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65" r:id="rId5"/>
    <p:sldId id="266" r:id="rId6"/>
    <p:sldId id="267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4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5C863-9E23-2D4A-BA91-4A448BDA0D73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D879E-E62B-3F4E-8941-4D4666FE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7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7DD5F9-1559-A143-96FE-1B6F6D1AC092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7DD5F9-1559-A143-96FE-1B6F6D1AC092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1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3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6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6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3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7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9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4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9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7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C3256-5DDA-6541-888A-FCAB1157DCAA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8B8C-9623-5342-B827-06F4CF79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2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0" y="3276600"/>
            <a:ext cx="9144000" cy="3581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11D3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4922" y="2801886"/>
            <a:ext cx="8838202" cy="166805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i="1" dirty="0" smtClean="0"/>
              <a:t>British Columbia’s Carbon Tax: </a:t>
            </a:r>
            <a:br>
              <a:rPr lang="en-US" b="1" i="1" dirty="0" smtClean="0"/>
            </a:br>
            <a:r>
              <a:rPr lang="en-US" b="1" i="1" dirty="0" smtClean="0"/>
              <a:t>A Template </a:t>
            </a:r>
            <a:r>
              <a:rPr lang="en-US" b="1" i="1" dirty="0"/>
              <a:t>F</a:t>
            </a:r>
            <a:r>
              <a:rPr lang="en-US" b="1" i="1" dirty="0" smtClean="0"/>
              <a:t>or the World</a:t>
            </a:r>
            <a:endParaRPr lang="en-US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9242" y="4469943"/>
            <a:ext cx="6400800" cy="1295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1800" dirty="0">
                <a:solidFill>
                  <a:srgbClr val="011D3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Tom Pedersen</a:t>
            </a:r>
            <a:r>
              <a:rPr lang="en-US" sz="1800" dirty="0" smtClean="0">
                <a:solidFill>
                  <a:srgbClr val="011D3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800" dirty="0" smtClean="0">
                <a:solidFill>
                  <a:srgbClr val="00152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University </a:t>
            </a:r>
            <a:r>
              <a:rPr lang="en-US" sz="1800" dirty="0">
                <a:solidFill>
                  <a:srgbClr val="00152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1800" dirty="0" smtClean="0">
                <a:solidFill>
                  <a:srgbClr val="00152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Victoria</a:t>
            </a:r>
          </a:p>
          <a:p>
            <a:pPr eaLnBrk="1" hangingPunct="1"/>
            <a:r>
              <a:rPr lang="en-US" sz="1800" dirty="0" smtClean="0">
                <a:solidFill>
                  <a:srgbClr val="00152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and</a:t>
            </a:r>
          </a:p>
          <a:p>
            <a:pPr eaLnBrk="1" hangingPunct="1"/>
            <a:r>
              <a:rPr lang="en-US" sz="1800" dirty="0" smtClean="0">
                <a:solidFill>
                  <a:srgbClr val="00152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Stewart </a:t>
            </a:r>
            <a:r>
              <a:rPr lang="en-US" sz="1800" dirty="0" err="1" smtClean="0">
                <a:solidFill>
                  <a:srgbClr val="00152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Elgie</a:t>
            </a:r>
            <a:r>
              <a:rPr lang="en-US" sz="1800" dirty="0" smtClean="0">
                <a:solidFill>
                  <a:srgbClr val="00152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University of Ottawa</a:t>
            </a:r>
          </a:p>
          <a:p>
            <a:pPr eaLnBrk="1" hangingPunct="1"/>
            <a:endParaRPr lang="en-US" sz="1800" dirty="0">
              <a:solidFill>
                <a:srgbClr val="00152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 dirty="0">
              <a:solidFill>
                <a:srgbClr val="00152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5" name="Picture 5" descr="pics-header-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4644" y="6226003"/>
            <a:ext cx="5465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Latin American Carbon Forum, Bogota, September, 2014</a:t>
            </a:r>
            <a:endParaRPr lang="en-US" i="1" dirty="0">
              <a:solidFill>
                <a:srgbClr val="FFFFFF"/>
              </a:solidFill>
            </a:endParaRPr>
          </a:p>
          <a:p>
            <a:endParaRPr lang="en-US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57" y="50410"/>
            <a:ext cx="8902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BC Carbon Tax: </a:t>
            </a:r>
          </a:p>
          <a:p>
            <a:pPr algn="ctr"/>
            <a:r>
              <a:rPr lang="en-US" sz="36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Unique, Comprehensive, Simple, Effective </a:t>
            </a:r>
            <a:endParaRPr lang="en-US" sz="3600" i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628" y="1225690"/>
            <a:ext cx="8280726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July 1, 2008: </a:t>
            </a:r>
            <a:r>
              <a:rPr lang="en-US" sz="2400" b="1" i="1" dirty="0" smtClean="0"/>
              <a:t>$10 per </a:t>
            </a:r>
            <a:r>
              <a:rPr lang="en-US" sz="2400" b="1" i="1" dirty="0" err="1" smtClean="0"/>
              <a:t>tonne</a:t>
            </a:r>
            <a:r>
              <a:rPr lang="en-US" sz="2400" b="1" i="1" dirty="0" smtClean="0"/>
              <a:t> of CO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 equivalent </a:t>
            </a:r>
            <a:r>
              <a:rPr lang="en-US" sz="2400" dirty="0" smtClean="0"/>
              <a:t>emitted (=2.25 ¢/L of regular gasoline). 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b="1" i="1" dirty="0" smtClean="0"/>
              <a:t>Rate depends on the carbon content </a:t>
            </a:r>
            <a:r>
              <a:rPr lang="en-US" sz="2400" dirty="0" smtClean="0"/>
              <a:t>of fuels (e.g. diesel is taxed slightly higher than gasoline).</a:t>
            </a:r>
          </a:p>
          <a:p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b="1" i="1" dirty="0" smtClean="0"/>
              <a:t>Rose $5/</a:t>
            </a:r>
            <a:r>
              <a:rPr lang="en-US" sz="2400" b="1" i="1" dirty="0" err="1" smtClean="0"/>
              <a:t>tonne</a:t>
            </a:r>
            <a:r>
              <a:rPr lang="en-US" sz="2400" b="1" i="1" dirty="0" smtClean="0"/>
              <a:t>/</a:t>
            </a:r>
            <a:r>
              <a:rPr lang="en-US" sz="2400" b="1" i="1" dirty="0" err="1" smtClean="0"/>
              <a:t>yr</a:t>
            </a:r>
            <a:r>
              <a:rPr lang="en-US" sz="2400" b="1" i="1" dirty="0" smtClean="0"/>
              <a:t> to $30/t </a:t>
            </a:r>
            <a:r>
              <a:rPr lang="en-US" sz="2400" dirty="0" smtClean="0"/>
              <a:t>on July 1, 2012 (6.67 ¢</a:t>
            </a:r>
            <a:r>
              <a:rPr lang="en-US" sz="2400" dirty="0"/>
              <a:t>/</a:t>
            </a:r>
            <a:r>
              <a:rPr lang="en-US" sz="2400" dirty="0" smtClean="0"/>
              <a:t>L on regular gas).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b="1" i="1" dirty="0" smtClean="0"/>
              <a:t>Minimal bureaucracy</a:t>
            </a:r>
            <a:r>
              <a:rPr lang="en-US" sz="2400" dirty="0" smtClean="0"/>
              <a:t>: the tax is applied at wholesale distribution points (six such points in BC).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b="1" i="1" dirty="0" smtClean="0"/>
              <a:t>Frozen as of June 30, 2013 </a:t>
            </a:r>
            <a:r>
              <a:rPr lang="en-US" sz="2400" dirty="0" smtClean="0"/>
              <a:t>at $30/</a:t>
            </a:r>
            <a:r>
              <a:rPr lang="en-US" sz="2400" dirty="0" err="1" smtClean="0"/>
              <a:t>tonne</a:t>
            </a:r>
            <a:r>
              <a:rPr lang="en-US" sz="2400" dirty="0" smtClean="0"/>
              <a:t>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until 2018. Announced issue: maintaining competitiveness.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239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314" y="1061397"/>
            <a:ext cx="84093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i="1" dirty="0"/>
              <a:t>R</a:t>
            </a:r>
            <a:r>
              <a:rPr lang="en-US" sz="2400" b="1" i="1" dirty="0" smtClean="0"/>
              <a:t>evenue </a:t>
            </a:r>
            <a:r>
              <a:rPr lang="en-US" sz="2400" b="1" i="1" dirty="0"/>
              <a:t>neutral</a:t>
            </a:r>
            <a:r>
              <a:rPr lang="en-US" sz="2400" dirty="0"/>
              <a:t>; </a:t>
            </a:r>
            <a:r>
              <a:rPr lang="en-US" sz="2400" dirty="0" smtClean="0"/>
              <a:t>by law, every </a:t>
            </a:r>
            <a:r>
              <a:rPr lang="en-US" sz="2400" dirty="0"/>
              <a:t>penny must be used to reduce other taxes.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BC now has the </a:t>
            </a:r>
            <a:r>
              <a:rPr lang="en-US" sz="2400" b="1" i="1" dirty="0"/>
              <a:t>lowest personal income tax </a:t>
            </a:r>
            <a:r>
              <a:rPr lang="en-US" sz="2400" dirty="0"/>
              <a:t>in Canada (up to $122,000 taxable income) and amongst the </a:t>
            </a:r>
            <a:r>
              <a:rPr lang="en-US" sz="2400" b="1" i="1" dirty="0"/>
              <a:t>lowest corporate income taxes </a:t>
            </a:r>
            <a:r>
              <a:rPr lang="en-US" sz="2400" dirty="0"/>
              <a:t>in the OECD and G7 countries.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b="1" i="1" dirty="0" smtClean="0"/>
              <a:t>Socioeconomically fair</a:t>
            </a:r>
            <a:r>
              <a:rPr lang="en-US" sz="2400" dirty="0" smtClean="0"/>
              <a:t>: Northern and Rural Homeowner benefit: up to $200/</a:t>
            </a:r>
            <a:r>
              <a:rPr lang="en-US" sz="2400" dirty="0" err="1" smtClean="0"/>
              <a:t>yr</a:t>
            </a:r>
            <a:r>
              <a:rPr lang="en-US" sz="2400" dirty="0" smtClean="0"/>
              <a:t>/homeowner.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b="1" i="1" dirty="0" smtClean="0"/>
              <a:t>Low Income Climate Action Tax Credit </a:t>
            </a:r>
            <a:r>
              <a:rPr lang="en-US" sz="2400" dirty="0" smtClean="0"/>
              <a:t>for families ($231/</a:t>
            </a:r>
            <a:r>
              <a:rPr lang="en-US" sz="2400" dirty="0" err="1" smtClean="0"/>
              <a:t>yr</a:t>
            </a:r>
            <a:r>
              <a:rPr lang="en-US" sz="2400" dirty="0" smtClean="0"/>
              <a:t> plus $34.50/child/year); income dependent, paid quarterly.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6833" y="145370"/>
            <a:ext cx="587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BC Carbon Tax, continued</a:t>
            </a:r>
            <a:endParaRPr lang="en-US" sz="3600" i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21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5855"/>
            <a:ext cx="9144000" cy="60061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715" y="104717"/>
            <a:ext cx="8801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 capita fossil fuel consumption, 2000-2013</a:t>
            </a:r>
            <a:endParaRPr lang="en-US" sz="3600" i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8475" y="2801363"/>
            <a:ext cx="2139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Rest of Canada</a:t>
            </a:r>
            <a:endParaRPr lang="en-US" sz="2400" i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7674" y="3794632"/>
            <a:ext cx="2299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British Columbia</a:t>
            </a:r>
            <a:endParaRPr lang="en-US" sz="2400" i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9405" y="1220717"/>
            <a:ext cx="1026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July 1,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2008</a:t>
            </a:r>
            <a:endParaRPr lang="en-US" sz="2400" i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22599" y="2397778"/>
            <a:ext cx="1341259" cy="296754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22599" y="3607263"/>
            <a:ext cx="1341259" cy="357379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68300" y="3145598"/>
            <a:ext cx="791115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19%</a:t>
            </a:r>
            <a:endParaRPr lang="en-US" sz="2400" i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8300" y="3145598"/>
            <a:ext cx="791115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563858" y="2658922"/>
            <a:ext cx="0" cy="5341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573818" y="3606620"/>
            <a:ext cx="0" cy="6191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50780" y="1230677"/>
            <a:ext cx="1026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July 1,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2012</a:t>
            </a:r>
            <a:endParaRPr lang="en-US" sz="2400" i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04537" y="6508303"/>
            <a:ext cx="408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Data compiled by Stewart </a:t>
            </a:r>
            <a:r>
              <a:rPr lang="en-US" sz="1400" i="1" dirty="0" err="1" smtClean="0"/>
              <a:t>Elgie</a:t>
            </a:r>
            <a:r>
              <a:rPr lang="en-US" sz="1400" i="1" dirty="0" smtClean="0"/>
              <a:t>, University of Ottawa</a:t>
            </a:r>
            <a:endParaRPr lang="en-US" sz="1400" i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747784" y="3474999"/>
            <a:ext cx="2806027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Terajoules</a:t>
            </a:r>
            <a:r>
              <a:rPr lang="en-US" sz="2400" dirty="0" smtClean="0"/>
              <a:t> per capita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823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90" y="973354"/>
            <a:ext cx="7489681" cy="50566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7157" y="50410"/>
            <a:ext cx="8902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British Columbia’s Economic Performance: </a:t>
            </a:r>
          </a:p>
          <a:p>
            <a:pPr algn="ctr"/>
            <a:r>
              <a:rPr lang="en-US" sz="36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% Change in GDP (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forecast)</a:t>
            </a:r>
            <a:endParaRPr lang="en-US" sz="3600" i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2301" y="1922970"/>
            <a:ext cx="1412476" cy="112766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27692" y="2350295"/>
            <a:ext cx="15541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96404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Canada</a:t>
            </a:r>
            <a:endParaRPr lang="en-US" sz="3200" i="1" dirty="0">
              <a:solidFill>
                <a:srgbClr val="96404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7478" y="1734268"/>
            <a:ext cx="3005889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British Columbia</a:t>
            </a:r>
            <a:endParaRPr lang="en-US" sz="3200" i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528213" y="2935071"/>
            <a:ext cx="569738" cy="768427"/>
          </a:xfrm>
          <a:prstGeom prst="straightConnector1">
            <a:avLst/>
          </a:prstGeom>
          <a:ln w="38100" cmpd="sng">
            <a:solidFill>
              <a:srgbClr val="96404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-996710" y="3081414"/>
            <a:ext cx="32285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Change in GDP,  %</a:t>
            </a: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547478" y="2319044"/>
            <a:ext cx="569738" cy="768427"/>
          </a:xfrm>
          <a:prstGeom prst="straightConnector1">
            <a:avLst/>
          </a:prstGeom>
          <a:ln w="38100" cmpd="sng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80834" y="6363777"/>
            <a:ext cx="5868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Statistics Canada data; graph compiled by Stewart </a:t>
            </a:r>
            <a:r>
              <a:rPr lang="en-US" sz="1400" i="1" dirty="0" err="1" smtClean="0"/>
              <a:t>Elgie</a:t>
            </a:r>
            <a:r>
              <a:rPr lang="en-US" sz="1400" i="1" dirty="0" smtClean="0"/>
              <a:t>, University of Ottawa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7610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rth_from space_304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5832" y="-493907"/>
            <a:ext cx="9998179" cy="7690838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8170" y="4967410"/>
            <a:ext cx="6687767" cy="1295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b="1" i="1" dirty="0" err="1" smtClean="0">
                <a:solidFill>
                  <a:srgbClr val="011D3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www.pics.uvic.ca</a:t>
            </a:r>
            <a:endParaRPr lang="en-US" sz="5400" b="1" i="1" dirty="0">
              <a:solidFill>
                <a:srgbClr val="00152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8043" y="2040168"/>
            <a:ext cx="8771593" cy="2292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Prof. Paul </a:t>
            </a:r>
            <a:r>
              <a:rPr lang="en-US" sz="3200" dirty="0" err="1">
                <a:solidFill>
                  <a:schemeClr val="bg1"/>
                </a:solidFill>
              </a:rPr>
              <a:t>Ekins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Chair </a:t>
            </a:r>
            <a:r>
              <a:rPr lang="en-US" sz="3200" dirty="0">
                <a:solidFill>
                  <a:schemeClr val="bg1"/>
                </a:solidFill>
              </a:rPr>
              <a:t>of the UK’s Green Fiscal </a:t>
            </a:r>
            <a:r>
              <a:rPr lang="en-US" sz="3200" dirty="0" smtClean="0">
                <a:solidFill>
                  <a:schemeClr val="bg1"/>
                </a:solidFill>
              </a:rPr>
              <a:t>Commission: 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600" i="1" dirty="0" smtClean="0">
                <a:solidFill>
                  <a:schemeClr val="bg1"/>
                </a:solidFill>
              </a:rPr>
              <a:t>“BC’s carbon tax is a template </a:t>
            </a:r>
            <a:r>
              <a:rPr lang="en-US" sz="3600" i="1" dirty="0">
                <a:solidFill>
                  <a:schemeClr val="bg1"/>
                </a:solidFill>
              </a:rPr>
              <a:t>for the world.</a:t>
            </a:r>
            <a:r>
              <a:rPr lang="en-US" sz="3600" i="1" dirty="0" smtClean="0">
                <a:solidFill>
                  <a:schemeClr val="bg1"/>
                </a:solidFill>
              </a:rPr>
              <a:t>”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3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83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354</Words>
  <Application>Microsoft Macintosh PowerPoint</Application>
  <PresentationFormat>On-screen Show (4:3)</PresentationFormat>
  <Paragraphs>47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British Columbia’s Carbon Tax:  A Template For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coaster</dc:creator>
  <cp:lastModifiedBy>Alida Haworth</cp:lastModifiedBy>
  <cp:revision>13</cp:revision>
  <dcterms:created xsi:type="dcterms:W3CDTF">2014-08-27T17:16:13Z</dcterms:created>
  <dcterms:modified xsi:type="dcterms:W3CDTF">2016-06-10T19:41:11Z</dcterms:modified>
</cp:coreProperties>
</file>