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96" r:id="rId1"/>
  </p:sldMasterIdLst>
  <p:notesMasterIdLst>
    <p:notesMasterId r:id="rId11"/>
  </p:notesMasterIdLst>
  <p:sldIdLst>
    <p:sldId id="299" r:id="rId2"/>
    <p:sldId id="300" r:id="rId3"/>
    <p:sldId id="285" r:id="rId4"/>
    <p:sldId id="286" r:id="rId5"/>
    <p:sldId id="287" r:id="rId6"/>
    <p:sldId id="288" r:id="rId7"/>
    <p:sldId id="289" r:id="rId8"/>
    <p:sldId id="291"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66CCFF"/>
    <a:srgbClr val="0725B9"/>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412" autoAdjust="0"/>
    <p:restoredTop sz="86342" autoAdjust="0"/>
  </p:normalViewPr>
  <p:slideViewPr>
    <p:cSldViewPr>
      <p:cViewPr varScale="1">
        <p:scale>
          <a:sx n="60" d="100"/>
          <a:sy n="60" d="100"/>
        </p:scale>
        <p:origin x="-8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BD9A7F-894B-41F7-B50A-68F2D42445C3}" type="doc">
      <dgm:prSet loTypeId="urn:microsoft.com/office/officeart/2005/8/layout/default#2" loCatId="list" qsTypeId="urn:microsoft.com/office/officeart/2005/8/quickstyle/simple3" qsCatId="simple" csTypeId="urn:microsoft.com/office/officeart/2005/8/colors/accent0_1" csCatId="mainScheme" phldr="1"/>
      <dgm:spPr/>
      <dgm:t>
        <a:bodyPr/>
        <a:lstStyle/>
        <a:p>
          <a:endParaRPr lang="en-CA"/>
        </a:p>
      </dgm:t>
    </dgm:pt>
    <dgm:pt modelId="{199587AE-F665-4BD4-BCCF-8DEB68D06EA4}">
      <dgm:prSet phldrT="[Text]" custT="1"/>
      <dgm:spPr/>
      <dgm:t>
        <a:bodyPr/>
        <a:lstStyle/>
        <a:p>
          <a:pPr algn="ctr"/>
          <a:r>
            <a:rPr lang="en-CA" sz="1300" b="1" dirty="0" smtClean="0">
              <a:latin typeface="Century Gothic" pitchFamily="34" charset="0"/>
            </a:rPr>
            <a:t>Public Sector Entity</a:t>
          </a:r>
        </a:p>
        <a:p>
          <a:pPr algn="ctr"/>
          <a:r>
            <a:rPr lang="en-CA" sz="1300" dirty="0" smtClean="0">
              <a:latin typeface="Century Gothic" pitchFamily="34" charset="0"/>
            </a:rPr>
            <a:t>Can interact with different levels of governments and potentially influence policy-making </a:t>
          </a:r>
          <a:endParaRPr lang="en-CA" sz="1300" b="1" dirty="0">
            <a:latin typeface="Century Gothic" pitchFamily="34" charset="0"/>
          </a:endParaRPr>
        </a:p>
      </dgm:t>
    </dgm:pt>
    <dgm:pt modelId="{F1164089-3236-4800-A185-AA2D3EBB9427}" type="parTrans" cxnId="{C74299BF-B231-4D2E-9EDE-93E07A22F327}">
      <dgm:prSet/>
      <dgm:spPr/>
      <dgm:t>
        <a:bodyPr/>
        <a:lstStyle/>
        <a:p>
          <a:pPr algn="ctr"/>
          <a:endParaRPr lang="en-CA" sz="950">
            <a:solidFill>
              <a:schemeClr val="bg1"/>
            </a:solidFill>
            <a:latin typeface="Century Gothic" pitchFamily="34" charset="0"/>
          </a:endParaRPr>
        </a:p>
      </dgm:t>
    </dgm:pt>
    <dgm:pt modelId="{25EE0C84-E064-4261-A7AD-353C3401FDC5}" type="sibTrans" cxnId="{C74299BF-B231-4D2E-9EDE-93E07A22F327}">
      <dgm:prSet/>
      <dgm:spPr/>
      <dgm:t>
        <a:bodyPr/>
        <a:lstStyle/>
        <a:p>
          <a:pPr algn="ctr"/>
          <a:endParaRPr lang="en-CA" sz="950">
            <a:solidFill>
              <a:schemeClr val="bg1"/>
            </a:solidFill>
            <a:latin typeface="Century Gothic" pitchFamily="34" charset="0"/>
          </a:endParaRPr>
        </a:p>
      </dgm:t>
    </dgm:pt>
    <dgm:pt modelId="{55E557A8-0927-40EF-84E8-096D303B9ADA}">
      <dgm:prSet phldrT="[Text]" custT="1"/>
      <dgm:spPr/>
      <dgm:t>
        <a:bodyPr/>
        <a:lstStyle/>
        <a:p>
          <a:pPr algn="ctr"/>
          <a:r>
            <a:rPr lang="en-CA" sz="1300" b="1" dirty="0" smtClean="0">
              <a:latin typeface="Century Gothic" pitchFamily="34" charset="0"/>
            </a:rPr>
            <a:t>Mobilizer</a:t>
          </a:r>
        </a:p>
        <a:p>
          <a:pPr algn="ctr"/>
          <a:r>
            <a:rPr lang="en-CA" sz="1300" dirty="0" smtClean="0">
              <a:latin typeface="Century Gothic" pitchFamily="34" charset="0"/>
            </a:rPr>
            <a:t>Works with private financial institutions and seeks to mobilize or </a:t>
          </a:r>
          <a:r>
            <a:rPr lang="en-CA" sz="1300" dirty="0" smtClean="0">
              <a:solidFill>
                <a:sysClr val="windowText" lastClr="000000"/>
              </a:solidFill>
              <a:latin typeface="Century Gothic" pitchFamily="34" charset="0"/>
            </a:rPr>
            <a:t>attract co-financing </a:t>
          </a:r>
          <a:endParaRPr lang="en-CA" sz="1300" b="1" dirty="0">
            <a:solidFill>
              <a:sysClr val="windowText" lastClr="000000"/>
            </a:solidFill>
            <a:latin typeface="Century Gothic" pitchFamily="34" charset="0"/>
          </a:endParaRPr>
        </a:p>
      </dgm:t>
    </dgm:pt>
    <dgm:pt modelId="{048612FB-5512-464D-B329-BB7BC7C67B88}" type="parTrans" cxnId="{5359E9A6-EE99-4C97-ACBC-128CFF6B518C}">
      <dgm:prSet/>
      <dgm:spPr/>
      <dgm:t>
        <a:bodyPr/>
        <a:lstStyle/>
        <a:p>
          <a:pPr algn="ctr"/>
          <a:endParaRPr lang="en-CA" sz="950">
            <a:solidFill>
              <a:schemeClr val="bg1"/>
            </a:solidFill>
            <a:latin typeface="Century Gothic" pitchFamily="34" charset="0"/>
          </a:endParaRPr>
        </a:p>
      </dgm:t>
    </dgm:pt>
    <dgm:pt modelId="{07F28817-F3D8-41AC-B69B-95DDF187EEAE}" type="sibTrans" cxnId="{5359E9A6-EE99-4C97-ACBC-128CFF6B518C}">
      <dgm:prSet/>
      <dgm:spPr/>
      <dgm:t>
        <a:bodyPr/>
        <a:lstStyle/>
        <a:p>
          <a:pPr algn="ctr"/>
          <a:endParaRPr lang="en-CA" sz="950">
            <a:solidFill>
              <a:schemeClr val="bg1"/>
            </a:solidFill>
            <a:latin typeface="Century Gothic" pitchFamily="34" charset="0"/>
          </a:endParaRPr>
        </a:p>
      </dgm:t>
    </dgm:pt>
    <dgm:pt modelId="{6CEF28BF-9517-4105-B911-BBF2B8475ABA}">
      <dgm:prSet phldrT="[Text]" custT="1"/>
      <dgm:spPr/>
      <dgm:t>
        <a:bodyPr/>
        <a:lstStyle/>
        <a:p>
          <a:pPr algn="ctr"/>
          <a:r>
            <a:rPr lang="en-CA" sz="1300" b="1" dirty="0" smtClean="0">
              <a:latin typeface="Century Gothic" pitchFamily="34" charset="0"/>
            </a:rPr>
            <a:t>Project </a:t>
          </a:r>
          <a:r>
            <a:rPr lang="en-CA" sz="1300" b="1" dirty="0" err="1" smtClean="0">
              <a:latin typeface="Century Gothic" pitchFamily="34" charset="0"/>
            </a:rPr>
            <a:t>Structurer</a:t>
          </a:r>
        </a:p>
        <a:p>
          <a:pPr algn="ctr"/>
          <a:r>
            <a:rPr lang="en-CA" sz="1300" dirty="0" smtClean="0">
              <a:latin typeface="Century Gothic" pitchFamily="34" charset="0"/>
            </a:rPr>
            <a:t>Understands the risks and barriers and can shape and influence the project structure </a:t>
          </a:r>
          <a:endParaRPr lang="en-CA" sz="1300" b="1" dirty="0">
            <a:latin typeface="Century Gothic" pitchFamily="34" charset="0"/>
          </a:endParaRPr>
        </a:p>
      </dgm:t>
    </dgm:pt>
    <dgm:pt modelId="{9770FE54-B338-4FF2-A60E-EAE9DE22C5ED}" type="parTrans" cxnId="{5E73D9E5-9248-4EA1-B29E-A51FE5C88946}">
      <dgm:prSet/>
      <dgm:spPr/>
      <dgm:t>
        <a:bodyPr/>
        <a:lstStyle/>
        <a:p>
          <a:pPr algn="ctr"/>
          <a:endParaRPr lang="en-CA" sz="950">
            <a:solidFill>
              <a:schemeClr val="bg1"/>
            </a:solidFill>
            <a:latin typeface="Century Gothic" pitchFamily="34" charset="0"/>
          </a:endParaRPr>
        </a:p>
      </dgm:t>
    </dgm:pt>
    <dgm:pt modelId="{7809A50A-75C0-45A6-BF82-677EEB27BEAC}" type="sibTrans" cxnId="{5E73D9E5-9248-4EA1-B29E-A51FE5C88946}">
      <dgm:prSet/>
      <dgm:spPr/>
      <dgm:t>
        <a:bodyPr/>
        <a:lstStyle/>
        <a:p>
          <a:pPr algn="ctr"/>
          <a:endParaRPr lang="en-CA" sz="950">
            <a:solidFill>
              <a:schemeClr val="bg1"/>
            </a:solidFill>
            <a:latin typeface="Century Gothic" pitchFamily="34" charset="0"/>
          </a:endParaRPr>
        </a:p>
      </dgm:t>
    </dgm:pt>
    <dgm:pt modelId="{44910072-15A1-4C46-9ABC-A76C537BBAA3}">
      <dgm:prSet phldrT="[Text]" custT="1"/>
      <dgm:spPr/>
      <dgm:t>
        <a:bodyPr/>
        <a:lstStyle/>
        <a:p>
          <a:pPr algn="ctr"/>
          <a:r>
            <a:rPr lang="en-CA" sz="1300" b="1" dirty="0" smtClean="0">
              <a:latin typeface="Century Gothic" pitchFamily="34" charset="0"/>
            </a:rPr>
            <a:t>Financial Institution</a:t>
          </a:r>
        </a:p>
        <a:p>
          <a:pPr algn="ctr"/>
          <a:r>
            <a:rPr lang="en-CA" sz="1300" dirty="0" smtClean="0">
              <a:latin typeface="Century Gothic" pitchFamily="34" charset="0"/>
            </a:rPr>
            <a:t>Is in the business of financing and risk taking, particularly in support of long term investments </a:t>
          </a:r>
          <a:endParaRPr lang="en-CA" sz="1300" b="1" dirty="0">
            <a:latin typeface="Century Gothic" pitchFamily="34" charset="0"/>
          </a:endParaRPr>
        </a:p>
      </dgm:t>
    </dgm:pt>
    <dgm:pt modelId="{21BCEC96-EF48-4484-BA72-63219876BA98}" type="parTrans" cxnId="{5C693E65-0DD2-4D7F-B27B-24210C1E0041}">
      <dgm:prSet/>
      <dgm:spPr/>
      <dgm:t>
        <a:bodyPr/>
        <a:lstStyle/>
        <a:p>
          <a:pPr algn="ctr"/>
          <a:endParaRPr lang="en-CA" sz="950">
            <a:solidFill>
              <a:schemeClr val="bg1"/>
            </a:solidFill>
            <a:latin typeface="Century Gothic" pitchFamily="34" charset="0"/>
          </a:endParaRPr>
        </a:p>
      </dgm:t>
    </dgm:pt>
    <dgm:pt modelId="{2EFDDD32-4DFD-421F-BC9C-EC060D8E872E}" type="sibTrans" cxnId="{5C693E65-0DD2-4D7F-B27B-24210C1E0041}">
      <dgm:prSet/>
      <dgm:spPr/>
      <dgm:t>
        <a:bodyPr/>
        <a:lstStyle/>
        <a:p>
          <a:pPr algn="ctr"/>
          <a:endParaRPr lang="en-CA" sz="950">
            <a:solidFill>
              <a:schemeClr val="bg1"/>
            </a:solidFill>
            <a:latin typeface="Century Gothic" pitchFamily="34" charset="0"/>
          </a:endParaRPr>
        </a:p>
      </dgm:t>
    </dgm:pt>
    <dgm:pt modelId="{C413A5C0-EFE0-4556-9E3A-13EB3DF58839}">
      <dgm:prSet phldrT="[Text]" custT="1"/>
      <dgm:spPr/>
      <dgm:t>
        <a:bodyPr/>
        <a:lstStyle/>
        <a:p>
          <a:pPr algn="ctr"/>
          <a:r>
            <a:rPr lang="en-CA" sz="1300" b="1" dirty="0" smtClean="0">
              <a:latin typeface="Century Gothic" pitchFamily="34" charset="0"/>
            </a:rPr>
            <a:t>Incubator and Aggregator</a:t>
          </a:r>
        </a:p>
        <a:p>
          <a:pPr algn="ctr"/>
          <a:r>
            <a:rPr lang="en-CA" sz="1300" dirty="0" smtClean="0">
              <a:latin typeface="Century Gothic" pitchFamily="34" charset="0"/>
            </a:rPr>
            <a:t>Can develop innovative and catalytic financial  instruments and can manage small scale projects</a:t>
          </a:r>
          <a:endParaRPr lang="en-CA" sz="1300" b="1" dirty="0">
            <a:latin typeface="Century Gothic" pitchFamily="34" charset="0"/>
          </a:endParaRPr>
        </a:p>
      </dgm:t>
    </dgm:pt>
    <dgm:pt modelId="{71555C57-BE67-4C40-BC73-4DDB9B9FDFBB}" type="parTrans" cxnId="{C71E8702-09BE-493B-B75C-7EF3FCBB9574}">
      <dgm:prSet/>
      <dgm:spPr/>
      <dgm:t>
        <a:bodyPr/>
        <a:lstStyle/>
        <a:p>
          <a:pPr algn="ctr"/>
          <a:endParaRPr lang="en-CA" sz="950">
            <a:solidFill>
              <a:schemeClr val="bg1"/>
            </a:solidFill>
            <a:latin typeface="Century Gothic" pitchFamily="34" charset="0"/>
          </a:endParaRPr>
        </a:p>
      </dgm:t>
    </dgm:pt>
    <dgm:pt modelId="{E55DEAE0-1F13-486E-BD03-C7CBDC72D83D}" type="sibTrans" cxnId="{C71E8702-09BE-493B-B75C-7EF3FCBB9574}">
      <dgm:prSet/>
      <dgm:spPr/>
      <dgm:t>
        <a:bodyPr/>
        <a:lstStyle/>
        <a:p>
          <a:pPr algn="ctr"/>
          <a:endParaRPr lang="en-CA" sz="950">
            <a:solidFill>
              <a:schemeClr val="bg1"/>
            </a:solidFill>
            <a:latin typeface="Century Gothic" pitchFamily="34" charset="0"/>
          </a:endParaRPr>
        </a:p>
      </dgm:t>
    </dgm:pt>
    <dgm:pt modelId="{290BF602-44B8-453D-AEA7-F87BF1D21E50}">
      <dgm:prSet phldrT="[Text]" custT="1"/>
      <dgm:spPr/>
      <dgm:t>
        <a:bodyPr/>
        <a:lstStyle/>
        <a:p>
          <a:pPr algn="ctr"/>
          <a:r>
            <a:rPr lang="en-CA" sz="1300" b="1" dirty="0" smtClean="0">
              <a:latin typeface="Century Gothic" pitchFamily="34" charset="0"/>
            </a:rPr>
            <a:t>Risk Taker </a:t>
          </a:r>
        </a:p>
        <a:p>
          <a:pPr algn="ctr"/>
          <a:r>
            <a:rPr lang="en-CA" sz="1300" dirty="0" smtClean="0">
              <a:latin typeface="Century Gothic" pitchFamily="34" charset="0"/>
            </a:rPr>
            <a:t>Can </a:t>
          </a:r>
          <a:r>
            <a:rPr lang="en-CA" sz="1300" dirty="0" smtClean="0">
              <a:solidFill>
                <a:sysClr val="windowText" lastClr="000000"/>
              </a:solidFill>
              <a:latin typeface="Century Gothic" pitchFamily="34" charset="0"/>
            </a:rPr>
            <a:t>identify,</a:t>
          </a:r>
          <a:r>
            <a:rPr lang="en-CA" sz="1300" dirty="0" smtClean="0">
              <a:latin typeface="Century Gothic" pitchFamily="34" charset="0"/>
            </a:rPr>
            <a:t> manage, mitigate and assume risks that the private sector LFIs cannot</a:t>
          </a:r>
          <a:endParaRPr lang="en-CA" sz="1300" b="1" dirty="0">
            <a:latin typeface="Century Gothic" pitchFamily="34" charset="0"/>
          </a:endParaRPr>
        </a:p>
      </dgm:t>
    </dgm:pt>
    <dgm:pt modelId="{471852CE-70B0-46F7-B9C1-7CC1AF3AFC0B}" type="parTrans" cxnId="{5ED7D817-CFDA-41CD-9A52-5BBD56060DD2}">
      <dgm:prSet/>
      <dgm:spPr/>
      <dgm:t>
        <a:bodyPr/>
        <a:lstStyle/>
        <a:p>
          <a:pPr algn="ctr"/>
          <a:endParaRPr lang="en-CA" sz="950">
            <a:solidFill>
              <a:schemeClr val="bg1"/>
            </a:solidFill>
            <a:latin typeface="Century Gothic" pitchFamily="34" charset="0"/>
          </a:endParaRPr>
        </a:p>
      </dgm:t>
    </dgm:pt>
    <dgm:pt modelId="{E7103FE0-F7F6-4EE3-B3C3-40F45D7E48CF}" type="sibTrans" cxnId="{5ED7D817-CFDA-41CD-9A52-5BBD56060DD2}">
      <dgm:prSet/>
      <dgm:spPr/>
      <dgm:t>
        <a:bodyPr/>
        <a:lstStyle/>
        <a:p>
          <a:pPr algn="ctr"/>
          <a:endParaRPr lang="en-CA" sz="950">
            <a:solidFill>
              <a:schemeClr val="bg1"/>
            </a:solidFill>
            <a:latin typeface="Century Gothic" pitchFamily="34" charset="0"/>
          </a:endParaRPr>
        </a:p>
      </dgm:t>
    </dgm:pt>
    <dgm:pt modelId="{00A0B377-D9A3-4C4D-9796-95A8C7860375}">
      <dgm:prSet phldrT="[Text]" custT="1"/>
      <dgm:spPr/>
      <dgm:t>
        <a:bodyPr/>
        <a:lstStyle/>
        <a:p>
          <a:pPr algn="ctr"/>
          <a:r>
            <a:rPr lang="en-CA" sz="1300" b="1" dirty="0" smtClean="0">
              <a:latin typeface="Century Gothic" pitchFamily="34" charset="0"/>
            </a:rPr>
            <a:t>International Partner </a:t>
          </a:r>
        </a:p>
        <a:p>
          <a:pPr algn="ctr"/>
          <a:r>
            <a:rPr lang="en-CA" sz="1300" dirty="0" smtClean="0">
              <a:latin typeface="Century Gothic" pitchFamily="34" charset="0"/>
            </a:rPr>
            <a:t>Has </a:t>
          </a:r>
          <a:r>
            <a:rPr lang="en-CA" sz="1300" kern="1200" dirty="0" smtClean="0">
              <a:effectLst/>
              <a:latin typeface="Century Gothic" pitchFamily="34" charset="0"/>
              <a:ea typeface="+mn-ea"/>
              <a:cs typeface="+mn-cs"/>
            </a:rPr>
            <a:t>access to long-term hard currency borrowings and work closely</a:t>
          </a:r>
          <a:r>
            <a:rPr lang="en-CA" sz="1300" kern="1200" baseline="0" dirty="0" smtClean="0">
              <a:effectLst/>
              <a:latin typeface="Century Gothic" pitchFamily="34" charset="0"/>
              <a:ea typeface="+mn-ea"/>
              <a:cs typeface="+mn-cs"/>
            </a:rPr>
            <a:t> with t</a:t>
          </a:r>
          <a:r>
            <a:rPr lang="en-CA" sz="1300" kern="1200" dirty="0" smtClean="0">
              <a:effectLst/>
              <a:latin typeface="Century Gothic" pitchFamily="34" charset="0"/>
              <a:ea typeface="+mn-ea"/>
              <a:cs typeface="+mn-cs"/>
            </a:rPr>
            <a:t>he MDBs, bilateral DFIs and foreign ECAs</a:t>
          </a:r>
          <a:endParaRPr lang="en-CA" sz="1300" b="1" dirty="0">
            <a:latin typeface="Century Gothic" pitchFamily="34" charset="0"/>
          </a:endParaRPr>
        </a:p>
      </dgm:t>
    </dgm:pt>
    <dgm:pt modelId="{814E90D3-661C-43DE-9EFE-3D0AE6E96E77}" type="parTrans" cxnId="{5AC554C1-3A0A-48D3-BA26-92F7D8769A11}">
      <dgm:prSet/>
      <dgm:spPr/>
      <dgm:t>
        <a:bodyPr/>
        <a:lstStyle/>
        <a:p>
          <a:pPr algn="ctr"/>
          <a:endParaRPr lang="en-CA" sz="950">
            <a:solidFill>
              <a:schemeClr val="bg1"/>
            </a:solidFill>
            <a:latin typeface="Century Gothic" pitchFamily="34" charset="0"/>
          </a:endParaRPr>
        </a:p>
      </dgm:t>
    </dgm:pt>
    <dgm:pt modelId="{CB122728-70C1-4DBD-ADA9-916451C3F8A6}" type="sibTrans" cxnId="{5AC554C1-3A0A-48D3-BA26-92F7D8769A11}">
      <dgm:prSet/>
      <dgm:spPr/>
      <dgm:t>
        <a:bodyPr/>
        <a:lstStyle/>
        <a:p>
          <a:pPr algn="ctr"/>
          <a:endParaRPr lang="en-CA" sz="950">
            <a:solidFill>
              <a:schemeClr val="bg1"/>
            </a:solidFill>
            <a:latin typeface="Century Gothic" pitchFamily="34" charset="0"/>
          </a:endParaRPr>
        </a:p>
      </dgm:t>
    </dgm:pt>
    <dgm:pt modelId="{BD8D8CF5-F89C-43BB-B1AC-0E129E857EC6}">
      <dgm:prSet phldrT="[Text]" custT="1"/>
      <dgm:spPr/>
      <dgm:t>
        <a:bodyPr/>
        <a:lstStyle/>
        <a:p>
          <a:pPr marL="114300" indent="0" algn="ctr" defTabSz="533400">
            <a:lnSpc>
              <a:spcPct val="90000"/>
            </a:lnSpc>
            <a:spcBef>
              <a:spcPct val="0"/>
            </a:spcBef>
            <a:spcAft>
              <a:spcPct val="15000"/>
            </a:spcAft>
            <a:buNone/>
          </a:pPr>
          <a:r>
            <a:rPr lang="en-CA" sz="1300" b="1" dirty="0" smtClean="0">
              <a:latin typeface="Century Gothic" pitchFamily="34" charset="0"/>
            </a:rPr>
            <a:t>Connector</a:t>
          </a:r>
        </a:p>
        <a:p>
          <a:pPr marL="114300" indent="0" algn="ctr" defTabSz="533400">
            <a:lnSpc>
              <a:spcPct val="90000"/>
            </a:lnSpc>
            <a:spcBef>
              <a:spcPct val="0"/>
            </a:spcBef>
            <a:spcAft>
              <a:spcPct val="15000"/>
            </a:spcAft>
            <a:buNone/>
          </a:pPr>
          <a:r>
            <a:rPr lang="en-CA" sz="1300" b="0" kern="1200" dirty="0" smtClean="0">
              <a:effectLst/>
              <a:latin typeface="Century Gothic" pitchFamily="34" charset="0"/>
              <a:ea typeface="+mn-ea"/>
              <a:cs typeface="+mn-cs"/>
            </a:rPr>
            <a:t>Has connections to all of the relevant public and private sector actors</a:t>
          </a:r>
          <a:endParaRPr lang="en-CA" sz="1300" b="1" dirty="0">
            <a:latin typeface="Century Gothic" pitchFamily="34" charset="0"/>
          </a:endParaRPr>
        </a:p>
      </dgm:t>
    </dgm:pt>
    <dgm:pt modelId="{CC4D3A89-DCDD-4311-8775-41C4C7469D9C}" type="parTrans" cxnId="{09C791EA-6993-4ED9-9EE6-C31433198AD4}">
      <dgm:prSet/>
      <dgm:spPr/>
      <dgm:t>
        <a:bodyPr/>
        <a:lstStyle/>
        <a:p>
          <a:pPr algn="ctr"/>
          <a:endParaRPr lang="en-CA" sz="950">
            <a:solidFill>
              <a:schemeClr val="bg1"/>
            </a:solidFill>
            <a:latin typeface="Century Gothic" pitchFamily="34" charset="0"/>
          </a:endParaRPr>
        </a:p>
      </dgm:t>
    </dgm:pt>
    <dgm:pt modelId="{F33D0F32-8417-4961-9773-54CB55A64F59}" type="sibTrans" cxnId="{09C791EA-6993-4ED9-9EE6-C31433198AD4}">
      <dgm:prSet/>
      <dgm:spPr/>
      <dgm:t>
        <a:bodyPr/>
        <a:lstStyle/>
        <a:p>
          <a:pPr algn="ctr"/>
          <a:endParaRPr lang="en-CA" sz="950">
            <a:solidFill>
              <a:schemeClr val="bg1"/>
            </a:solidFill>
            <a:latin typeface="Century Gothic" pitchFamily="34" charset="0"/>
          </a:endParaRPr>
        </a:p>
      </dgm:t>
    </dgm:pt>
    <dgm:pt modelId="{C7984E95-597C-44FF-A262-CE0DA6523F3A}">
      <dgm:prSet phldrT="[Text]" custT="1"/>
      <dgm:spPr/>
      <dgm:t>
        <a:bodyPr/>
        <a:lstStyle/>
        <a:p>
          <a:pPr algn="ctr"/>
          <a:r>
            <a:rPr lang="en-CA" sz="1300" b="1" dirty="0" smtClean="0">
              <a:latin typeface="Century Gothic" pitchFamily="34" charset="0"/>
            </a:rPr>
            <a:t>Development Mandate</a:t>
          </a:r>
        </a:p>
        <a:p>
          <a:pPr algn="ctr"/>
          <a:r>
            <a:rPr lang="en-CA" sz="1300" dirty="0" smtClean="0">
              <a:latin typeface="Century Gothic" pitchFamily="34" charset="0"/>
            </a:rPr>
            <a:t>Promotes financing and associated market development in underserved sectors </a:t>
          </a:r>
          <a:endParaRPr lang="en-CA" sz="1300" b="1" dirty="0">
            <a:latin typeface="Century Gothic" pitchFamily="34" charset="0"/>
          </a:endParaRPr>
        </a:p>
      </dgm:t>
    </dgm:pt>
    <dgm:pt modelId="{6CB46646-A572-4489-96BC-120709AF59C8}" type="parTrans" cxnId="{38A8A7D4-EC1E-4F31-AC79-3A3205D06047}">
      <dgm:prSet/>
      <dgm:spPr/>
      <dgm:t>
        <a:bodyPr/>
        <a:lstStyle/>
        <a:p>
          <a:pPr algn="ctr"/>
          <a:endParaRPr lang="en-CA" sz="950">
            <a:solidFill>
              <a:schemeClr val="bg1"/>
            </a:solidFill>
            <a:latin typeface="Century Gothic" pitchFamily="34" charset="0"/>
          </a:endParaRPr>
        </a:p>
      </dgm:t>
    </dgm:pt>
    <dgm:pt modelId="{2D299FCD-9573-4374-8CF2-A37D402B05DD}" type="sibTrans" cxnId="{38A8A7D4-EC1E-4F31-AC79-3A3205D06047}">
      <dgm:prSet/>
      <dgm:spPr/>
      <dgm:t>
        <a:bodyPr/>
        <a:lstStyle/>
        <a:p>
          <a:pPr algn="ctr"/>
          <a:endParaRPr lang="en-CA" sz="950">
            <a:solidFill>
              <a:schemeClr val="bg1"/>
            </a:solidFill>
            <a:latin typeface="Century Gothic" pitchFamily="34" charset="0"/>
          </a:endParaRPr>
        </a:p>
      </dgm:t>
    </dgm:pt>
    <dgm:pt modelId="{AE8D3FEE-D72A-4744-9C8E-F76D26DF398A}" type="pres">
      <dgm:prSet presAssocID="{51BD9A7F-894B-41F7-B50A-68F2D42445C3}" presName="diagram" presStyleCnt="0">
        <dgm:presLayoutVars>
          <dgm:dir/>
          <dgm:resizeHandles val="exact"/>
        </dgm:presLayoutVars>
      </dgm:prSet>
      <dgm:spPr/>
      <dgm:t>
        <a:bodyPr/>
        <a:lstStyle/>
        <a:p>
          <a:endParaRPr lang="en-CA"/>
        </a:p>
      </dgm:t>
    </dgm:pt>
    <dgm:pt modelId="{9EB18D6C-FAE7-4638-9F99-D8A7506FA9EC}" type="pres">
      <dgm:prSet presAssocID="{C7984E95-597C-44FF-A262-CE0DA6523F3A}" presName="node" presStyleLbl="node1" presStyleIdx="0" presStyleCnt="9">
        <dgm:presLayoutVars>
          <dgm:bulletEnabled val="1"/>
        </dgm:presLayoutVars>
      </dgm:prSet>
      <dgm:spPr/>
      <dgm:t>
        <a:bodyPr/>
        <a:lstStyle/>
        <a:p>
          <a:endParaRPr lang="en-CA"/>
        </a:p>
      </dgm:t>
    </dgm:pt>
    <dgm:pt modelId="{AD97A214-4AC2-4AE2-A29D-0AB8F065FAD4}" type="pres">
      <dgm:prSet presAssocID="{2D299FCD-9573-4374-8CF2-A37D402B05DD}" presName="sibTrans" presStyleCnt="0"/>
      <dgm:spPr/>
      <dgm:t>
        <a:bodyPr/>
        <a:lstStyle/>
        <a:p>
          <a:endParaRPr lang="en-CA"/>
        </a:p>
      </dgm:t>
    </dgm:pt>
    <dgm:pt modelId="{0E8D7F2C-FBC2-4F4C-802B-43837E385813}" type="pres">
      <dgm:prSet presAssocID="{199587AE-F665-4BD4-BCCF-8DEB68D06EA4}" presName="node" presStyleLbl="node1" presStyleIdx="1" presStyleCnt="9">
        <dgm:presLayoutVars>
          <dgm:bulletEnabled val="1"/>
        </dgm:presLayoutVars>
      </dgm:prSet>
      <dgm:spPr/>
      <dgm:t>
        <a:bodyPr/>
        <a:lstStyle/>
        <a:p>
          <a:endParaRPr lang="en-CA"/>
        </a:p>
      </dgm:t>
    </dgm:pt>
    <dgm:pt modelId="{BE7FF3DE-20D3-4641-A25F-F403CE260E32}" type="pres">
      <dgm:prSet presAssocID="{25EE0C84-E064-4261-A7AD-353C3401FDC5}" presName="sibTrans" presStyleCnt="0"/>
      <dgm:spPr/>
      <dgm:t>
        <a:bodyPr/>
        <a:lstStyle/>
        <a:p>
          <a:endParaRPr lang="en-CA"/>
        </a:p>
      </dgm:t>
    </dgm:pt>
    <dgm:pt modelId="{FF0E732E-268E-4053-BF7E-9B24F27AC252}" type="pres">
      <dgm:prSet presAssocID="{44910072-15A1-4C46-9ABC-A76C537BBAA3}" presName="node" presStyleLbl="node1" presStyleIdx="2" presStyleCnt="9">
        <dgm:presLayoutVars>
          <dgm:bulletEnabled val="1"/>
        </dgm:presLayoutVars>
      </dgm:prSet>
      <dgm:spPr/>
      <dgm:t>
        <a:bodyPr/>
        <a:lstStyle/>
        <a:p>
          <a:endParaRPr lang="en-CA"/>
        </a:p>
      </dgm:t>
    </dgm:pt>
    <dgm:pt modelId="{4AB99C48-9925-4FE8-A7F2-F8974850A255}" type="pres">
      <dgm:prSet presAssocID="{2EFDDD32-4DFD-421F-BC9C-EC060D8E872E}" presName="sibTrans" presStyleCnt="0"/>
      <dgm:spPr/>
      <dgm:t>
        <a:bodyPr/>
        <a:lstStyle/>
        <a:p>
          <a:endParaRPr lang="en-CA"/>
        </a:p>
      </dgm:t>
    </dgm:pt>
    <dgm:pt modelId="{FA671328-1B71-499A-BE34-E7EBA9940356}" type="pres">
      <dgm:prSet presAssocID="{55E557A8-0927-40EF-84E8-096D303B9ADA}" presName="node" presStyleLbl="node1" presStyleIdx="3" presStyleCnt="9">
        <dgm:presLayoutVars>
          <dgm:bulletEnabled val="1"/>
        </dgm:presLayoutVars>
      </dgm:prSet>
      <dgm:spPr/>
      <dgm:t>
        <a:bodyPr/>
        <a:lstStyle/>
        <a:p>
          <a:endParaRPr lang="en-CA"/>
        </a:p>
      </dgm:t>
    </dgm:pt>
    <dgm:pt modelId="{38F72356-F990-4063-BF4C-A70289D9D82C}" type="pres">
      <dgm:prSet presAssocID="{07F28817-F3D8-41AC-B69B-95DDF187EEAE}" presName="sibTrans" presStyleCnt="0"/>
      <dgm:spPr/>
      <dgm:t>
        <a:bodyPr/>
        <a:lstStyle/>
        <a:p>
          <a:endParaRPr lang="en-CA"/>
        </a:p>
      </dgm:t>
    </dgm:pt>
    <dgm:pt modelId="{C3B203B9-F77E-4515-9910-A440616B8D4E}" type="pres">
      <dgm:prSet presAssocID="{6CEF28BF-9517-4105-B911-BBF2B8475ABA}" presName="node" presStyleLbl="node1" presStyleIdx="4" presStyleCnt="9">
        <dgm:presLayoutVars>
          <dgm:bulletEnabled val="1"/>
        </dgm:presLayoutVars>
      </dgm:prSet>
      <dgm:spPr/>
      <dgm:t>
        <a:bodyPr/>
        <a:lstStyle/>
        <a:p>
          <a:endParaRPr lang="en-CA"/>
        </a:p>
      </dgm:t>
    </dgm:pt>
    <dgm:pt modelId="{27BD0B86-36C4-4CDF-9A4F-7C07E20A3F46}" type="pres">
      <dgm:prSet presAssocID="{7809A50A-75C0-45A6-BF82-677EEB27BEAC}" presName="sibTrans" presStyleCnt="0"/>
      <dgm:spPr/>
      <dgm:t>
        <a:bodyPr/>
        <a:lstStyle/>
        <a:p>
          <a:endParaRPr lang="en-CA"/>
        </a:p>
      </dgm:t>
    </dgm:pt>
    <dgm:pt modelId="{D3609326-C2F9-4DE1-B267-E12F15A96CC6}" type="pres">
      <dgm:prSet presAssocID="{290BF602-44B8-453D-AEA7-F87BF1D21E50}" presName="node" presStyleLbl="node1" presStyleIdx="5" presStyleCnt="9">
        <dgm:presLayoutVars>
          <dgm:bulletEnabled val="1"/>
        </dgm:presLayoutVars>
      </dgm:prSet>
      <dgm:spPr/>
      <dgm:t>
        <a:bodyPr/>
        <a:lstStyle/>
        <a:p>
          <a:endParaRPr lang="en-CA"/>
        </a:p>
      </dgm:t>
    </dgm:pt>
    <dgm:pt modelId="{92A3E4CF-D022-4295-8613-E6C671AF177E}" type="pres">
      <dgm:prSet presAssocID="{E7103FE0-F7F6-4EE3-B3C3-40F45D7E48CF}" presName="sibTrans" presStyleCnt="0"/>
      <dgm:spPr/>
      <dgm:t>
        <a:bodyPr/>
        <a:lstStyle/>
        <a:p>
          <a:endParaRPr lang="en-CA"/>
        </a:p>
      </dgm:t>
    </dgm:pt>
    <dgm:pt modelId="{0E0D53AA-2DB3-4F4F-A2B7-01185A485EC4}" type="pres">
      <dgm:prSet presAssocID="{C413A5C0-EFE0-4556-9E3A-13EB3DF58839}" presName="node" presStyleLbl="node1" presStyleIdx="6" presStyleCnt="9">
        <dgm:presLayoutVars>
          <dgm:bulletEnabled val="1"/>
        </dgm:presLayoutVars>
      </dgm:prSet>
      <dgm:spPr/>
      <dgm:t>
        <a:bodyPr/>
        <a:lstStyle/>
        <a:p>
          <a:endParaRPr lang="en-CA"/>
        </a:p>
      </dgm:t>
    </dgm:pt>
    <dgm:pt modelId="{22E2BED8-70A2-4896-BA1E-2E01B125E7D7}" type="pres">
      <dgm:prSet presAssocID="{E55DEAE0-1F13-486E-BD03-C7CBDC72D83D}" presName="sibTrans" presStyleCnt="0"/>
      <dgm:spPr/>
      <dgm:t>
        <a:bodyPr/>
        <a:lstStyle/>
        <a:p>
          <a:endParaRPr lang="en-CA"/>
        </a:p>
      </dgm:t>
    </dgm:pt>
    <dgm:pt modelId="{DB5BEB51-C653-4295-A750-4B0F90089742}" type="pres">
      <dgm:prSet presAssocID="{00A0B377-D9A3-4C4D-9796-95A8C7860375}" presName="node" presStyleLbl="node1" presStyleIdx="7" presStyleCnt="9">
        <dgm:presLayoutVars>
          <dgm:bulletEnabled val="1"/>
        </dgm:presLayoutVars>
      </dgm:prSet>
      <dgm:spPr/>
      <dgm:t>
        <a:bodyPr/>
        <a:lstStyle/>
        <a:p>
          <a:endParaRPr lang="en-CA"/>
        </a:p>
      </dgm:t>
    </dgm:pt>
    <dgm:pt modelId="{8C6651E9-D4C5-4458-B4CF-333588B8542C}" type="pres">
      <dgm:prSet presAssocID="{CB122728-70C1-4DBD-ADA9-916451C3F8A6}" presName="sibTrans" presStyleCnt="0"/>
      <dgm:spPr/>
      <dgm:t>
        <a:bodyPr/>
        <a:lstStyle/>
        <a:p>
          <a:endParaRPr lang="en-CA"/>
        </a:p>
      </dgm:t>
    </dgm:pt>
    <dgm:pt modelId="{EC825C05-BB1D-4B76-BE6A-3730B56CC50D}" type="pres">
      <dgm:prSet presAssocID="{BD8D8CF5-F89C-43BB-B1AC-0E129E857EC6}" presName="node" presStyleLbl="node1" presStyleIdx="8" presStyleCnt="9">
        <dgm:presLayoutVars>
          <dgm:bulletEnabled val="1"/>
        </dgm:presLayoutVars>
      </dgm:prSet>
      <dgm:spPr/>
      <dgm:t>
        <a:bodyPr/>
        <a:lstStyle/>
        <a:p>
          <a:endParaRPr lang="en-CA"/>
        </a:p>
      </dgm:t>
    </dgm:pt>
  </dgm:ptLst>
  <dgm:cxnLst>
    <dgm:cxn modelId="{5ED7D817-CFDA-41CD-9A52-5BBD56060DD2}" srcId="{51BD9A7F-894B-41F7-B50A-68F2D42445C3}" destId="{290BF602-44B8-453D-AEA7-F87BF1D21E50}" srcOrd="5" destOrd="0" parTransId="{471852CE-70B0-46F7-B9C1-7CC1AF3AFC0B}" sibTransId="{E7103FE0-F7F6-4EE3-B3C3-40F45D7E48CF}"/>
    <dgm:cxn modelId="{BAEEC84D-39BE-490C-BFCE-71EF6639C94F}" type="presOf" srcId="{55E557A8-0927-40EF-84E8-096D303B9ADA}" destId="{FA671328-1B71-499A-BE34-E7EBA9940356}" srcOrd="0" destOrd="0" presId="urn:microsoft.com/office/officeart/2005/8/layout/default#2"/>
    <dgm:cxn modelId="{5C693E65-0DD2-4D7F-B27B-24210C1E0041}" srcId="{51BD9A7F-894B-41F7-B50A-68F2D42445C3}" destId="{44910072-15A1-4C46-9ABC-A76C537BBAA3}" srcOrd="2" destOrd="0" parTransId="{21BCEC96-EF48-4484-BA72-63219876BA98}" sibTransId="{2EFDDD32-4DFD-421F-BC9C-EC060D8E872E}"/>
    <dgm:cxn modelId="{5AC554C1-3A0A-48D3-BA26-92F7D8769A11}" srcId="{51BD9A7F-894B-41F7-B50A-68F2D42445C3}" destId="{00A0B377-D9A3-4C4D-9796-95A8C7860375}" srcOrd="7" destOrd="0" parTransId="{814E90D3-661C-43DE-9EFE-3D0AE6E96E77}" sibTransId="{CB122728-70C1-4DBD-ADA9-916451C3F8A6}"/>
    <dgm:cxn modelId="{8A989F04-EE3C-4F31-A91F-CCC1C2B1A3C0}" type="presOf" srcId="{44910072-15A1-4C46-9ABC-A76C537BBAA3}" destId="{FF0E732E-268E-4053-BF7E-9B24F27AC252}" srcOrd="0" destOrd="0" presId="urn:microsoft.com/office/officeart/2005/8/layout/default#2"/>
    <dgm:cxn modelId="{10DF4F30-6BD4-430A-A6F8-83441807C9E8}" type="presOf" srcId="{290BF602-44B8-453D-AEA7-F87BF1D21E50}" destId="{D3609326-C2F9-4DE1-B267-E12F15A96CC6}" srcOrd="0" destOrd="0" presId="urn:microsoft.com/office/officeart/2005/8/layout/default#2"/>
    <dgm:cxn modelId="{3D2CF0F2-FB78-48AB-943E-67015861C25F}" type="presOf" srcId="{51BD9A7F-894B-41F7-B50A-68F2D42445C3}" destId="{AE8D3FEE-D72A-4744-9C8E-F76D26DF398A}" srcOrd="0" destOrd="0" presId="urn:microsoft.com/office/officeart/2005/8/layout/default#2"/>
    <dgm:cxn modelId="{9FA853DA-1285-4659-A5FF-7E17DF35805B}" type="presOf" srcId="{199587AE-F665-4BD4-BCCF-8DEB68D06EA4}" destId="{0E8D7F2C-FBC2-4F4C-802B-43837E385813}" srcOrd="0" destOrd="0" presId="urn:microsoft.com/office/officeart/2005/8/layout/default#2"/>
    <dgm:cxn modelId="{50319FAB-59D0-49FE-851E-D6842A017972}" type="presOf" srcId="{C413A5C0-EFE0-4556-9E3A-13EB3DF58839}" destId="{0E0D53AA-2DB3-4F4F-A2B7-01185A485EC4}" srcOrd="0" destOrd="0" presId="urn:microsoft.com/office/officeart/2005/8/layout/default#2"/>
    <dgm:cxn modelId="{80165F96-3FF7-4B9D-85B7-ABD31DDDC592}" type="presOf" srcId="{00A0B377-D9A3-4C4D-9796-95A8C7860375}" destId="{DB5BEB51-C653-4295-A750-4B0F90089742}" srcOrd="0" destOrd="0" presId="urn:microsoft.com/office/officeart/2005/8/layout/default#2"/>
    <dgm:cxn modelId="{38A8A7D4-EC1E-4F31-AC79-3A3205D06047}" srcId="{51BD9A7F-894B-41F7-B50A-68F2D42445C3}" destId="{C7984E95-597C-44FF-A262-CE0DA6523F3A}" srcOrd="0" destOrd="0" parTransId="{6CB46646-A572-4489-96BC-120709AF59C8}" sibTransId="{2D299FCD-9573-4374-8CF2-A37D402B05DD}"/>
    <dgm:cxn modelId="{C74299BF-B231-4D2E-9EDE-93E07A22F327}" srcId="{51BD9A7F-894B-41F7-B50A-68F2D42445C3}" destId="{199587AE-F665-4BD4-BCCF-8DEB68D06EA4}" srcOrd="1" destOrd="0" parTransId="{F1164089-3236-4800-A185-AA2D3EBB9427}" sibTransId="{25EE0C84-E064-4261-A7AD-353C3401FDC5}"/>
    <dgm:cxn modelId="{5E73D9E5-9248-4EA1-B29E-A51FE5C88946}" srcId="{51BD9A7F-894B-41F7-B50A-68F2D42445C3}" destId="{6CEF28BF-9517-4105-B911-BBF2B8475ABA}" srcOrd="4" destOrd="0" parTransId="{9770FE54-B338-4FF2-A60E-EAE9DE22C5ED}" sibTransId="{7809A50A-75C0-45A6-BF82-677EEB27BEAC}"/>
    <dgm:cxn modelId="{09C791EA-6993-4ED9-9EE6-C31433198AD4}" srcId="{51BD9A7F-894B-41F7-B50A-68F2D42445C3}" destId="{BD8D8CF5-F89C-43BB-B1AC-0E129E857EC6}" srcOrd="8" destOrd="0" parTransId="{CC4D3A89-DCDD-4311-8775-41C4C7469D9C}" sibTransId="{F33D0F32-8417-4961-9773-54CB55A64F59}"/>
    <dgm:cxn modelId="{C71E8702-09BE-493B-B75C-7EF3FCBB9574}" srcId="{51BD9A7F-894B-41F7-B50A-68F2D42445C3}" destId="{C413A5C0-EFE0-4556-9E3A-13EB3DF58839}" srcOrd="6" destOrd="0" parTransId="{71555C57-BE67-4C40-BC73-4DDB9B9FDFBB}" sibTransId="{E55DEAE0-1F13-486E-BD03-C7CBDC72D83D}"/>
    <dgm:cxn modelId="{DE6F3605-327E-42E0-B779-5D5E40762CCC}" type="presOf" srcId="{BD8D8CF5-F89C-43BB-B1AC-0E129E857EC6}" destId="{EC825C05-BB1D-4B76-BE6A-3730B56CC50D}" srcOrd="0" destOrd="0" presId="urn:microsoft.com/office/officeart/2005/8/layout/default#2"/>
    <dgm:cxn modelId="{D212A955-DD68-4CED-8774-D094D45CA59F}" type="presOf" srcId="{6CEF28BF-9517-4105-B911-BBF2B8475ABA}" destId="{C3B203B9-F77E-4515-9910-A440616B8D4E}" srcOrd="0" destOrd="0" presId="urn:microsoft.com/office/officeart/2005/8/layout/default#2"/>
    <dgm:cxn modelId="{8552251C-5270-4A45-A406-0FAD863B5E15}" type="presOf" srcId="{C7984E95-597C-44FF-A262-CE0DA6523F3A}" destId="{9EB18D6C-FAE7-4638-9F99-D8A7506FA9EC}" srcOrd="0" destOrd="0" presId="urn:microsoft.com/office/officeart/2005/8/layout/default#2"/>
    <dgm:cxn modelId="{5359E9A6-EE99-4C97-ACBC-128CFF6B518C}" srcId="{51BD9A7F-894B-41F7-B50A-68F2D42445C3}" destId="{55E557A8-0927-40EF-84E8-096D303B9ADA}" srcOrd="3" destOrd="0" parTransId="{048612FB-5512-464D-B329-BB7BC7C67B88}" sibTransId="{07F28817-F3D8-41AC-B69B-95DDF187EEAE}"/>
    <dgm:cxn modelId="{AECDCB21-7D71-4151-896B-D8C8343D4702}" type="presParOf" srcId="{AE8D3FEE-D72A-4744-9C8E-F76D26DF398A}" destId="{9EB18D6C-FAE7-4638-9F99-D8A7506FA9EC}" srcOrd="0" destOrd="0" presId="urn:microsoft.com/office/officeart/2005/8/layout/default#2"/>
    <dgm:cxn modelId="{52B9C659-A139-4FF5-9BFD-BDC348618A2B}" type="presParOf" srcId="{AE8D3FEE-D72A-4744-9C8E-F76D26DF398A}" destId="{AD97A214-4AC2-4AE2-A29D-0AB8F065FAD4}" srcOrd="1" destOrd="0" presId="urn:microsoft.com/office/officeart/2005/8/layout/default#2"/>
    <dgm:cxn modelId="{56F3DB04-74BC-4B70-B897-2620AE5699D8}" type="presParOf" srcId="{AE8D3FEE-D72A-4744-9C8E-F76D26DF398A}" destId="{0E8D7F2C-FBC2-4F4C-802B-43837E385813}" srcOrd="2" destOrd="0" presId="urn:microsoft.com/office/officeart/2005/8/layout/default#2"/>
    <dgm:cxn modelId="{1316C39A-1E3E-4D73-83F1-E9DA8AA23708}" type="presParOf" srcId="{AE8D3FEE-D72A-4744-9C8E-F76D26DF398A}" destId="{BE7FF3DE-20D3-4641-A25F-F403CE260E32}" srcOrd="3" destOrd="0" presId="urn:microsoft.com/office/officeart/2005/8/layout/default#2"/>
    <dgm:cxn modelId="{62772968-2255-430C-9843-41600FAA9B0E}" type="presParOf" srcId="{AE8D3FEE-D72A-4744-9C8E-F76D26DF398A}" destId="{FF0E732E-268E-4053-BF7E-9B24F27AC252}" srcOrd="4" destOrd="0" presId="urn:microsoft.com/office/officeart/2005/8/layout/default#2"/>
    <dgm:cxn modelId="{EECD763D-714C-471F-B013-B0C6B0128CBF}" type="presParOf" srcId="{AE8D3FEE-D72A-4744-9C8E-F76D26DF398A}" destId="{4AB99C48-9925-4FE8-A7F2-F8974850A255}" srcOrd="5" destOrd="0" presId="urn:microsoft.com/office/officeart/2005/8/layout/default#2"/>
    <dgm:cxn modelId="{61B2F347-E088-4187-8DA3-6DC59DF5EB55}" type="presParOf" srcId="{AE8D3FEE-D72A-4744-9C8E-F76D26DF398A}" destId="{FA671328-1B71-499A-BE34-E7EBA9940356}" srcOrd="6" destOrd="0" presId="urn:microsoft.com/office/officeart/2005/8/layout/default#2"/>
    <dgm:cxn modelId="{06EA4ADA-1052-4269-B587-9455D916680C}" type="presParOf" srcId="{AE8D3FEE-D72A-4744-9C8E-F76D26DF398A}" destId="{38F72356-F990-4063-BF4C-A70289D9D82C}" srcOrd="7" destOrd="0" presId="urn:microsoft.com/office/officeart/2005/8/layout/default#2"/>
    <dgm:cxn modelId="{C52AC048-215A-4C8F-914E-333181A978E3}" type="presParOf" srcId="{AE8D3FEE-D72A-4744-9C8E-F76D26DF398A}" destId="{C3B203B9-F77E-4515-9910-A440616B8D4E}" srcOrd="8" destOrd="0" presId="urn:microsoft.com/office/officeart/2005/8/layout/default#2"/>
    <dgm:cxn modelId="{4E04C3C9-CA1D-48C3-942E-91BCFBC825EE}" type="presParOf" srcId="{AE8D3FEE-D72A-4744-9C8E-F76D26DF398A}" destId="{27BD0B86-36C4-4CDF-9A4F-7C07E20A3F46}" srcOrd="9" destOrd="0" presId="urn:microsoft.com/office/officeart/2005/8/layout/default#2"/>
    <dgm:cxn modelId="{F73770AC-3B29-4278-8B01-017E57C4ACFB}" type="presParOf" srcId="{AE8D3FEE-D72A-4744-9C8E-F76D26DF398A}" destId="{D3609326-C2F9-4DE1-B267-E12F15A96CC6}" srcOrd="10" destOrd="0" presId="urn:microsoft.com/office/officeart/2005/8/layout/default#2"/>
    <dgm:cxn modelId="{86973C48-B925-4663-AE6F-A328FE50798B}" type="presParOf" srcId="{AE8D3FEE-D72A-4744-9C8E-F76D26DF398A}" destId="{92A3E4CF-D022-4295-8613-E6C671AF177E}" srcOrd="11" destOrd="0" presId="urn:microsoft.com/office/officeart/2005/8/layout/default#2"/>
    <dgm:cxn modelId="{6C403DDA-D068-439A-B323-5105ED4DCE31}" type="presParOf" srcId="{AE8D3FEE-D72A-4744-9C8E-F76D26DF398A}" destId="{0E0D53AA-2DB3-4F4F-A2B7-01185A485EC4}" srcOrd="12" destOrd="0" presId="urn:microsoft.com/office/officeart/2005/8/layout/default#2"/>
    <dgm:cxn modelId="{C797D2CF-4354-4143-A61D-B3248E69138C}" type="presParOf" srcId="{AE8D3FEE-D72A-4744-9C8E-F76D26DF398A}" destId="{22E2BED8-70A2-4896-BA1E-2E01B125E7D7}" srcOrd="13" destOrd="0" presId="urn:microsoft.com/office/officeart/2005/8/layout/default#2"/>
    <dgm:cxn modelId="{D8A8FE3F-DF0C-45AC-86F8-EC8C6F6B6147}" type="presParOf" srcId="{AE8D3FEE-D72A-4744-9C8E-F76D26DF398A}" destId="{DB5BEB51-C653-4295-A750-4B0F90089742}" srcOrd="14" destOrd="0" presId="urn:microsoft.com/office/officeart/2005/8/layout/default#2"/>
    <dgm:cxn modelId="{B4B5DB7D-5546-49E5-93CB-133254106AE6}" type="presParOf" srcId="{AE8D3FEE-D72A-4744-9C8E-F76D26DF398A}" destId="{8C6651E9-D4C5-4458-B4CF-333588B8542C}" srcOrd="15" destOrd="0" presId="urn:microsoft.com/office/officeart/2005/8/layout/default#2"/>
    <dgm:cxn modelId="{34478EE9-539B-4EB4-8001-429E5560A887}" type="presParOf" srcId="{AE8D3FEE-D72A-4744-9C8E-F76D26DF398A}" destId="{EC825C05-BB1D-4B76-BE6A-3730B56CC50D}" srcOrd="16" destOrd="0" presId="urn:microsoft.com/office/officeart/2005/8/layout/defaul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B18D6C-FAE7-4638-9F99-D8A7506FA9EC}">
      <dsp:nvSpPr>
        <dsp:cNvPr id="0" name=""/>
        <dsp:cNvSpPr/>
      </dsp:nvSpPr>
      <dsp:spPr>
        <a:xfrm>
          <a:off x="174418" y="1382"/>
          <a:ext cx="2681689" cy="1609013"/>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CA" sz="1300" b="1" kern="1200" dirty="0" smtClean="0">
              <a:latin typeface="Century Gothic" pitchFamily="34" charset="0"/>
            </a:rPr>
            <a:t>Development Mandate</a:t>
          </a:r>
        </a:p>
        <a:p>
          <a:pPr lvl="0" algn="ctr" defTabSz="577850">
            <a:lnSpc>
              <a:spcPct val="90000"/>
            </a:lnSpc>
            <a:spcBef>
              <a:spcPct val="0"/>
            </a:spcBef>
            <a:spcAft>
              <a:spcPct val="35000"/>
            </a:spcAft>
          </a:pPr>
          <a:r>
            <a:rPr lang="en-CA" sz="1300" kern="1200" dirty="0" smtClean="0">
              <a:latin typeface="Century Gothic" pitchFamily="34" charset="0"/>
            </a:rPr>
            <a:t>Promotes financing and associated market development in underserved sectors </a:t>
          </a:r>
          <a:endParaRPr lang="en-CA" sz="1300" b="1" kern="1200" dirty="0">
            <a:latin typeface="Century Gothic" pitchFamily="34" charset="0"/>
          </a:endParaRPr>
        </a:p>
      </dsp:txBody>
      <dsp:txXfrm>
        <a:off x="174418" y="1382"/>
        <a:ext cx="2681689" cy="1609013"/>
      </dsp:txXfrm>
    </dsp:sp>
    <dsp:sp modelId="{0E8D7F2C-FBC2-4F4C-802B-43837E385813}">
      <dsp:nvSpPr>
        <dsp:cNvPr id="0" name=""/>
        <dsp:cNvSpPr/>
      </dsp:nvSpPr>
      <dsp:spPr>
        <a:xfrm>
          <a:off x="3124277" y="1382"/>
          <a:ext cx="2681689" cy="1609013"/>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CA" sz="1300" b="1" kern="1200" dirty="0" smtClean="0">
              <a:latin typeface="Century Gothic" pitchFamily="34" charset="0"/>
            </a:rPr>
            <a:t>Public Sector Entity</a:t>
          </a:r>
        </a:p>
        <a:p>
          <a:pPr lvl="0" algn="ctr" defTabSz="577850">
            <a:lnSpc>
              <a:spcPct val="90000"/>
            </a:lnSpc>
            <a:spcBef>
              <a:spcPct val="0"/>
            </a:spcBef>
            <a:spcAft>
              <a:spcPct val="35000"/>
            </a:spcAft>
          </a:pPr>
          <a:r>
            <a:rPr lang="en-CA" sz="1300" kern="1200" dirty="0" smtClean="0">
              <a:latin typeface="Century Gothic" pitchFamily="34" charset="0"/>
            </a:rPr>
            <a:t>Can interact with different levels of governments and potentially influence policy-making </a:t>
          </a:r>
          <a:endParaRPr lang="en-CA" sz="1300" b="1" kern="1200" dirty="0">
            <a:latin typeface="Century Gothic" pitchFamily="34" charset="0"/>
          </a:endParaRPr>
        </a:p>
      </dsp:txBody>
      <dsp:txXfrm>
        <a:off x="3124277" y="1382"/>
        <a:ext cx="2681689" cy="1609013"/>
      </dsp:txXfrm>
    </dsp:sp>
    <dsp:sp modelId="{FF0E732E-268E-4053-BF7E-9B24F27AC252}">
      <dsp:nvSpPr>
        <dsp:cNvPr id="0" name=""/>
        <dsp:cNvSpPr/>
      </dsp:nvSpPr>
      <dsp:spPr>
        <a:xfrm>
          <a:off x="6074135" y="1382"/>
          <a:ext cx="2681689" cy="1609013"/>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CA" sz="1300" b="1" kern="1200" dirty="0" smtClean="0">
              <a:latin typeface="Century Gothic" pitchFamily="34" charset="0"/>
            </a:rPr>
            <a:t>Financial Institution</a:t>
          </a:r>
        </a:p>
        <a:p>
          <a:pPr lvl="0" algn="ctr" defTabSz="577850">
            <a:lnSpc>
              <a:spcPct val="90000"/>
            </a:lnSpc>
            <a:spcBef>
              <a:spcPct val="0"/>
            </a:spcBef>
            <a:spcAft>
              <a:spcPct val="35000"/>
            </a:spcAft>
          </a:pPr>
          <a:r>
            <a:rPr lang="en-CA" sz="1300" kern="1200" dirty="0" smtClean="0">
              <a:latin typeface="Century Gothic" pitchFamily="34" charset="0"/>
            </a:rPr>
            <a:t>Is in the business of financing and risk taking, particularly in support of long term investments </a:t>
          </a:r>
          <a:endParaRPr lang="en-CA" sz="1300" b="1" kern="1200" dirty="0">
            <a:latin typeface="Century Gothic" pitchFamily="34" charset="0"/>
          </a:endParaRPr>
        </a:p>
      </dsp:txBody>
      <dsp:txXfrm>
        <a:off x="6074135" y="1382"/>
        <a:ext cx="2681689" cy="1609013"/>
      </dsp:txXfrm>
    </dsp:sp>
    <dsp:sp modelId="{FA671328-1B71-499A-BE34-E7EBA9940356}">
      <dsp:nvSpPr>
        <dsp:cNvPr id="0" name=""/>
        <dsp:cNvSpPr/>
      </dsp:nvSpPr>
      <dsp:spPr>
        <a:xfrm>
          <a:off x="174418" y="1878564"/>
          <a:ext cx="2681689" cy="1609013"/>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CA" sz="1300" b="1" kern="1200" dirty="0" smtClean="0">
              <a:latin typeface="Century Gothic" pitchFamily="34" charset="0"/>
            </a:rPr>
            <a:t>Mobilizer</a:t>
          </a:r>
        </a:p>
        <a:p>
          <a:pPr lvl="0" algn="ctr" defTabSz="577850">
            <a:lnSpc>
              <a:spcPct val="90000"/>
            </a:lnSpc>
            <a:spcBef>
              <a:spcPct val="0"/>
            </a:spcBef>
            <a:spcAft>
              <a:spcPct val="35000"/>
            </a:spcAft>
          </a:pPr>
          <a:r>
            <a:rPr lang="en-CA" sz="1300" kern="1200" dirty="0" smtClean="0">
              <a:latin typeface="Century Gothic" pitchFamily="34" charset="0"/>
            </a:rPr>
            <a:t>Works with private financial institutions and seeks to mobilize or </a:t>
          </a:r>
          <a:r>
            <a:rPr lang="en-CA" sz="1300" kern="1200" dirty="0" smtClean="0">
              <a:solidFill>
                <a:sysClr val="windowText" lastClr="000000"/>
              </a:solidFill>
              <a:latin typeface="Century Gothic" pitchFamily="34" charset="0"/>
            </a:rPr>
            <a:t>attract co-financing </a:t>
          </a:r>
          <a:endParaRPr lang="en-CA" sz="1300" b="1" kern="1200" dirty="0">
            <a:solidFill>
              <a:sysClr val="windowText" lastClr="000000"/>
            </a:solidFill>
            <a:latin typeface="Century Gothic" pitchFamily="34" charset="0"/>
          </a:endParaRPr>
        </a:p>
      </dsp:txBody>
      <dsp:txXfrm>
        <a:off x="174418" y="1878564"/>
        <a:ext cx="2681689" cy="1609013"/>
      </dsp:txXfrm>
    </dsp:sp>
    <dsp:sp modelId="{C3B203B9-F77E-4515-9910-A440616B8D4E}">
      <dsp:nvSpPr>
        <dsp:cNvPr id="0" name=""/>
        <dsp:cNvSpPr/>
      </dsp:nvSpPr>
      <dsp:spPr>
        <a:xfrm>
          <a:off x="3124277" y="1878564"/>
          <a:ext cx="2681689" cy="1609013"/>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CA" sz="1300" b="1" kern="1200" dirty="0" smtClean="0">
              <a:latin typeface="Century Gothic" pitchFamily="34" charset="0"/>
            </a:rPr>
            <a:t>Project </a:t>
          </a:r>
          <a:r>
            <a:rPr lang="en-CA" sz="1300" b="1" kern="1200" dirty="0" err="1" smtClean="0">
              <a:latin typeface="Century Gothic" pitchFamily="34" charset="0"/>
            </a:rPr>
            <a:t>Structurer</a:t>
          </a:r>
        </a:p>
        <a:p>
          <a:pPr lvl="0" algn="ctr" defTabSz="577850">
            <a:lnSpc>
              <a:spcPct val="90000"/>
            </a:lnSpc>
            <a:spcBef>
              <a:spcPct val="0"/>
            </a:spcBef>
            <a:spcAft>
              <a:spcPct val="35000"/>
            </a:spcAft>
          </a:pPr>
          <a:r>
            <a:rPr lang="en-CA" sz="1300" kern="1200" dirty="0" smtClean="0">
              <a:latin typeface="Century Gothic" pitchFamily="34" charset="0"/>
            </a:rPr>
            <a:t>Understands the risks and barriers and can shape and influence the project structure </a:t>
          </a:r>
          <a:endParaRPr lang="en-CA" sz="1300" b="1" kern="1200" dirty="0">
            <a:latin typeface="Century Gothic" pitchFamily="34" charset="0"/>
          </a:endParaRPr>
        </a:p>
      </dsp:txBody>
      <dsp:txXfrm>
        <a:off x="3124277" y="1878564"/>
        <a:ext cx="2681689" cy="1609013"/>
      </dsp:txXfrm>
    </dsp:sp>
    <dsp:sp modelId="{D3609326-C2F9-4DE1-B267-E12F15A96CC6}">
      <dsp:nvSpPr>
        <dsp:cNvPr id="0" name=""/>
        <dsp:cNvSpPr/>
      </dsp:nvSpPr>
      <dsp:spPr>
        <a:xfrm>
          <a:off x="6074135" y="1878564"/>
          <a:ext cx="2681689" cy="1609013"/>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CA" sz="1300" b="1" kern="1200" dirty="0" smtClean="0">
              <a:latin typeface="Century Gothic" pitchFamily="34" charset="0"/>
            </a:rPr>
            <a:t>Risk Taker </a:t>
          </a:r>
        </a:p>
        <a:p>
          <a:pPr lvl="0" algn="ctr" defTabSz="577850">
            <a:lnSpc>
              <a:spcPct val="90000"/>
            </a:lnSpc>
            <a:spcBef>
              <a:spcPct val="0"/>
            </a:spcBef>
            <a:spcAft>
              <a:spcPct val="35000"/>
            </a:spcAft>
          </a:pPr>
          <a:r>
            <a:rPr lang="en-CA" sz="1300" kern="1200" dirty="0" smtClean="0">
              <a:latin typeface="Century Gothic" pitchFamily="34" charset="0"/>
            </a:rPr>
            <a:t>Can </a:t>
          </a:r>
          <a:r>
            <a:rPr lang="en-CA" sz="1300" kern="1200" dirty="0" smtClean="0">
              <a:solidFill>
                <a:sysClr val="windowText" lastClr="000000"/>
              </a:solidFill>
              <a:latin typeface="Century Gothic" pitchFamily="34" charset="0"/>
            </a:rPr>
            <a:t>identify,</a:t>
          </a:r>
          <a:r>
            <a:rPr lang="en-CA" sz="1300" kern="1200" dirty="0" smtClean="0">
              <a:latin typeface="Century Gothic" pitchFamily="34" charset="0"/>
            </a:rPr>
            <a:t> manage, mitigate and assume risks that the private sector LFIs cannot</a:t>
          </a:r>
          <a:endParaRPr lang="en-CA" sz="1300" b="1" kern="1200" dirty="0">
            <a:latin typeface="Century Gothic" pitchFamily="34" charset="0"/>
          </a:endParaRPr>
        </a:p>
      </dsp:txBody>
      <dsp:txXfrm>
        <a:off x="6074135" y="1878564"/>
        <a:ext cx="2681689" cy="1609013"/>
      </dsp:txXfrm>
    </dsp:sp>
    <dsp:sp modelId="{0E0D53AA-2DB3-4F4F-A2B7-01185A485EC4}">
      <dsp:nvSpPr>
        <dsp:cNvPr id="0" name=""/>
        <dsp:cNvSpPr/>
      </dsp:nvSpPr>
      <dsp:spPr>
        <a:xfrm>
          <a:off x="174418" y="3755747"/>
          <a:ext cx="2681689" cy="1609013"/>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CA" sz="1300" b="1" kern="1200" dirty="0" smtClean="0">
              <a:latin typeface="Century Gothic" pitchFamily="34" charset="0"/>
            </a:rPr>
            <a:t>Incubator and Aggregator</a:t>
          </a:r>
        </a:p>
        <a:p>
          <a:pPr lvl="0" algn="ctr" defTabSz="577850">
            <a:lnSpc>
              <a:spcPct val="90000"/>
            </a:lnSpc>
            <a:spcBef>
              <a:spcPct val="0"/>
            </a:spcBef>
            <a:spcAft>
              <a:spcPct val="35000"/>
            </a:spcAft>
          </a:pPr>
          <a:r>
            <a:rPr lang="en-CA" sz="1300" kern="1200" dirty="0" smtClean="0">
              <a:latin typeface="Century Gothic" pitchFamily="34" charset="0"/>
            </a:rPr>
            <a:t>Can develop innovative and catalytic financial  instruments and can manage small scale projects</a:t>
          </a:r>
          <a:endParaRPr lang="en-CA" sz="1300" b="1" kern="1200" dirty="0">
            <a:latin typeface="Century Gothic" pitchFamily="34" charset="0"/>
          </a:endParaRPr>
        </a:p>
      </dsp:txBody>
      <dsp:txXfrm>
        <a:off x="174418" y="3755747"/>
        <a:ext cx="2681689" cy="1609013"/>
      </dsp:txXfrm>
    </dsp:sp>
    <dsp:sp modelId="{DB5BEB51-C653-4295-A750-4B0F90089742}">
      <dsp:nvSpPr>
        <dsp:cNvPr id="0" name=""/>
        <dsp:cNvSpPr/>
      </dsp:nvSpPr>
      <dsp:spPr>
        <a:xfrm>
          <a:off x="3124277" y="3755747"/>
          <a:ext cx="2681689" cy="1609013"/>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CA" sz="1300" b="1" dirty="0" smtClean="0">
              <a:latin typeface="Century Gothic" pitchFamily="34" charset="0"/>
            </a:rPr>
            <a:t>International Partner </a:t>
          </a:r>
        </a:p>
        <a:p>
          <a:pPr lvl="0" algn="ctr" defTabSz="577850">
            <a:lnSpc>
              <a:spcPct val="90000"/>
            </a:lnSpc>
            <a:spcBef>
              <a:spcPct val="0"/>
            </a:spcBef>
            <a:spcAft>
              <a:spcPct val="35000"/>
            </a:spcAft>
          </a:pPr>
          <a:r>
            <a:rPr lang="en-CA" sz="1300" dirty="0" smtClean="0">
              <a:latin typeface="Century Gothic" pitchFamily="34" charset="0"/>
            </a:rPr>
            <a:t>Has </a:t>
          </a:r>
          <a:r>
            <a:rPr lang="en-CA" sz="1300" kern="1200" dirty="0" smtClean="0">
              <a:effectLst/>
              <a:latin typeface="Century Gothic" pitchFamily="34" charset="0"/>
              <a:ea typeface="+mn-ea"/>
              <a:cs typeface="+mn-cs"/>
            </a:rPr>
            <a:t>access to long-term hard currency borrowings and work closely</a:t>
          </a:r>
          <a:r>
            <a:rPr lang="en-CA" sz="1300" kern="1200" baseline="0" dirty="0" smtClean="0">
              <a:effectLst/>
              <a:latin typeface="Century Gothic" pitchFamily="34" charset="0"/>
              <a:ea typeface="+mn-ea"/>
              <a:cs typeface="+mn-cs"/>
            </a:rPr>
            <a:t> with t</a:t>
          </a:r>
          <a:r>
            <a:rPr lang="en-CA" sz="1300" kern="1200" dirty="0" smtClean="0">
              <a:effectLst/>
              <a:latin typeface="Century Gothic" pitchFamily="34" charset="0"/>
              <a:ea typeface="+mn-ea"/>
              <a:cs typeface="+mn-cs"/>
            </a:rPr>
            <a:t>he MDBs, bilateral DFIs and foreign ECAs</a:t>
          </a:r>
          <a:endParaRPr lang="en-CA" sz="1300" b="1" dirty="0">
            <a:latin typeface="Century Gothic" pitchFamily="34" charset="0"/>
          </a:endParaRPr>
        </a:p>
      </dsp:txBody>
      <dsp:txXfrm>
        <a:off x="3124277" y="3755747"/>
        <a:ext cx="2681689" cy="1609013"/>
      </dsp:txXfrm>
    </dsp:sp>
    <dsp:sp modelId="{EC825C05-BB1D-4B76-BE6A-3730B56CC50D}">
      <dsp:nvSpPr>
        <dsp:cNvPr id="0" name=""/>
        <dsp:cNvSpPr/>
      </dsp:nvSpPr>
      <dsp:spPr>
        <a:xfrm>
          <a:off x="6074135" y="3755747"/>
          <a:ext cx="2681689" cy="1609013"/>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114300" lvl="0" indent="0" algn="ctr" defTabSz="533400">
            <a:lnSpc>
              <a:spcPct val="90000"/>
            </a:lnSpc>
            <a:spcBef>
              <a:spcPct val="0"/>
            </a:spcBef>
            <a:spcAft>
              <a:spcPct val="15000"/>
            </a:spcAft>
            <a:buNone/>
          </a:pPr>
          <a:r>
            <a:rPr lang="en-CA" sz="1300" b="1" dirty="0" smtClean="0">
              <a:latin typeface="Century Gothic" pitchFamily="34" charset="0"/>
            </a:rPr>
            <a:t>Connector</a:t>
          </a:r>
        </a:p>
        <a:p>
          <a:pPr marL="114300" lvl="0" indent="0" algn="ctr" defTabSz="533400">
            <a:lnSpc>
              <a:spcPct val="90000"/>
            </a:lnSpc>
            <a:spcBef>
              <a:spcPct val="0"/>
            </a:spcBef>
            <a:spcAft>
              <a:spcPct val="15000"/>
            </a:spcAft>
            <a:buNone/>
          </a:pPr>
          <a:r>
            <a:rPr lang="en-CA" sz="1300" b="0" kern="1200" dirty="0" smtClean="0">
              <a:effectLst/>
              <a:latin typeface="Century Gothic" pitchFamily="34" charset="0"/>
              <a:ea typeface="+mn-ea"/>
              <a:cs typeface="+mn-cs"/>
            </a:rPr>
            <a:t>Has connections to all of the relevant public and private sector actors</a:t>
          </a:r>
          <a:endParaRPr lang="en-CA" sz="1300" b="1" dirty="0">
            <a:latin typeface="Century Gothic" pitchFamily="34" charset="0"/>
          </a:endParaRPr>
        </a:p>
      </dsp:txBody>
      <dsp:txXfrm>
        <a:off x="6074135" y="3755747"/>
        <a:ext cx="2681689" cy="1609013"/>
      </dsp:txXfrm>
    </dsp:sp>
  </dsp:spTree>
</dsp:drawing>
</file>

<file path=ppt/diagrams/layout1.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D4D484-F043-4179-AA51-E4AFA4703B9F}" type="datetimeFigureOut">
              <a:rPr lang="en-CA" smtClean="0"/>
              <a:pPr/>
              <a:t>25/11/2012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CAB39B-9CEE-4253-9C00-3B4E10640A7A}" type="slidenum">
              <a:rPr lang="en-CA" smtClean="0"/>
              <a:pPr/>
              <a:t>‹#›</a:t>
            </a:fld>
            <a:endParaRPr lang="en-CA"/>
          </a:p>
        </p:txBody>
      </p:sp>
    </p:spTree>
    <p:extLst>
      <p:ext uri="{BB962C8B-B14F-4D97-AF65-F5344CB8AC3E}">
        <p14:creationId xmlns:p14="http://schemas.microsoft.com/office/powerpoint/2010/main" val="3116470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_tradnl" smtClean="0">
              <a:ea typeface="ＭＳ Ｐゴシック" pitchFamily="34" charset="-128"/>
            </a:endParaRPr>
          </a:p>
          <a:p>
            <a:r>
              <a:rPr lang="en-US" smtClean="0">
                <a:ea typeface="ＭＳ Ｐゴシック" pitchFamily="34" charset="-128"/>
              </a:rPr>
              <a:t>NDBs are government-backed, sponsored or supported financial institutions which have a specific public policy mandate. </a:t>
            </a:r>
          </a:p>
          <a:p>
            <a:endParaRPr lang="es-ES_tradnl" smtClean="0">
              <a:ea typeface="ＭＳ Ｐゴシック" pitchFamily="34" charset="-128"/>
            </a:endParaRPr>
          </a:p>
          <a:p>
            <a:r>
              <a:rPr lang="en-US" smtClean="0">
                <a:ea typeface="ＭＳ Ｐゴシック" pitchFamily="34" charset="-128"/>
              </a:rPr>
              <a:t>NDBs have a privileged position in their local markets and, given a number of characteristics that are commonly associated with them, can have a potentially crucial role to play in facilitating climate investments and delivering climate finance directly or leveraging private capital. </a:t>
            </a:r>
          </a:p>
          <a:p>
            <a:r>
              <a:rPr lang="en-US" smtClean="0">
                <a:ea typeface="ＭＳ Ｐゴシック" pitchFamily="34" charset="-128"/>
              </a:rPr>
              <a:t> </a:t>
            </a:r>
          </a:p>
          <a:p>
            <a:r>
              <a:rPr lang="en-US" smtClean="0">
                <a:ea typeface="ＭＳ Ｐゴシック" pitchFamily="34" charset="-128"/>
              </a:rPr>
              <a:t>This slide highlights the various features of a typical NDB which make it well-suited to the requirements of climate finance. </a:t>
            </a:r>
          </a:p>
          <a:p>
            <a:endParaRPr lang="es-ES_tradnl" smtClean="0">
              <a:ea typeface="ＭＳ Ｐゴシック" pitchFamily="34" charset="-128"/>
            </a:endParaRPr>
          </a:p>
          <a:p>
            <a:endParaRPr lang="en-US" smtClean="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4EEB8C0D-1CC9-4EF8-9C47-D5F078298A9A}" type="slidenum">
              <a:rPr lang="en-US" sz="1200"/>
              <a:pPr eaLnBrk="1" hangingPunct="1"/>
              <a:t>3</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eaLnBrk="1" hangingPunct="1">
              <a:lnSpc>
                <a:spcPct val="80000"/>
              </a:lnSpc>
            </a:pPr>
            <a:endParaRPr lang="en-US" sz="1100" smtClean="0">
              <a:ea typeface="ＭＳ Ｐゴシック" pitchFamily="34" charset="-128"/>
            </a:endParaRPr>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527B01C0-901A-456C-A44E-4A2462EA5207}" type="slidenum">
              <a:rPr lang="en-US" sz="1200"/>
              <a:pPr eaLnBrk="1" hangingPunct="1"/>
              <a:t>4</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eaLnBrk="1" hangingPunct="1">
              <a:lnSpc>
                <a:spcPct val="80000"/>
              </a:lnSpc>
            </a:pPr>
            <a:endParaRPr lang="en-US" sz="1100" smtClean="0">
              <a:ea typeface="ＭＳ Ｐゴシック" pitchFamily="34" charset="-128"/>
            </a:endParaRPr>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17BA0439-2264-400E-9B39-447AF2AFA519}" type="slidenum">
              <a:rPr lang="en-US" sz="1200"/>
              <a:pPr eaLnBrk="1" hangingPunct="1"/>
              <a:t>6</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600"/>
              </a:spcAft>
              <a:buClr>
                <a:srgbClr val="0099D5"/>
              </a:buClr>
              <a:buSzPct val="80000"/>
              <a:buFont typeface="Webdings" pitchFamily="18" charset="2"/>
              <a:buNone/>
            </a:pPr>
            <a:r>
              <a:rPr lang="en-US" b="1" smtClean="0">
                <a:ea typeface="ＭＳ Ｐゴシック" pitchFamily="34" charset="-128"/>
              </a:rPr>
              <a:t>NDBs use a variety of different financial and non-financial instruments that can promote private sector finance</a:t>
            </a:r>
            <a:r>
              <a:rPr lang="en-US" smtClean="0">
                <a:ea typeface="ＭＳ Ｐゴシック" pitchFamily="34" charset="-128"/>
              </a:rPr>
              <a:t> – and already offer such instruments for climate change activities.</a:t>
            </a:r>
          </a:p>
          <a:p>
            <a:pPr>
              <a:spcAft>
                <a:spcPts val="600"/>
              </a:spcAft>
              <a:buClr>
                <a:srgbClr val="0099D5"/>
              </a:buClr>
              <a:buSzPct val="80000"/>
              <a:buFont typeface="Webdings" pitchFamily="18" charset="2"/>
              <a:buNone/>
            </a:pPr>
            <a:endParaRPr lang="en-US" b="1" smtClean="0">
              <a:ea typeface="ＭＳ Ｐゴシック" pitchFamily="34" charset="-128"/>
            </a:endParaRPr>
          </a:p>
          <a:p>
            <a:pPr>
              <a:spcAft>
                <a:spcPts val="600"/>
              </a:spcAft>
              <a:buClr>
                <a:srgbClr val="0099D5"/>
              </a:buClr>
              <a:buSzPct val="80000"/>
              <a:buFont typeface="Webdings" pitchFamily="18" charset="2"/>
              <a:buNone/>
            </a:pPr>
            <a:r>
              <a:rPr lang="en-US" b="1" smtClean="0">
                <a:ea typeface="ＭＳ Ｐゴシック" pitchFamily="34" charset="-128"/>
              </a:rPr>
              <a:t>NDB activities and instruments can cover both demand and supply financing needs to mobilize climate finance</a:t>
            </a:r>
            <a:r>
              <a:rPr lang="en-US" smtClean="0">
                <a:ea typeface="ＭＳ Ｐゴシック" pitchFamily="34" charset="-128"/>
              </a:rPr>
              <a:t>, and can thus leverage scale. An NDB can apply the tools it has to meet the needs described in the pre-investment stage through grants and technical assistance, as well </a:t>
            </a:r>
            <a:r>
              <a:rPr lang="en-CA" smtClean="0">
                <a:ea typeface="ＭＳ Ｐゴシック" pitchFamily="34" charset="-128"/>
              </a:rPr>
              <a:t>as </a:t>
            </a:r>
            <a:r>
              <a:rPr lang="en-US" smtClean="0">
                <a:ea typeface="ＭＳ Ｐゴシック" pitchFamily="34" charset="-128"/>
              </a:rPr>
              <a:t>in the investment stage, when the NDBs may need to offer risk enhancements, funding subsidies, or other financial structures to entice private capital into a project.</a:t>
            </a:r>
          </a:p>
          <a:p>
            <a:pPr>
              <a:spcAft>
                <a:spcPts val="600"/>
              </a:spcAft>
              <a:buClr>
                <a:srgbClr val="0099D5"/>
              </a:buClr>
              <a:buSzPct val="80000"/>
              <a:buFont typeface="Webdings" pitchFamily="18" charset="2"/>
              <a:buNone/>
            </a:pPr>
            <a:endParaRPr lang="en-US" b="1" smtClean="0">
              <a:ea typeface="ＭＳ Ｐゴシック" pitchFamily="34" charset="-128"/>
            </a:endParaRPr>
          </a:p>
          <a:p>
            <a:pPr>
              <a:spcAft>
                <a:spcPts val="600"/>
              </a:spcAft>
              <a:buClr>
                <a:srgbClr val="0099D5"/>
              </a:buClr>
              <a:buSzPct val="80000"/>
              <a:buFont typeface="Webdings" pitchFamily="18" charset="2"/>
              <a:buNone/>
            </a:pPr>
            <a:r>
              <a:rPr lang="en-CA" b="1" smtClean="0">
                <a:ea typeface="ＭＳ Ｐゴシック" pitchFamily="34" charset="-128"/>
              </a:rPr>
              <a:t>NDBs’ toolbox bears a high potential of leveraging public and private resources</a:t>
            </a:r>
            <a:r>
              <a:rPr lang="en-CA" smtClean="0">
                <a:ea typeface="ＭＳ Ｐゴシック" pitchFamily="34" charset="-128"/>
              </a:rPr>
              <a:t>, both because they deploy instruments that other do not use and because of their unique role.</a:t>
            </a:r>
            <a:endParaRPr lang="en-US" smtClean="0">
              <a:ea typeface="ＭＳ Ｐゴシック" pitchFamily="34" charset="-128"/>
            </a:endParaRPr>
          </a:p>
          <a:p>
            <a:endParaRPr lang="en-US" smtClean="0">
              <a:ea typeface="ＭＳ Ｐゴシック" pitchFamily="34" charset="-128"/>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C2FE691C-1167-4AB2-81EC-F3A07CA1FB79}" type="slidenum">
              <a:rPr lang="en-US" sz="1200"/>
              <a:pPr eaLnBrk="1" hangingPunct="1"/>
              <a:t>7</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a typeface="ＭＳ Ｐゴシック" pitchFamily="34" charset="-128"/>
              </a:rPr>
              <a:t>Based on the AGF approach,  one can see that </a:t>
            </a:r>
            <a:r>
              <a:rPr lang="en-CA" dirty="0" smtClean="0">
                <a:ea typeface="ＭＳ Ｐゴシック" pitchFamily="34" charset="-128"/>
              </a:rPr>
              <a:t>NDBs have </a:t>
            </a:r>
            <a:r>
              <a:rPr lang="en-US" dirty="0" smtClean="0">
                <a:ea typeface="ＭＳ Ｐゴシック" pitchFamily="34" charset="-128"/>
              </a:rPr>
              <a:t>a high potential to intermediate and mobilize climate finance.</a:t>
            </a:r>
            <a:r>
              <a:rPr lang="en-CA" dirty="0" smtClean="0">
                <a:ea typeface="ＭＳ Ｐゴシック" pitchFamily="34" charset="-128"/>
              </a:rPr>
              <a:t> </a:t>
            </a:r>
            <a:endParaRPr lang="en-US" dirty="0" smtClean="0">
              <a:ea typeface="ＭＳ Ｐゴシック" pitchFamily="34" charset="-128"/>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F3F77968-EBE0-4B17-8205-24AEE80436BE}" type="slidenum">
              <a:rPr lang="en-US" sz="1200"/>
              <a:pPr eaLnBrk="1" hangingPunct="1"/>
              <a:t>8</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7"/>
          <p:cNvGrpSpPr>
            <a:grpSpLocks/>
          </p:cNvGrpSpPr>
          <p:nvPr/>
        </p:nvGrpSpPr>
        <p:grpSpPr bwMode="auto">
          <a:xfrm>
            <a:off x="228600" y="3276600"/>
            <a:ext cx="8610600" cy="201613"/>
            <a:chOff x="144" y="1820"/>
            <a:chExt cx="5424" cy="127"/>
          </a:xfrm>
        </p:grpSpPr>
        <p:sp>
          <p:nvSpPr>
            <p:cNvPr id="5" name="Rectangle 8"/>
            <p:cNvSpPr>
              <a:spLocks noChangeArrowheads="1"/>
            </p:cNvSpPr>
            <p:nvPr/>
          </p:nvSpPr>
          <p:spPr bwMode="auto">
            <a:xfrm>
              <a:off x="144" y="1820"/>
              <a:ext cx="1808" cy="127"/>
            </a:xfrm>
            <a:prstGeom prst="rect">
              <a:avLst/>
            </a:prstGeom>
            <a:solidFill>
              <a:srgbClr val="333333"/>
            </a:solidFill>
            <a:ln w="9525" algn="ctr">
              <a:noFill/>
              <a:miter lim="800000"/>
              <a:headEnd/>
              <a:tailEnd/>
            </a:ln>
            <a:effectLst/>
          </p:spPr>
          <p:txBody>
            <a:bodyPr wrap="none" anchor="ctr"/>
            <a:lstStyle/>
            <a:p>
              <a:endParaRPr lang="en-US"/>
            </a:p>
          </p:txBody>
        </p:sp>
        <p:sp>
          <p:nvSpPr>
            <p:cNvPr id="6" name="Rectangle 9"/>
            <p:cNvSpPr>
              <a:spLocks noChangeArrowheads="1"/>
            </p:cNvSpPr>
            <p:nvPr/>
          </p:nvSpPr>
          <p:spPr bwMode="auto">
            <a:xfrm>
              <a:off x="1952" y="1820"/>
              <a:ext cx="1808" cy="127"/>
            </a:xfrm>
            <a:prstGeom prst="rect">
              <a:avLst/>
            </a:prstGeom>
            <a:solidFill>
              <a:srgbClr val="3366FF"/>
            </a:solidFill>
            <a:ln w="9525" algn="ctr">
              <a:noFill/>
              <a:miter lim="800000"/>
              <a:headEnd/>
              <a:tailEnd/>
            </a:ln>
            <a:effectLst/>
          </p:spPr>
          <p:txBody>
            <a:bodyPr wrap="none" anchor="ctr"/>
            <a:lstStyle/>
            <a:p>
              <a:pPr algn="ctr" eaLnBrk="0" hangingPunct="0"/>
              <a:endParaRPr lang="en-US">
                <a:latin typeface="Verdana" pitchFamily="34" charset="0"/>
                <a:cs typeface="Arial" charset="0"/>
              </a:endParaRPr>
            </a:p>
          </p:txBody>
        </p:sp>
        <p:sp>
          <p:nvSpPr>
            <p:cNvPr id="7" name="Rectangle 10"/>
            <p:cNvSpPr>
              <a:spLocks noChangeArrowheads="1"/>
            </p:cNvSpPr>
            <p:nvPr/>
          </p:nvSpPr>
          <p:spPr bwMode="auto">
            <a:xfrm>
              <a:off x="3760" y="1820"/>
              <a:ext cx="1808" cy="127"/>
            </a:xfrm>
            <a:prstGeom prst="rect">
              <a:avLst/>
            </a:prstGeom>
            <a:solidFill>
              <a:srgbClr val="333333"/>
            </a:solidFill>
            <a:ln w="9525" algn="ctr">
              <a:noFill/>
              <a:miter lim="800000"/>
              <a:headEnd/>
              <a:tailEnd/>
            </a:ln>
            <a:effectLst/>
          </p:spPr>
          <p:txBody>
            <a:bodyPr wrap="none" anchor="ctr"/>
            <a:lstStyle/>
            <a:p>
              <a:endParaRPr lang="en-US"/>
            </a:p>
          </p:txBody>
        </p:sp>
      </p:grpSp>
      <p:sp>
        <p:nvSpPr>
          <p:cNvPr id="8" name="Rectangle 11"/>
          <p:cNvSpPr>
            <a:spLocks noChangeArrowheads="1"/>
          </p:cNvSpPr>
          <p:nvPr/>
        </p:nvSpPr>
        <p:spPr bwMode="auto">
          <a:xfrm>
            <a:off x="590550" y="6286500"/>
            <a:ext cx="7551738" cy="523875"/>
          </a:xfrm>
          <a:prstGeom prst="rect">
            <a:avLst/>
          </a:prstGeom>
          <a:noFill/>
          <a:ln w="9525">
            <a:noFill/>
            <a:miter lim="800000"/>
            <a:headEnd/>
            <a:tailEnd/>
          </a:ln>
          <a:effectLst/>
        </p:spPr>
        <p:txBody>
          <a:bodyPr wrap="none" lIns="0" rIns="-530058" anchor="ctr">
            <a:spAutoFit/>
          </a:bodyPr>
          <a:lstStyle/>
          <a:p>
            <a:pPr algn="ctr" eaLnBrk="0" hangingPunct="0">
              <a:tabLst>
                <a:tab pos="2743200" algn="ctr"/>
                <a:tab pos="5486400" algn="r"/>
              </a:tabLst>
              <a:defRPr/>
            </a:pPr>
            <a:r>
              <a:rPr lang="fi-FI" sz="1400" b="1" dirty="0">
                <a:solidFill>
                  <a:srgbClr val="3131D1"/>
                </a:solidFill>
                <a:latin typeface="Garamond" pitchFamily="18" charset="0"/>
                <a:cs typeface="Arial" charset="0"/>
              </a:rPr>
              <a:t>World Exchange Plaza. P.O. Box 81119. Ottawa. Ontario. </a:t>
            </a:r>
            <a:r>
              <a:rPr lang="en-US" sz="1400" b="1" dirty="0">
                <a:solidFill>
                  <a:srgbClr val="3131D1"/>
                </a:solidFill>
                <a:latin typeface="Garamond" pitchFamily="18" charset="0"/>
                <a:cs typeface="Arial" charset="0"/>
              </a:rPr>
              <a:t>K1P 1B1. Canada </a:t>
            </a:r>
          </a:p>
          <a:p>
            <a:pPr algn="ctr" eaLnBrk="0" hangingPunct="0">
              <a:tabLst>
                <a:tab pos="2743200" algn="ctr"/>
                <a:tab pos="5486400" algn="r"/>
              </a:tabLst>
              <a:defRPr/>
            </a:pPr>
            <a:r>
              <a:rPr lang="en-US" sz="1400" b="1" dirty="0">
                <a:solidFill>
                  <a:srgbClr val="3131D1"/>
                </a:solidFill>
                <a:latin typeface="Garamond" pitchFamily="18" charset="0"/>
                <a:cs typeface="Arial" charset="0"/>
              </a:rPr>
              <a:t>tel.: 1.613.742.7829    fax: 1.613.742.7099    www.i-financialconsulting.com    info@i-financialconsulting.com</a:t>
            </a:r>
          </a:p>
        </p:txBody>
      </p:sp>
      <p:pic>
        <p:nvPicPr>
          <p:cNvPr id="9" name="Picture 12" descr="IFC"/>
          <p:cNvPicPr>
            <a:picLocks noChangeAspect="1" noChangeArrowheads="1"/>
          </p:cNvPicPr>
          <p:nvPr/>
        </p:nvPicPr>
        <p:blipFill>
          <a:blip r:embed="rId2" cstate="print"/>
          <a:srcRect/>
          <a:stretch>
            <a:fillRect/>
          </a:stretch>
        </p:blipFill>
        <p:spPr bwMode="auto">
          <a:xfrm>
            <a:off x="7067550" y="114300"/>
            <a:ext cx="2057400" cy="655638"/>
          </a:xfrm>
          <a:prstGeom prst="rect">
            <a:avLst/>
          </a:prstGeom>
          <a:noFill/>
          <a:ln w="9525">
            <a:noFill/>
            <a:miter lim="800000"/>
            <a:headEnd/>
            <a:tailEnd/>
          </a:ln>
        </p:spPr>
      </p:pic>
      <p:sp>
        <p:nvSpPr>
          <p:cNvPr id="10" name="Line 13"/>
          <p:cNvSpPr>
            <a:spLocks noChangeShapeType="1"/>
          </p:cNvSpPr>
          <p:nvPr/>
        </p:nvSpPr>
        <p:spPr bwMode="auto">
          <a:xfrm>
            <a:off x="381000" y="381000"/>
            <a:ext cx="6477000" cy="0"/>
          </a:xfrm>
          <a:prstGeom prst="line">
            <a:avLst/>
          </a:prstGeom>
          <a:noFill/>
          <a:ln w="76200">
            <a:solidFill>
              <a:schemeClr val="tx1"/>
            </a:solidFill>
            <a:round/>
            <a:headEnd/>
            <a:tailEnd/>
          </a:ln>
          <a:effectLst/>
        </p:spPr>
        <p:txBody>
          <a:bodyPr/>
          <a:lstStyle/>
          <a:p>
            <a:pPr>
              <a:defRPr/>
            </a:pPr>
            <a:endParaRPr lang="en-US"/>
          </a:p>
        </p:txBody>
      </p:sp>
      <p:sp>
        <p:nvSpPr>
          <p:cNvPr id="11" name="Line 14"/>
          <p:cNvSpPr>
            <a:spLocks noChangeShapeType="1"/>
          </p:cNvSpPr>
          <p:nvPr/>
        </p:nvSpPr>
        <p:spPr bwMode="auto">
          <a:xfrm>
            <a:off x="1257300" y="6286500"/>
            <a:ext cx="6477000" cy="0"/>
          </a:xfrm>
          <a:prstGeom prst="line">
            <a:avLst/>
          </a:prstGeom>
          <a:noFill/>
          <a:ln w="9525">
            <a:solidFill>
              <a:schemeClr val="tx1"/>
            </a:solidFill>
            <a:round/>
            <a:headEnd/>
            <a:tailEnd/>
          </a:ln>
          <a:effectLst/>
        </p:spPr>
        <p:txBody>
          <a:bodyPr/>
          <a:lstStyle/>
          <a:p>
            <a:pPr>
              <a:defRPr/>
            </a:pPr>
            <a:endParaRPr lang="en-US"/>
          </a:p>
        </p:txBody>
      </p:sp>
      <p:sp>
        <p:nvSpPr>
          <p:cNvPr id="4098" name="Rectangle 2"/>
          <p:cNvSpPr>
            <a:spLocks noGrp="1" noChangeArrowheads="1"/>
          </p:cNvSpPr>
          <p:nvPr>
            <p:ph type="ctrTitle"/>
          </p:nvPr>
        </p:nvSpPr>
        <p:spPr>
          <a:xfrm>
            <a:off x="685800" y="914400"/>
            <a:ext cx="7772400" cy="2127250"/>
          </a:xfrm>
        </p:spPr>
        <p:txBody>
          <a:bodyPr/>
          <a:lstStyle>
            <a:lvl1pPr algn="ctr">
              <a:defRPr sz="5800"/>
            </a:lvl1pPr>
          </a:lstStyle>
          <a:p>
            <a:r>
              <a:rPr lang="en-US" smtClean="0"/>
              <a:t>Click to edit Master title style</a:t>
            </a:r>
            <a:endParaRPr lang="en-US" dirty="0"/>
          </a:p>
        </p:txBody>
      </p:sp>
      <p:sp>
        <p:nvSpPr>
          <p:cNvPr id="4099" name="Rectangle 3"/>
          <p:cNvSpPr>
            <a:spLocks noGrp="1" noChangeArrowheads="1"/>
          </p:cNvSpPr>
          <p:nvPr>
            <p:ph type="subTitle" idx="1"/>
          </p:nvPr>
        </p:nvSpPr>
        <p:spPr>
          <a:xfrm>
            <a:off x="1371600" y="3581400"/>
            <a:ext cx="6400800" cy="2209800"/>
          </a:xfrm>
        </p:spPr>
        <p:txBody>
          <a:bodyPr/>
          <a:lstStyle>
            <a:lvl1pPr marL="0" indent="0" algn="ctr">
              <a:buFont typeface="Wingdings" pitchFamily="2" charset="2"/>
              <a:buNone/>
              <a:defRPr sz="3000"/>
            </a:lvl1pPr>
          </a:lstStyle>
          <a:p>
            <a:r>
              <a:rPr lang="en-US" smtClean="0"/>
              <a:t>Click to edit Master subtitle style</a:t>
            </a:r>
            <a:endParaRPr lang="en-US" dirty="0"/>
          </a:p>
        </p:txBody>
      </p:sp>
      <p:sp>
        <p:nvSpPr>
          <p:cNvPr id="12" name="Rectangle 4"/>
          <p:cNvSpPr>
            <a:spLocks noGrp="1" noChangeArrowheads="1"/>
          </p:cNvSpPr>
          <p:nvPr>
            <p:ph type="dt" sz="half" idx="10"/>
          </p:nvPr>
        </p:nvSpPr>
        <p:spPr bwMode="auto">
          <a:xfrm>
            <a:off x="457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a:latin typeface="Verdana" pitchFamily="34" charset="0"/>
                <a:cs typeface="Arial" charset="0"/>
              </a:defRPr>
            </a:lvl1pPr>
          </a:lstStyle>
          <a:p>
            <a:fld id="{2D56547B-AA2E-4C3F-8445-C78D5CE2C8FA}" type="datetimeFigureOut">
              <a:rPr lang="en-US" smtClean="0"/>
              <a:pPr/>
              <a:t>11/25/2012</a:t>
            </a:fld>
            <a:endParaRPr lang="en-US"/>
          </a:p>
        </p:txBody>
      </p:sp>
      <p:sp>
        <p:nvSpPr>
          <p:cNvPr id="13" name="Rectangle 5"/>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Verdana" pitchFamily="34" charset="0"/>
                <a:cs typeface="Arial" charset="0"/>
              </a:defRPr>
            </a:lvl1pPr>
          </a:lstStyle>
          <a:p>
            <a:endParaRPr lang="en-US"/>
          </a:p>
        </p:txBody>
      </p:sp>
      <p:sp>
        <p:nvSpPr>
          <p:cNvPr id="14" name="Rectangle 6"/>
          <p:cNvSpPr>
            <a:spLocks noGrp="1" noChangeArrowheads="1"/>
          </p:cNvSpPr>
          <p:nvPr>
            <p:ph type="sldNum" sz="quarter" idx="12"/>
          </p:nvPr>
        </p:nvSpPr>
        <p:spPr>
          <a:xfrm>
            <a:off x="6553200" y="6248400"/>
            <a:ext cx="2133600" cy="457200"/>
          </a:xfrm>
          <a:prstGeom prst="rect">
            <a:avLst/>
          </a:prstGeom>
        </p:spPr>
        <p:txBody>
          <a:bodyPr/>
          <a:lstStyle>
            <a:lvl1pPr>
              <a:defRPr/>
            </a:lvl1pPr>
          </a:lstStyle>
          <a:p>
            <a:fld id="{6FEAB4EC-71D9-48E0-BD06-0DF9356E4F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xfrm>
            <a:off x="6553200" y="6248400"/>
            <a:ext cx="2133600" cy="457200"/>
          </a:xfrm>
          <a:prstGeom prst="rect">
            <a:avLst/>
          </a:prstGeom>
          <a:ln/>
        </p:spPr>
        <p:txBody>
          <a:bodyPr/>
          <a:lstStyle>
            <a:lvl1pPr>
              <a:defRPr/>
            </a:lvl1pPr>
          </a:lstStyle>
          <a:p>
            <a:fld id="{6FEAB4EC-71D9-48E0-BD06-0DF9356E4F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xfrm>
            <a:off x="6553200" y="6248400"/>
            <a:ext cx="2133600" cy="457200"/>
          </a:xfrm>
          <a:prstGeom prst="rect">
            <a:avLst/>
          </a:prstGeom>
          <a:ln/>
        </p:spPr>
        <p:txBody>
          <a:bodyPr/>
          <a:lstStyle>
            <a:lvl1pPr>
              <a:defRPr/>
            </a:lvl1pPr>
          </a:lstStyle>
          <a:p>
            <a:fld id="{6FEAB4EC-71D9-48E0-BD06-0DF9356E4F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000"/>
            </a:lvl1pPr>
            <a:lvl2pPr>
              <a:buSzPct val="90000"/>
              <a:defRPr sz="1800"/>
            </a:lvl2pPr>
            <a:lvl3pPr>
              <a:buFont typeface="Wingdings" pitchFamily="2" charset="2"/>
              <a:buChar char="Ø"/>
              <a:defRPr sz="1600"/>
            </a:lvl3pPr>
          </a:lstStyle>
          <a:p>
            <a:pPr lvl="0"/>
            <a:r>
              <a:rPr lang="en-US" smtClean="0"/>
              <a:t>Click to edit Master text styles</a:t>
            </a:r>
          </a:p>
          <a:p>
            <a:pPr lvl="1"/>
            <a:r>
              <a:rPr lang="en-US" smtClean="0"/>
              <a:t>Second level</a:t>
            </a:r>
          </a:p>
          <a:p>
            <a:pPr lvl="2"/>
            <a:r>
              <a:rPr lang="en-US" smtClean="0"/>
              <a:t>Third level</a:t>
            </a:r>
          </a:p>
        </p:txBody>
      </p:sp>
      <p:sp>
        <p:nvSpPr>
          <p:cNvPr id="4" name="Rectangle 4"/>
          <p:cNvSpPr>
            <a:spLocks noGrp="1" noChangeArrowheads="1"/>
          </p:cNvSpPr>
          <p:nvPr>
            <p:ph type="sldNum" sz="quarter" idx="10"/>
          </p:nvPr>
        </p:nvSpPr>
        <p:spPr>
          <a:xfrm>
            <a:off x="6553200" y="6248400"/>
            <a:ext cx="2133600" cy="457200"/>
          </a:xfrm>
          <a:prstGeom prst="rect">
            <a:avLst/>
          </a:prstGeom>
          <a:ln/>
        </p:spPr>
        <p:txBody>
          <a:bodyPr/>
          <a:lstStyle>
            <a:lvl1pPr>
              <a:defRPr/>
            </a:lvl1pPr>
          </a:lstStyle>
          <a:p>
            <a:fld id="{6FEAB4EC-71D9-48E0-BD06-0DF9356E4F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282949"/>
            <a:ext cx="7772400" cy="1362075"/>
          </a:xfrm>
        </p:spPr>
        <p:txBody>
          <a:bodyPr anchor="t"/>
          <a:lstStyle>
            <a:lvl1pPr algn="l">
              <a:defRPr sz="4000" b="1" cap="none" baseline="0">
                <a:latin typeface="+mj-l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3140968"/>
            <a:ext cx="7772400" cy="1500187"/>
          </a:xfrm>
        </p:spPr>
        <p:txBody>
          <a:bodyPr anchor="b"/>
          <a:lstStyle>
            <a:lvl1pPr marL="0" indent="0" algn="ctr">
              <a:buNone/>
              <a:defRPr sz="1600">
                <a:latin typeface="+mn-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4"/>
          <p:cNvSpPr/>
          <p:nvPr/>
        </p:nvSpPr>
        <p:spPr>
          <a:xfrm>
            <a:off x="395536" y="1268760"/>
            <a:ext cx="8136904"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556792"/>
            <a:ext cx="4038600" cy="4502125"/>
          </a:xfrm>
        </p:spPr>
        <p:txBody>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6" name="Content Placeholder 2"/>
          <p:cNvSpPr>
            <a:spLocks noGrp="1"/>
          </p:cNvSpPr>
          <p:nvPr>
            <p:ph sz="half" idx="11"/>
          </p:nvPr>
        </p:nvSpPr>
        <p:spPr>
          <a:xfrm>
            <a:off x="4637856" y="1562571"/>
            <a:ext cx="4038600" cy="4530725"/>
          </a:xfrm>
        </p:spPr>
        <p:txBody>
          <a:bodyPr/>
          <a:lstStyle>
            <a:lvl1pPr>
              <a:defRPr sz="2000"/>
            </a:lvl1pPr>
            <a:lvl2pPr>
              <a:defRPr sz="1800"/>
            </a:lvl2pPr>
            <a:lvl3pPr>
              <a:defRPr sz="16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xfrm>
            <a:off x="6553200" y="6248400"/>
            <a:ext cx="2133600" cy="457200"/>
          </a:xfrm>
          <a:prstGeom prst="rect">
            <a:avLst/>
          </a:prstGeom>
          <a:ln/>
        </p:spPr>
        <p:txBody>
          <a:bodyPr/>
          <a:lstStyle>
            <a:lvl1pPr>
              <a:defRPr/>
            </a:lvl1pPr>
          </a:lstStyle>
          <a:p>
            <a:fld id="{6FEAB4EC-71D9-48E0-BD06-0DF9356E4F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4"/>
          <p:cNvSpPr>
            <a:spLocks noGrp="1" noChangeArrowheads="1"/>
          </p:cNvSpPr>
          <p:nvPr>
            <p:ph type="sldNum" sz="quarter" idx="10"/>
          </p:nvPr>
        </p:nvSpPr>
        <p:spPr>
          <a:xfrm>
            <a:off x="6553200" y="6248400"/>
            <a:ext cx="2133600" cy="457200"/>
          </a:xfrm>
          <a:prstGeom prst="rect">
            <a:avLst/>
          </a:prstGeom>
          <a:ln/>
        </p:spPr>
        <p:txBody>
          <a:bodyPr/>
          <a:lstStyle>
            <a:lvl1pPr>
              <a:defRPr/>
            </a:lvl1pPr>
          </a:lstStyle>
          <a:p>
            <a:fld id="{6FEAB4EC-71D9-48E0-BD06-0DF9356E4F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noChangeArrowheads="1"/>
          </p:cNvSpPr>
          <p:nvPr>
            <p:ph type="sldNum" sz="quarter" idx="10"/>
          </p:nvPr>
        </p:nvSpPr>
        <p:spPr>
          <a:xfrm>
            <a:off x="6553200" y="6248400"/>
            <a:ext cx="2133600" cy="457200"/>
          </a:xfrm>
          <a:prstGeom prst="rect">
            <a:avLst/>
          </a:prstGeom>
          <a:ln/>
        </p:spPr>
        <p:txBody>
          <a:bodyPr/>
          <a:lstStyle>
            <a:lvl1pPr>
              <a:defRPr/>
            </a:lvl1pPr>
          </a:lstStyle>
          <a:p>
            <a:fld id="{6FEAB4EC-71D9-48E0-BD06-0DF9356E4F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noChangeArrowheads="1"/>
          </p:cNvSpPr>
          <p:nvPr>
            <p:ph type="sldNum" sz="quarter" idx="10"/>
          </p:nvPr>
        </p:nvSpPr>
        <p:spPr>
          <a:xfrm>
            <a:off x="6553200" y="6248400"/>
            <a:ext cx="2133600" cy="457200"/>
          </a:xfrm>
          <a:prstGeom prst="rect">
            <a:avLst/>
          </a:prstGeom>
          <a:ln/>
        </p:spPr>
        <p:txBody>
          <a:bodyPr/>
          <a:lstStyle>
            <a:lvl1pPr>
              <a:defRPr/>
            </a:lvl1pPr>
          </a:lstStyle>
          <a:p>
            <a:fld id="{6FEAB4EC-71D9-48E0-BD06-0DF9356E4F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3077" name="Rectangle 5"/>
          <p:cNvSpPr>
            <a:spLocks noChangeArrowheads="1"/>
          </p:cNvSpPr>
          <p:nvPr/>
        </p:nvSpPr>
        <p:spPr bwMode="auto">
          <a:xfrm>
            <a:off x="0" y="0"/>
            <a:ext cx="228600" cy="2286000"/>
          </a:xfrm>
          <a:prstGeom prst="rect">
            <a:avLst/>
          </a:prstGeom>
          <a:solidFill>
            <a:srgbClr val="333333"/>
          </a:solidFill>
          <a:ln w="9525">
            <a:noFill/>
            <a:miter lim="800000"/>
            <a:headEnd/>
            <a:tailEnd/>
          </a:ln>
          <a:effectLst/>
        </p:spPr>
        <p:txBody>
          <a:bodyPr wrap="none" anchor="ctr"/>
          <a:lstStyle/>
          <a:p>
            <a:pPr algn="ctr"/>
            <a:endParaRPr lang="en-US" sz="2400">
              <a:latin typeface="Times New Roman" pitchFamily="18" charset="0"/>
              <a:cs typeface="Arial" charset="0"/>
            </a:endParaRPr>
          </a:p>
        </p:txBody>
      </p:sp>
      <p:sp>
        <p:nvSpPr>
          <p:cNvPr id="3078" name="Line 6"/>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p>
        </p:txBody>
      </p:sp>
      <p:sp>
        <p:nvSpPr>
          <p:cNvPr id="3079" name="Rectangle 7"/>
          <p:cNvSpPr>
            <a:spLocks noChangeArrowheads="1"/>
          </p:cNvSpPr>
          <p:nvPr/>
        </p:nvSpPr>
        <p:spPr bwMode="auto">
          <a:xfrm>
            <a:off x="0" y="2286000"/>
            <a:ext cx="228600" cy="2286000"/>
          </a:xfrm>
          <a:prstGeom prst="rect">
            <a:avLst/>
          </a:prstGeom>
          <a:solidFill>
            <a:srgbClr val="3366FF"/>
          </a:solidFill>
          <a:ln w="9525">
            <a:noFill/>
            <a:miter lim="800000"/>
            <a:headEnd/>
            <a:tailEnd/>
          </a:ln>
          <a:effectLst/>
        </p:spPr>
        <p:txBody>
          <a:bodyPr wrap="none" anchor="ctr"/>
          <a:lstStyle/>
          <a:p>
            <a:pPr algn="ctr"/>
            <a:endParaRPr lang="en-US" sz="2400">
              <a:latin typeface="Times New Roman" pitchFamily="18" charset="0"/>
              <a:cs typeface="Arial" charset="0"/>
            </a:endParaRPr>
          </a:p>
        </p:txBody>
      </p:sp>
      <p:sp>
        <p:nvSpPr>
          <p:cNvPr id="3080" name="Rectangle 8"/>
          <p:cNvSpPr>
            <a:spLocks noChangeArrowheads="1"/>
          </p:cNvSpPr>
          <p:nvPr/>
        </p:nvSpPr>
        <p:spPr bwMode="auto">
          <a:xfrm>
            <a:off x="0" y="4572000"/>
            <a:ext cx="228600" cy="2286000"/>
          </a:xfrm>
          <a:prstGeom prst="rect">
            <a:avLst/>
          </a:prstGeom>
          <a:solidFill>
            <a:srgbClr val="333333"/>
          </a:solidFill>
          <a:ln w="9525" algn="ctr">
            <a:noFill/>
            <a:miter lim="800000"/>
            <a:headEnd/>
            <a:tailEnd/>
          </a:ln>
          <a:effectLst/>
        </p:spPr>
        <p:txBody>
          <a:bodyPr wrap="none" anchor="ctr"/>
          <a:lstStyle/>
          <a:p>
            <a:pPr algn="ctr"/>
            <a:endParaRPr lang="en-US" sz="2400">
              <a:latin typeface="Times New Roman" pitchFamily="18" charset="0"/>
              <a:cs typeface="Arial" charset="0"/>
            </a:endParaRPr>
          </a:p>
        </p:txBody>
      </p:sp>
      <p:pic>
        <p:nvPicPr>
          <p:cNvPr id="1033" name="Picture 9" descr="IFC"/>
          <p:cNvPicPr>
            <a:picLocks noChangeAspect="1" noChangeArrowheads="1"/>
          </p:cNvPicPr>
          <p:nvPr/>
        </p:nvPicPr>
        <p:blipFill>
          <a:blip r:embed="rId13" cstate="print"/>
          <a:srcRect/>
          <a:stretch>
            <a:fillRect/>
          </a:stretch>
        </p:blipFill>
        <p:spPr bwMode="auto">
          <a:xfrm>
            <a:off x="7315200" y="6216650"/>
            <a:ext cx="1676400" cy="534988"/>
          </a:xfrm>
          <a:prstGeom prst="rect">
            <a:avLst/>
          </a:prstGeom>
          <a:noFill/>
          <a:ln w="9525">
            <a:noFill/>
            <a:miter lim="800000"/>
            <a:headEnd/>
            <a:tailEnd/>
          </a:ln>
        </p:spPr>
      </p:pic>
      <p:sp>
        <p:nvSpPr>
          <p:cNvPr id="3082" name="Rectangle 10"/>
          <p:cNvSpPr>
            <a:spLocks noChangeArrowheads="1"/>
          </p:cNvSpPr>
          <p:nvPr/>
        </p:nvSpPr>
        <p:spPr bwMode="auto">
          <a:xfrm>
            <a:off x="7010400" y="42863"/>
            <a:ext cx="2133600" cy="457200"/>
          </a:xfrm>
          <a:prstGeom prst="rect">
            <a:avLst/>
          </a:prstGeom>
          <a:noFill/>
          <a:ln w="9525">
            <a:noFill/>
            <a:miter lim="800000"/>
            <a:headEnd/>
            <a:tailEnd/>
          </a:ln>
          <a:effectLst/>
        </p:spPr>
        <p:txBody>
          <a:bodyPr anchor="b"/>
          <a:lstStyle/>
          <a:p>
            <a:pPr algn="r"/>
            <a:fld id="{CF99EF0C-6D98-4B67-8F58-BF35F146F10A}" type="slidenum">
              <a:rPr lang="en-US" sz="2200">
                <a:latin typeface="Arial Black" pitchFamily="34" charset="0"/>
                <a:cs typeface="Arial" charset="0"/>
              </a:rPr>
              <a:pPr algn="r"/>
              <a:t>‹#›</a:t>
            </a:fld>
            <a:endParaRPr lang="en-US" sz="2200">
              <a:latin typeface="Arial Black" pitchFamily="34" charset="0"/>
              <a:cs typeface="Arial" charset="0"/>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rtl="0" eaLnBrk="1" fontAlgn="base" hangingPunct="1">
        <a:spcBef>
          <a:spcPct val="0"/>
        </a:spcBef>
        <a:spcAft>
          <a:spcPct val="0"/>
        </a:spcAft>
        <a:defRPr sz="4400" b="1">
          <a:solidFill>
            <a:srgbClr val="3131D1"/>
          </a:solidFill>
          <a:latin typeface="+mj-lt"/>
          <a:ea typeface="+mj-ea"/>
          <a:cs typeface="+mj-cs"/>
        </a:defRPr>
      </a:lvl1pPr>
      <a:lvl2pPr algn="l" rtl="0" eaLnBrk="1" fontAlgn="base" hangingPunct="1">
        <a:spcBef>
          <a:spcPct val="0"/>
        </a:spcBef>
        <a:spcAft>
          <a:spcPct val="0"/>
        </a:spcAft>
        <a:defRPr sz="4400" b="1">
          <a:solidFill>
            <a:srgbClr val="3131D1"/>
          </a:solidFill>
          <a:latin typeface="Garamond" pitchFamily="18" charset="0"/>
        </a:defRPr>
      </a:lvl2pPr>
      <a:lvl3pPr algn="l" rtl="0" eaLnBrk="1" fontAlgn="base" hangingPunct="1">
        <a:spcBef>
          <a:spcPct val="0"/>
        </a:spcBef>
        <a:spcAft>
          <a:spcPct val="0"/>
        </a:spcAft>
        <a:defRPr sz="4400" b="1">
          <a:solidFill>
            <a:srgbClr val="3131D1"/>
          </a:solidFill>
          <a:latin typeface="Garamond" pitchFamily="18" charset="0"/>
        </a:defRPr>
      </a:lvl3pPr>
      <a:lvl4pPr algn="l" rtl="0" eaLnBrk="1" fontAlgn="base" hangingPunct="1">
        <a:spcBef>
          <a:spcPct val="0"/>
        </a:spcBef>
        <a:spcAft>
          <a:spcPct val="0"/>
        </a:spcAft>
        <a:defRPr sz="4400" b="1">
          <a:solidFill>
            <a:srgbClr val="3131D1"/>
          </a:solidFill>
          <a:latin typeface="Garamond" pitchFamily="18" charset="0"/>
        </a:defRPr>
      </a:lvl4pPr>
      <a:lvl5pPr algn="l" rtl="0" eaLnBrk="1" fontAlgn="base" hangingPunct="1">
        <a:spcBef>
          <a:spcPct val="0"/>
        </a:spcBef>
        <a:spcAft>
          <a:spcPct val="0"/>
        </a:spcAft>
        <a:defRPr sz="4400" b="1">
          <a:solidFill>
            <a:srgbClr val="3131D1"/>
          </a:solidFill>
          <a:latin typeface="Garamond" pitchFamily="18" charset="0"/>
        </a:defRPr>
      </a:lvl5pPr>
      <a:lvl6pPr marL="457200" algn="l" rtl="0" eaLnBrk="1" fontAlgn="base" hangingPunct="1">
        <a:spcBef>
          <a:spcPct val="0"/>
        </a:spcBef>
        <a:spcAft>
          <a:spcPct val="0"/>
        </a:spcAft>
        <a:defRPr sz="4400" b="1">
          <a:solidFill>
            <a:srgbClr val="3131D1"/>
          </a:solidFill>
          <a:latin typeface="Garamond" pitchFamily="18" charset="0"/>
        </a:defRPr>
      </a:lvl6pPr>
      <a:lvl7pPr marL="914400" algn="l" rtl="0" eaLnBrk="1" fontAlgn="base" hangingPunct="1">
        <a:spcBef>
          <a:spcPct val="0"/>
        </a:spcBef>
        <a:spcAft>
          <a:spcPct val="0"/>
        </a:spcAft>
        <a:defRPr sz="4400" b="1">
          <a:solidFill>
            <a:srgbClr val="3131D1"/>
          </a:solidFill>
          <a:latin typeface="Garamond" pitchFamily="18" charset="0"/>
        </a:defRPr>
      </a:lvl7pPr>
      <a:lvl8pPr marL="1371600" algn="l" rtl="0" eaLnBrk="1" fontAlgn="base" hangingPunct="1">
        <a:spcBef>
          <a:spcPct val="0"/>
        </a:spcBef>
        <a:spcAft>
          <a:spcPct val="0"/>
        </a:spcAft>
        <a:defRPr sz="4400" b="1">
          <a:solidFill>
            <a:srgbClr val="3131D1"/>
          </a:solidFill>
          <a:latin typeface="Garamond" pitchFamily="18" charset="0"/>
        </a:defRPr>
      </a:lvl8pPr>
      <a:lvl9pPr marL="1828800" algn="l" rtl="0" eaLnBrk="1" fontAlgn="base" hangingPunct="1">
        <a:spcBef>
          <a:spcPct val="0"/>
        </a:spcBef>
        <a:spcAft>
          <a:spcPct val="0"/>
        </a:spcAft>
        <a:defRPr sz="4400" b="1">
          <a:solidFill>
            <a:srgbClr val="3131D1"/>
          </a:solidFill>
          <a:latin typeface="Garamond" pitchFamily="18" charset="0"/>
        </a:defRPr>
      </a:lvl9pPr>
    </p:titleStyle>
    <p:bodyStyle>
      <a:lvl1pPr marL="342900" indent="-342900" algn="l" rtl="0" eaLnBrk="1" fontAlgn="base" hangingPunct="1">
        <a:spcBef>
          <a:spcPct val="20000"/>
        </a:spcBef>
        <a:spcAft>
          <a:spcPct val="0"/>
        </a:spcAft>
        <a:buClr>
          <a:schemeClr val="tx1"/>
        </a:buClr>
        <a:buFont typeface="Wingdings" pitchFamily="2" charset="2"/>
        <a:buChar char="q"/>
        <a:defRPr sz="20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90000"/>
        <a:buFont typeface="Wingdings" pitchFamily="2" charset="2"/>
        <a:buChar char="n"/>
        <a:defRPr sz="1800">
          <a:solidFill>
            <a:schemeClr val="tx1"/>
          </a:solidFill>
          <a:latin typeface="+mn-lt"/>
        </a:defRPr>
      </a:lvl2pPr>
      <a:lvl3pPr marL="1143000" indent="-228600" algn="l" rtl="0" eaLnBrk="1" fontAlgn="base" hangingPunct="1">
        <a:spcBef>
          <a:spcPct val="20000"/>
        </a:spcBef>
        <a:spcAft>
          <a:spcPct val="0"/>
        </a:spcAft>
        <a:buClr>
          <a:schemeClr val="tx1"/>
        </a:buClr>
        <a:buFont typeface="Wingdings" pitchFamily="2" charset="2"/>
        <a:buChar char="Ø"/>
        <a:defRPr sz="1600">
          <a:solidFill>
            <a:schemeClr val="tx1"/>
          </a:solidFill>
          <a:latin typeface="+mn-lt"/>
        </a:defRPr>
      </a:lvl3pPr>
      <a:lvl4pPr marL="1600200" indent="-228600" algn="l" rtl="0" eaLnBrk="1" fontAlgn="base" hangingPunct="1">
        <a:spcBef>
          <a:spcPct val="20000"/>
        </a:spcBef>
        <a:spcAft>
          <a:spcPct val="0"/>
        </a:spcAft>
        <a:buClr>
          <a:schemeClr val="tx1"/>
        </a:buClr>
        <a:buFont typeface="Wingdings" pitchFamily="2" charset="2"/>
        <a:buChar char="§"/>
        <a:defRPr>
          <a:solidFill>
            <a:schemeClr val="tx1"/>
          </a:solidFill>
          <a:latin typeface="+mn-lt"/>
        </a:defRPr>
      </a:lvl4pPr>
      <a:lvl5pPr marL="2057400" indent="-228600" algn="l" rtl="0" eaLnBrk="1" fontAlgn="base" hangingPunct="1">
        <a:spcBef>
          <a:spcPct val="20000"/>
        </a:spcBef>
        <a:spcAft>
          <a:spcPct val="0"/>
        </a:spcAft>
        <a:buClr>
          <a:schemeClr val="tx1"/>
        </a:buClr>
        <a:buFont typeface="Wingdings" pitchFamily="2" charset="2"/>
        <a:buChar char="§"/>
        <a:defRPr>
          <a:solidFill>
            <a:schemeClr val="tx1"/>
          </a:solidFill>
          <a:latin typeface="+mn-lt"/>
        </a:defRPr>
      </a:lvl5pPr>
      <a:lvl6pPr marL="2514600" indent="-228600" algn="l" rtl="0" eaLnBrk="1" fontAlgn="base" hangingPunct="1">
        <a:spcBef>
          <a:spcPct val="20000"/>
        </a:spcBef>
        <a:spcAft>
          <a:spcPct val="0"/>
        </a:spcAft>
        <a:buClr>
          <a:schemeClr val="tx1"/>
        </a:buClr>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1"/>
        </a:buClr>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1"/>
        </a:buClr>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1"/>
        </a:buClr>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14400"/>
            <a:ext cx="8534400" cy="2127250"/>
          </a:xfrm>
        </p:spPr>
        <p:txBody>
          <a:bodyPr/>
          <a:lstStyle/>
          <a:p>
            <a:r>
              <a:rPr lang="en-US" sz="4800" dirty="0">
                <a:solidFill>
                  <a:srgbClr val="0725B9"/>
                </a:solidFill>
                <a:ea typeface="ＭＳ Ｐゴシック" pitchFamily="34" charset="-128"/>
              </a:rPr>
              <a:t>Role of National Development Banks in </a:t>
            </a:r>
            <a:r>
              <a:rPr lang="en-US" sz="4800" dirty="0" smtClean="0">
                <a:solidFill>
                  <a:srgbClr val="0725B9"/>
                </a:solidFill>
                <a:ea typeface="ＭＳ Ｐゴシック" pitchFamily="34" charset="-128"/>
              </a:rPr>
              <a:t>Intermediating Climate </a:t>
            </a:r>
            <a:r>
              <a:rPr lang="en-US" sz="4800" dirty="0">
                <a:solidFill>
                  <a:srgbClr val="0725B9"/>
                </a:solidFill>
                <a:ea typeface="ＭＳ Ｐゴシック" pitchFamily="34" charset="-128"/>
              </a:rPr>
              <a:t>Finance </a:t>
            </a:r>
            <a:endParaRPr lang="en-CA" sz="4800" dirty="0">
              <a:solidFill>
                <a:srgbClr val="0725B9"/>
              </a:solidFill>
            </a:endParaRPr>
          </a:p>
        </p:txBody>
      </p:sp>
      <p:sp>
        <p:nvSpPr>
          <p:cNvPr id="4" name="Subtitle 3"/>
          <p:cNvSpPr>
            <a:spLocks noGrp="1"/>
          </p:cNvSpPr>
          <p:nvPr>
            <p:ph type="subTitle" idx="1"/>
          </p:nvPr>
        </p:nvSpPr>
        <p:spPr>
          <a:xfrm>
            <a:off x="228600" y="3581400"/>
            <a:ext cx="8610600" cy="2209800"/>
          </a:xfrm>
        </p:spPr>
        <p:txBody>
          <a:bodyPr/>
          <a:lstStyle/>
          <a:p>
            <a:pPr>
              <a:spcBef>
                <a:spcPts val="0"/>
              </a:spcBef>
            </a:pPr>
            <a:r>
              <a:rPr lang="en-CA" sz="2000" b="1" dirty="0" smtClean="0"/>
              <a:t>Taller </a:t>
            </a:r>
            <a:r>
              <a:rPr lang="en-CA" sz="2000" b="1" dirty="0"/>
              <a:t>Regional </a:t>
            </a:r>
            <a:endParaRPr lang="en-CA" sz="2000" dirty="0"/>
          </a:p>
          <a:p>
            <a:pPr>
              <a:spcBef>
                <a:spcPts val="0"/>
              </a:spcBef>
            </a:pPr>
            <a:r>
              <a:rPr lang="es-ES" sz="2000" b="1" dirty="0"/>
              <a:t>“Instrumentos Financieros para Promover la Sostenibilidad y la Mitigación del Cambio Climático – </a:t>
            </a:r>
            <a:endParaRPr lang="es-ES" sz="2000" dirty="0"/>
          </a:p>
          <a:p>
            <a:pPr>
              <a:spcBef>
                <a:spcPts val="0"/>
              </a:spcBef>
            </a:pPr>
            <a:r>
              <a:rPr lang="es-ES" sz="2000" b="1" dirty="0"/>
              <a:t>La Experiencia de las Instituciones Financieras en América Latina y el Caribe</a:t>
            </a:r>
            <a:r>
              <a:rPr lang="es-ES" sz="2000" b="1" dirty="0" smtClean="0"/>
              <a:t>”</a:t>
            </a:r>
          </a:p>
          <a:p>
            <a:endParaRPr lang="es-ES" sz="2000" b="1" dirty="0" smtClean="0"/>
          </a:p>
          <a:p>
            <a:r>
              <a:rPr lang="es-ES" sz="1800" b="1" dirty="0" smtClean="0"/>
              <a:t>Diana Smallridge, </a:t>
            </a:r>
            <a:r>
              <a:rPr lang="es-ES" sz="1800" b="1" dirty="0" err="1" smtClean="0"/>
              <a:t>November</a:t>
            </a:r>
            <a:r>
              <a:rPr lang="es-ES" sz="1800" b="1" dirty="0" smtClean="0"/>
              <a:t> 29, 2012</a:t>
            </a:r>
            <a:endParaRPr lang="en-CA" sz="1800" dirty="0"/>
          </a:p>
        </p:txBody>
      </p:sp>
    </p:spTree>
    <p:extLst>
      <p:ext uri="{BB962C8B-B14F-4D97-AF65-F5344CB8AC3E}">
        <p14:creationId xmlns:p14="http://schemas.microsoft.com/office/powerpoint/2010/main" val="2170432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are NDBs so important in the climate finance landscape?</a:t>
            </a:r>
            <a:endParaRPr lang="en-CA" dirty="0"/>
          </a:p>
        </p:txBody>
      </p:sp>
      <p:sp>
        <p:nvSpPr>
          <p:cNvPr id="3" name="Content Placeholder 2"/>
          <p:cNvSpPr>
            <a:spLocks noGrp="1"/>
          </p:cNvSpPr>
          <p:nvPr>
            <p:ph idx="1"/>
          </p:nvPr>
        </p:nvSpPr>
        <p:spPr/>
        <p:txBody>
          <a:bodyPr/>
          <a:lstStyle/>
          <a:p>
            <a:pPr marL="342900" marR="0" indent="-342900" algn="l" defTabSz="914400" rtl="0" eaLnBrk="1" fontAlgn="base" latinLnBrk="0" hangingPunct="1">
              <a:lnSpc>
                <a:spcPct val="100000"/>
              </a:lnSpc>
              <a:spcBef>
                <a:spcPct val="20000"/>
              </a:spcBef>
              <a:spcAft>
                <a:spcPct val="0"/>
              </a:spcAft>
              <a:buClr>
                <a:schemeClr val="tx1"/>
              </a:buClr>
              <a:buSzTx/>
              <a:buFont typeface="Wingdings" pitchFamily="2" charset="2"/>
              <a:buChar char="q"/>
              <a:tabLst/>
              <a:defRPr/>
            </a:pPr>
            <a:r>
              <a:rPr lang="en-CA" sz="2000" dirty="0" smtClean="0">
                <a:solidFill>
                  <a:schemeClr val="tx1"/>
                </a:solidFill>
                <a:effectLst/>
              </a:rPr>
              <a:t>There is a need to scale up private sector investments in climate change activities but there are b</a:t>
            </a:r>
            <a:r>
              <a:rPr lang="en-CA" dirty="0" smtClean="0"/>
              <a:t>arriers that </a:t>
            </a:r>
            <a:r>
              <a:rPr lang="en-CA" dirty="0"/>
              <a:t>private sector investments </a:t>
            </a:r>
            <a:endParaRPr lang="en-CA" dirty="0" smtClean="0"/>
          </a:p>
          <a:p>
            <a:pPr marL="342900" marR="0" indent="-342900" algn="l" defTabSz="914400" rtl="0" eaLnBrk="1" fontAlgn="base" latinLnBrk="0" hangingPunct="1">
              <a:lnSpc>
                <a:spcPct val="100000"/>
              </a:lnSpc>
              <a:spcBef>
                <a:spcPct val="20000"/>
              </a:spcBef>
              <a:spcAft>
                <a:spcPct val="0"/>
              </a:spcAft>
              <a:buClr>
                <a:schemeClr val="tx1"/>
              </a:buClr>
              <a:buSzTx/>
              <a:buFont typeface="Wingdings" pitchFamily="2" charset="2"/>
              <a:buChar char="q"/>
              <a:tabLst/>
              <a:defRPr/>
            </a:pPr>
            <a:endParaRPr lang="en-CA" dirty="0" smtClean="0"/>
          </a:p>
          <a:p>
            <a:pPr marL="342900" marR="0" indent="-342900" algn="l" defTabSz="914400" rtl="0" eaLnBrk="1" fontAlgn="base" latinLnBrk="0" hangingPunct="1">
              <a:lnSpc>
                <a:spcPct val="100000"/>
              </a:lnSpc>
              <a:spcBef>
                <a:spcPct val="20000"/>
              </a:spcBef>
              <a:spcAft>
                <a:spcPct val="0"/>
              </a:spcAft>
              <a:buClr>
                <a:schemeClr val="tx1"/>
              </a:buClr>
              <a:buSzTx/>
              <a:buFont typeface="Wingdings" pitchFamily="2" charset="2"/>
              <a:buChar char="q"/>
              <a:tabLst/>
              <a:defRPr/>
            </a:pPr>
            <a:r>
              <a:rPr lang="en-CA" dirty="0" smtClean="0"/>
              <a:t>The </a:t>
            </a:r>
            <a:r>
              <a:rPr lang="en-CA" dirty="0"/>
              <a:t>unique role of national development banks (NDBs) can help overcome some of the difficulties</a:t>
            </a:r>
            <a:r>
              <a:rPr lang="en-CA" dirty="0" smtClean="0"/>
              <a:t>. NDBs </a:t>
            </a:r>
            <a:r>
              <a:rPr lang="en-CA" dirty="0"/>
              <a:t>use a variety of different financial and non-financial instruments that can promote private sector finance, and many of them already offer such instruments for climate change activities.</a:t>
            </a:r>
          </a:p>
          <a:p>
            <a:endParaRPr lang="en-CA" dirty="0" smtClean="0"/>
          </a:p>
          <a:p>
            <a:r>
              <a:rPr lang="en-CA" dirty="0" smtClean="0"/>
              <a:t>NDBs </a:t>
            </a:r>
            <a:r>
              <a:rPr lang="en-CA" dirty="0"/>
              <a:t>can play a more effective role in scaling up investments through international climate finance if they are better integrated and recognized and can strengthen their technical capacities to play an active role in climate finance.</a:t>
            </a:r>
          </a:p>
          <a:p>
            <a:pPr marL="342900" marR="0" indent="-342900" algn="l" defTabSz="914400" rtl="0" eaLnBrk="1" fontAlgn="base" latinLnBrk="0" hangingPunct="1">
              <a:lnSpc>
                <a:spcPct val="100000"/>
              </a:lnSpc>
              <a:spcBef>
                <a:spcPct val="20000"/>
              </a:spcBef>
              <a:spcAft>
                <a:spcPct val="0"/>
              </a:spcAft>
              <a:buClr>
                <a:schemeClr val="tx1"/>
              </a:buClr>
              <a:buSzTx/>
              <a:buFont typeface="Wingdings" pitchFamily="2" charset="2"/>
              <a:buChar char="q"/>
              <a:tabLst/>
              <a:defRPr/>
            </a:pPr>
            <a:endParaRPr lang="en-CA" sz="2000" dirty="0" smtClean="0">
              <a:solidFill>
                <a:schemeClr val="tx1"/>
              </a:solidFill>
              <a:effectLst/>
            </a:endParaRPr>
          </a:p>
          <a:p>
            <a:endParaRPr lang="en-CA" dirty="0"/>
          </a:p>
        </p:txBody>
      </p:sp>
    </p:spTree>
    <p:extLst>
      <p:ext uri="{BB962C8B-B14F-4D97-AF65-F5344CB8AC3E}">
        <p14:creationId xmlns:p14="http://schemas.microsoft.com/office/powerpoint/2010/main" val="5309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550863" y="228600"/>
            <a:ext cx="8229600" cy="1143000"/>
          </a:xfrm>
        </p:spPr>
        <p:txBody>
          <a:bodyPr/>
          <a:lstStyle/>
          <a:p>
            <a:pPr eaLnBrk="1" hangingPunct="1"/>
            <a:r>
              <a:rPr lang="en-CA" sz="4000" dirty="0" smtClean="0">
                <a:ea typeface="ＭＳ Ｐゴシック" pitchFamily="34" charset="-128"/>
              </a:rPr>
              <a:t>Key Features of National Development Banks</a:t>
            </a:r>
            <a:endParaRPr lang="en-US" sz="4000" dirty="0" smtClean="0">
              <a:ea typeface="ＭＳ Ｐゴシック" pitchFamily="34" charset="-12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6932956"/>
              </p:ext>
            </p:extLst>
          </p:nvPr>
        </p:nvGraphicFramePr>
        <p:xfrm>
          <a:off x="247915" y="1295400"/>
          <a:ext cx="8930244" cy="53661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1184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28600"/>
            <a:ext cx="8382000" cy="1143000"/>
          </a:xfrm>
        </p:spPr>
        <p:txBody>
          <a:bodyPr/>
          <a:lstStyle/>
          <a:p>
            <a:pPr eaLnBrk="1" hangingPunct="1"/>
            <a:r>
              <a:rPr lang="en-US" dirty="0" smtClean="0">
                <a:ea typeface="ＭＳ Ｐゴシック" pitchFamily="34" charset="-128"/>
              </a:rPr>
              <a:t>NDBs role in scaling up private investments</a:t>
            </a:r>
          </a:p>
        </p:txBody>
      </p:sp>
      <p:sp>
        <p:nvSpPr>
          <p:cNvPr id="6147" name="TextBox 15"/>
          <p:cNvSpPr txBox="1">
            <a:spLocks noChangeArrowheads="1"/>
          </p:cNvSpPr>
          <p:nvPr/>
        </p:nvSpPr>
        <p:spPr bwMode="auto">
          <a:xfrm>
            <a:off x="203365" y="1619249"/>
            <a:ext cx="8534400"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marL="342900" indent="-342900" eaLnBrk="1" hangingPunct="1">
              <a:spcAft>
                <a:spcPts val="600"/>
              </a:spcAft>
              <a:buSzPct val="100000"/>
              <a:buFont typeface="Wingdings" pitchFamily="2" charset="2"/>
              <a:buChar char="q"/>
            </a:pPr>
            <a:r>
              <a:rPr lang="en-US" sz="2000" b="1" dirty="0"/>
              <a:t> </a:t>
            </a:r>
            <a:r>
              <a:rPr lang="en-US" sz="2000" dirty="0">
                <a:latin typeface="+mn-lt"/>
              </a:rPr>
              <a:t>NDBs special knowledge and long-standing relationship with the private sector puts them in a privileged position to have access to the local financial markets and understand local barriers to investment. </a:t>
            </a:r>
          </a:p>
          <a:p>
            <a:pPr marL="342900" indent="-342900" eaLnBrk="1" hangingPunct="1">
              <a:spcAft>
                <a:spcPts val="600"/>
              </a:spcAft>
              <a:buSzPct val="100000"/>
              <a:buFont typeface="Wingdings" pitchFamily="2" charset="2"/>
              <a:buChar char="q"/>
            </a:pPr>
            <a:endParaRPr lang="en-US" sz="2000" dirty="0">
              <a:latin typeface="+mn-lt"/>
            </a:endParaRPr>
          </a:p>
          <a:p>
            <a:pPr marL="342900" indent="-342900" eaLnBrk="1" hangingPunct="1">
              <a:spcAft>
                <a:spcPts val="600"/>
              </a:spcAft>
              <a:buSzPct val="100000"/>
              <a:buFont typeface="Wingdings" pitchFamily="2" charset="2"/>
              <a:buChar char="q"/>
            </a:pPr>
            <a:r>
              <a:rPr lang="en-US" sz="2000" dirty="0" smtClean="0">
                <a:latin typeface="+mn-lt"/>
              </a:rPr>
              <a:t>Compared </a:t>
            </a:r>
            <a:r>
              <a:rPr lang="en-US" sz="2000" dirty="0">
                <a:latin typeface="+mn-lt"/>
              </a:rPr>
              <a:t>to commercial banks and investment </a:t>
            </a:r>
            <a:r>
              <a:rPr lang="en-US" sz="2000" dirty="0" smtClean="0">
                <a:latin typeface="+mn-lt"/>
              </a:rPr>
              <a:t>funds, NDBs </a:t>
            </a:r>
            <a:r>
              <a:rPr lang="en-US" sz="2000" dirty="0">
                <a:latin typeface="+mn-lt"/>
              </a:rPr>
              <a:t>have the potential to take risks these may not be able to in addition to finance long term investments.  </a:t>
            </a:r>
          </a:p>
          <a:p>
            <a:pPr eaLnBrk="1" hangingPunct="1">
              <a:spcAft>
                <a:spcPts val="600"/>
              </a:spcAft>
              <a:buClr>
                <a:srgbClr val="0099D5"/>
              </a:buClr>
              <a:buSzPct val="80000"/>
            </a:pPr>
            <a:endParaRPr lang="en-CA" sz="2000" b="1" dirty="0"/>
          </a:p>
        </p:txBody>
      </p:sp>
    </p:spTree>
    <p:extLst>
      <p:ext uri="{BB962C8B-B14F-4D97-AF65-F5344CB8AC3E}">
        <p14:creationId xmlns:p14="http://schemas.microsoft.com/office/powerpoint/2010/main" val="278396610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09600" y="304800"/>
            <a:ext cx="8229600" cy="1143000"/>
          </a:xfrm>
        </p:spPr>
        <p:txBody>
          <a:bodyPr/>
          <a:lstStyle/>
          <a:p>
            <a:pPr eaLnBrk="1" hangingPunct="1"/>
            <a:r>
              <a:rPr lang="en-US" dirty="0" smtClean="0">
                <a:ea typeface="ＭＳ Ｐゴシック" pitchFamily="34" charset="-128"/>
              </a:rPr>
              <a:t>Conditions for effective scale up of private climate finance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760" y="2057400"/>
            <a:ext cx="889024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5322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28600"/>
            <a:ext cx="8763000" cy="1143000"/>
          </a:xfrm>
        </p:spPr>
        <p:txBody>
          <a:bodyPr/>
          <a:lstStyle/>
          <a:p>
            <a:r>
              <a:rPr lang="en-CA" sz="4000" dirty="0">
                <a:ea typeface="ＭＳ Ｐゴシック" pitchFamily="34" charset="-128"/>
              </a:rPr>
              <a:t>Public finance from NDBs can be used to leverage private sector </a:t>
            </a:r>
            <a:r>
              <a:rPr lang="en-CA" sz="4000" dirty="0" smtClean="0">
                <a:ea typeface="ＭＳ Ｐゴシック" pitchFamily="34" charset="-128"/>
              </a:rPr>
              <a:t>investments</a:t>
            </a:r>
            <a:endParaRPr lang="en-US" sz="4000" dirty="0" smtClean="0">
              <a:ea typeface="ＭＳ Ｐゴシック" pitchFamily="34" charset="-128"/>
            </a:endParaRPr>
          </a:p>
        </p:txBody>
      </p:sp>
      <p:sp>
        <p:nvSpPr>
          <p:cNvPr id="8195" name="TextBox 15"/>
          <p:cNvSpPr txBox="1">
            <a:spLocks noChangeArrowheads="1"/>
          </p:cNvSpPr>
          <p:nvPr/>
        </p:nvSpPr>
        <p:spPr bwMode="auto">
          <a:xfrm>
            <a:off x="457200" y="1524000"/>
            <a:ext cx="8307387" cy="4478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pitchFamily="34" charset="-128"/>
              </a:defRPr>
            </a:lvl1pPr>
            <a:lvl2pPr marL="800100" indent="-34290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marL="361950" lvl="1" indent="-361950" eaLnBrk="1" hangingPunct="1">
              <a:spcAft>
                <a:spcPts val="600"/>
              </a:spcAft>
              <a:buSzPct val="100000"/>
              <a:buFont typeface="Wingdings" pitchFamily="2" charset="2"/>
              <a:buChar char="q"/>
            </a:pPr>
            <a:r>
              <a:rPr lang="en-CA" sz="2000" dirty="0" smtClean="0">
                <a:latin typeface="+mn-lt"/>
              </a:rPr>
              <a:t>Increasing </a:t>
            </a:r>
            <a:r>
              <a:rPr lang="en-CA" sz="2000" dirty="0">
                <a:latin typeface="+mn-lt"/>
              </a:rPr>
              <a:t>the “demand” side for investments and finance in climate friendly projects by addressing sector- and country-specific constraints, promoting an appropriate and stable enabling environment for investment, building awareness and capacity to analyze and structure climate-related interventions, as well as bringing projects and companies to a state of investment-readiness;</a:t>
            </a:r>
          </a:p>
          <a:p>
            <a:pPr marL="361950" lvl="1" indent="-361950" eaLnBrk="1" hangingPunct="1">
              <a:spcAft>
                <a:spcPts val="600"/>
              </a:spcAft>
              <a:buSzPct val="100000"/>
              <a:buFont typeface="Wingdings" pitchFamily="2" charset="2"/>
              <a:buChar char="q"/>
            </a:pPr>
            <a:r>
              <a:rPr lang="en-CA" sz="2000" dirty="0">
                <a:latin typeface="+mn-lt"/>
              </a:rPr>
              <a:t>Providing the necessary incentives to mobilize the “supply” of climate friendly investments from the private sector, by offering financial instruments at adequate terms and conditions for this type of projects and by supporting private investors LFIs in understanding and tackling the specific investment and financial barriers that prevent private actors to engage in ‘green’ and climate resilient projects. </a:t>
            </a:r>
            <a:endParaRPr lang="en-US" sz="2000" dirty="0">
              <a:latin typeface="+mn-lt"/>
            </a:endParaRPr>
          </a:p>
        </p:txBody>
      </p:sp>
    </p:spTree>
    <p:extLst>
      <p:ext uri="{BB962C8B-B14F-4D97-AF65-F5344CB8AC3E}">
        <p14:creationId xmlns:p14="http://schemas.microsoft.com/office/powerpoint/2010/main" val="427376440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49055"/>
            <a:ext cx="8229600" cy="741363"/>
          </a:xfrm>
        </p:spPr>
        <p:txBody>
          <a:bodyPr/>
          <a:lstStyle/>
          <a:p>
            <a:pPr eaLnBrk="1" hangingPunct="1"/>
            <a:r>
              <a:rPr lang="en-US" dirty="0" smtClean="0">
                <a:ea typeface="ＭＳ Ｐゴシック" pitchFamily="34" charset="-128"/>
              </a:rPr>
              <a:t>NDBs Instruments</a:t>
            </a:r>
          </a:p>
        </p:txBody>
      </p:sp>
      <p:pic>
        <p:nvPicPr>
          <p:cNvPr id="922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898301"/>
            <a:ext cx="8439150" cy="543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0379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33400" y="568325"/>
            <a:ext cx="8305800" cy="879475"/>
          </a:xfrm>
        </p:spPr>
        <p:txBody>
          <a:bodyPr/>
          <a:lstStyle/>
          <a:p>
            <a:pPr eaLnBrk="1" hangingPunct="1"/>
            <a:r>
              <a:rPr lang="en-US" sz="4000" dirty="0" smtClean="0">
                <a:ea typeface="ＭＳ Ｐゴシック" pitchFamily="34" charset="-128"/>
              </a:rPr>
              <a:t>NDB’s potential to leverage private sources of capital is significant   </a:t>
            </a:r>
            <a:endParaRPr lang="en-US" sz="4000" dirty="0" smtClean="0">
              <a:ea typeface="ＭＳ Ｐゴシック" pitchFamily="34" charset="-128"/>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488365512"/>
              </p:ext>
            </p:extLst>
          </p:nvPr>
        </p:nvGraphicFramePr>
        <p:xfrm>
          <a:off x="1066799" y="1741482"/>
          <a:ext cx="7543801" cy="4735518"/>
        </p:xfrm>
        <a:graphic>
          <a:graphicData uri="http://schemas.openxmlformats.org/drawingml/2006/table">
            <a:tbl>
              <a:tblPr/>
              <a:tblGrid>
                <a:gridCol w="1120367"/>
                <a:gridCol w="4108010"/>
                <a:gridCol w="2315424"/>
              </a:tblGrid>
              <a:tr h="992188">
                <a:tc gridSpan="2">
                  <a:txBody>
                    <a:bodyPr/>
                    <a:lstStyle/>
                    <a:p>
                      <a:pPr marL="0" marR="0" lvl="0" indent="0" algn="just" defTabSz="457200" rtl="0" eaLnBrk="1" fontAlgn="base" latinLnBrk="0" hangingPunct="1">
                        <a:lnSpc>
                          <a:spcPct val="115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ＭＳ Ｐゴシック" pitchFamily="34" charset="-128"/>
                        </a:rPr>
                        <a:t>Category of Instrument</a:t>
                      </a:r>
                      <a:endParaRPr kumimoji="0" lang="en-US" sz="1800" b="1" i="0" u="none" strike="noStrike" cap="none" normalizeH="0" baseline="0" dirty="0" smtClean="0">
                        <a:ln>
                          <a:noFill/>
                        </a:ln>
                        <a:solidFill>
                          <a:srgbClr val="FFFFFF"/>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CCFF"/>
                    </a:solidFill>
                  </a:tcPr>
                </a:tc>
                <a:tc hMerge="1">
                  <a:txBody>
                    <a:bodyPr/>
                    <a:lstStyle/>
                    <a:p>
                      <a:endParaRPr lang="en-CA"/>
                    </a:p>
                  </a:txBody>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CA" sz="1800" b="1" i="0" u="none" strike="noStrike" cap="none" normalizeH="0" baseline="0" dirty="0" smtClean="0">
                          <a:ln>
                            <a:noFill/>
                          </a:ln>
                          <a:solidFill>
                            <a:srgbClr val="FFFFFF"/>
                          </a:solidFill>
                          <a:effectLst/>
                          <a:latin typeface="Arial" charset="0"/>
                          <a:ea typeface="ＭＳ Ｐゴシック" pitchFamily="34" charset="-128"/>
                        </a:rPr>
                        <a:t>NDB Theoretical Leverage Factor</a:t>
                      </a:r>
                      <a:endParaRPr kumimoji="0" lang="en-US" sz="1800" b="1" i="0" u="none" strike="noStrike" cap="none" normalizeH="0" baseline="0" dirty="0" smtClean="0">
                        <a:ln>
                          <a:noFill/>
                        </a:ln>
                        <a:solidFill>
                          <a:srgbClr val="FFFFFF"/>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66CCFF"/>
                    </a:solidFill>
                  </a:tcPr>
                </a:tc>
              </a:tr>
              <a:tr h="388938">
                <a:tc rowSpan="2">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800" b="1" i="0" u="none" strike="noStrike" cap="none" normalizeH="0" baseline="0" smtClean="0">
                          <a:ln>
                            <a:noFill/>
                          </a:ln>
                          <a:solidFill>
                            <a:srgbClr val="FFFFFF"/>
                          </a:solidFill>
                          <a:effectLst/>
                          <a:latin typeface="Arial" charset="0"/>
                          <a:ea typeface="ＭＳ Ｐゴシック" pitchFamily="34" charset="-128"/>
                        </a:rPr>
                        <a:t>Tier 1</a:t>
                      </a:r>
                      <a:endParaRPr kumimoji="0" lang="en-US" sz="1800" b="1" i="0" u="none" strike="noStrike" cap="none" normalizeH="0" baseline="0" smtClean="0">
                        <a:ln>
                          <a:noFill/>
                        </a:ln>
                        <a:solidFill>
                          <a:srgbClr val="FFFFFF"/>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66CCFF"/>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charset="0"/>
                          <a:ea typeface="ＭＳ Ｐゴシック" pitchFamily="34" charset="-128"/>
                        </a:rPr>
                        <a:t>Non-concessional debt</a:t>
                      </a:r>
                      <a:endParaRPr kumimoji="0" lang="en-US" sz="1800" b="0" i="0" u="none" strike="noStrike" cap="none" normalizeH="0" baseline="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E8CC"/>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charset="0"/>
                          <a:ea typeface="ＭＳ Ｐゴシック" pitchFamily="34" charset="-128"/>
                        </a:rPr>
                        <a:t>2-5 x</a:t>
                      </a:r>
                      <a:endParaRPr kumimoji="0" lang="en-US" sz="1800" b="0" i="0" u="none" strike="noStrike" cap="none" normalizeH="0" baseline="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E8CC"/>
                    </a:solidFill>
                  </a:tcPr>
                </a:tc>
              </a:tr>
              <a:tr h="388938">
                <a:tc vMerge="1">
                  <a:txBody>
                    <a:bodyPr/>
                    <a:lstStyle/>
                    <a:p>
                      <a:endParaRPr lang="en-CA"/>
                    </a:p>
                  </a:txBody>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charset="0"/>
                          <a:ea typeface="ＭＳ Ｐゴシック" pitchFamily="34" charset="-128"/>
                        </a:rPr>
                        <a:t>Debt financed via grants</a:t>
                      </a:r>
                      <a:endParaRPr kumimoji="0" lang="en-US" sz="1800" b="0" i="0" u="none" strike="noStrike" cap="none" normalizeH="0" baseline="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4E7"/>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charset="0"/>
                          <a:ea typeface="ＭＳ Ｐゴシック" pitchFamily="34" charset="-128"/>
                        </a:rPr>
                        <a:t>8-10 x</a:t>
                      </a:r>
                      <a:endParaRPr kumimoji="0" lang="en-US" sz="1800" b="0" i="0" u="none" strike="noStrike" cap="none" normalizeH="0" baseline="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4E7"/>
                    </a:solidFill>
                  </a:tcPr>
                </a:tc>
              </a:tr>
              <a:tr h="388938">
                <a:tc rowSpan="2">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800" b="1" i="0" u="none" strike="noStrike" cap="none" normalizeH="0" baseline="0" smtClean="0">
                          <a:ln>
                            <a:noFill/>
                          </a:ln>
                          <a:solidFill>
                            <a:srgbClr val="FFFFFF"/>
                          </a:solidFill>
                          <a:effectLst/>
                          <a:latin typeface="Arial" charset="0"/>
                          <a:ea typeface="ＭＳ Ｐゴシック" pitchFamily="34" charset="-128"/>
                        </a:rPr>
                        <a:t>Tier 2</a:t>
                      </a:r>
                      <a:endParaRPr kumimoji="0" lang="en-US" sz="1800" b="1" i="0" u="none" strike="noStrike" cap="none" normalizeH="0" baseline="0" smtClean="0">
                        <a:ln>
                          <a:noFill/>
                        </a:ln>
                        <a:solidFill>
                          <a:srgbClr val="FFFFFF"/>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66CCFF"/>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charset="0"/>
                          <a:ea typeface="ＭＳ Ｐゴシック" pitchFamily="34" charset="-128"/>
                        </a:rPr>
                        <a:t>Non-concessional debt</a:t>
                      </a:r>
                      <a:endParaRPr kumimoji="0" lang="en-US" sz="1800" b="0" i="0" u="none" strike="noStrike" cap="none" normalizeH="0" baseline="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E8CC"/>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charset="0"/>
                          <a:ea typeface="ＭＳ Ｐゴシック" pitchFamily="34" charset="-128"/>
                        </a:rPr>
                        <a:t>1 x</a:t>
                      </a:r>
                      <a:endParaRPr kumimoji="0" lang="en-US" sz="1800" b="0" i="0" u="none" strike="noStrike" cap="none" normalizeH="0" baseline="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E8CC"/>
                    </a:solidFill>
                  </a:tcPr>
                </a:tc>
              </a:tr>
              <a:tr h="388938">
                <a:tc vMerge="1">
                  <a:txBody>
                    <a:bodyPr/>
                    <a:lstStyle/>
                    <a:p>
                      <a:endParaRPr lang="en-CA"/>
                    </a:p>
                  </a:txBody>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charset="0"/>
                          <a:ea typeface="ＭＳ Ｐゴシック" pitchFamily="34" charset="-128"/>
                        </a:rPr>
                        <a:t>Debt financed via grants</a:t>
                      </a:r>
                      <a:endParaRPr kumimoji="0" lang="en-US" sz="1800" b="0" i="0" u="none" strike="noStrike" cap="none" normalizeH="0" baseline="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4E7"/>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dirty="0" smtClean="0">
                          <a:ln>
                            <a:noFill/>
                          </a:ln>
                          <a:solidFill>
                            <a:srgbClr val="000000"/>
                          </a:solidFill>
                          <a:effectLst/>
                          <a:latin typeface="Arial" charset="0"/>
                          <a:ea typeface="ＭＳ Ｐゴシック" pitchFamily="34" charset="-128"/>
                        </a:rPr>
                        <a:t>4-8 x</a:t>
                      </a:r>
                      <a:endParaRPr kumimoji="0" lang="en-US" sz="1800" b="0" i="0" u="none" strike="noStrike" cap="none" normalizeH="0" baseline="0" dirty="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4E7"/>
                    </a:solidFill>
                  </a:tcPr>
                </a:tc>
              </a:tr>
              <a:tr h="315913">
                <a:tc rowSpan="2">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800" b="1" i="0" u="none" strike="noStrike" cap="none" normalizeH="0" baseline="0" smtClean="0">
                          <a:ln>
                            <a:noFill/>
                          </a:ln>
                          <a:solidFill>
                            <a:srgbClr val="FFFFFF"/>
                          </a:solidFill>
                          <a:effectLst/>
                          <a:latin typeface="Arial" charset="0"/>
                          <a:ea typeface="ＭＳ Ｐゴシック" pitchFamily="34" charset="-128"/>
                        </a:rPr>
                        <a:t>Tier 1 </a:t>
                      </a:r>
                      <a:endParaRPr kumimoji="0" lang="en-US" sz="1800" b="1" i="0" u="none" strike="noStrike" cap="none" normalizeH="0" baseline="0" smtClean="0">
                        <a:ln>
                          <a:noFill/>
                        </a:ln>
                        <a:solidFill>
                          <a:srgbClr val="FFFFFF"/>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66CCFF"/>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charset="0"/>
                          <a:ea typeface="ＭＳ Ｐゴシック" pitchFamily="34" charset="-128"/>
                        </a:rPr>
                        <a:t>Direct Equity </a:t>
                      </a:r>
                      <a:endParaRPr kumimoji="0" lang="en-US" sz="1800" b="0" i="0" u="none" strike="noStrike" cap="none" normalizeH="0" baseline="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E8CC"/>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charset="0"/>
                          <a:ea typeface="ＭＳ Ｐゴシック" pitchFamily="34" charset="-128"/>
                        </a:rPr>
                        <a:t>12-15 x</a:t>
                      </a:r>
                      <a:endParaRPr kumimoji="0" lang="en-US" sz="1800" b="0" i="0" u="none" strike="noStrike" cap="none" normalizeH="0" baseline="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E8CC"/>
                    </a:solidFill>
                  </a:tcPr>
                </a:tc>
              </a:tr>
              <a:tr h="388938">
                <a:tc vMerge="1">
                  <a:txBody>
                    <a:bodyPr/>
                    <a:lstStyle/>
                    <a:p>
                      <a:endParaRPr lang="en-CA"/>
                    </a:p>
                  </a:txBody>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charset="0"/>
                          <a:ea typeface="ＭＳ Ｐゴシック" pitchFamily="34" charset="-128"/>
                        </a:rPr>
                        <a:t>Equity financed via grants</a:t>
                      </a:r>
                      <a:endParaRPr kumimoji="0" lang="en-US" sz="1800" b="0" i="0" u="none" strike="noStrike" cap="none" normalizeH="0" baseline="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4E7"/>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charset="0"/>
                          <a:ea typeface="ＭＳ Ｐゴシック" pitchFamily="34" charset="-128"/>
                        </a:rPr>
                        <a:t>20 x</a:t>
                      </a:r>
                      <a:endParaRPr kumimoji="0" lang="en-US" sz="1800" b="0" i="0" u="none" strike="noStrike" cap="none" normalizeH="0" baseline="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4E7"/>
                    </a:solidFill>
                  </a:tcPr>
                </a:tc>
              </a:tr>
              <a:tr h="315913">
                <a:tc rowSpan="4">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800" b="1" i="0" u="none" strike="noStrike" cap="none" normalizeH="0" baseline="0" dirty="0" smtClean="0">
                          <a:ln>
                            <a:noFill/>
                          </a:ln>
                          <a:solidFill>
                            <a:srgbClr val="FFFFFF"/>
                          </a:solidFill>
                          <a:effectLst/>
                          <a:latin typeface="Arial" charset="0"/>
                          <a:ea typeface="ＭＳ Ｐゴシック" pitchFamily="34" charset="-128"/>
                        </a:rPr>
                        <a:t>Tier 2</a:t>
                      </a:r>
                      <a:endParaRPr kumimoji="0" lang="en-US" sz="1800" b="1" i="0" u="none" strike="noStrike" cap="none" normalizeH="0" baseline="0" dirty="0" smtClean="0">
                        <a:ln>
                          <a:noFill/>
                        </a:ln>
                        <a:solidFill>
                          <a:srgbClr val="FFFFFF"/>
                        </a:solidFill>
                        <a:effectLst/>
                        <a:latin typeface="Calibri" pitchFamily="34" charset="0"/>
                        <a:ea typeface="ＭＳ Ｐゴシック" pitchFamily="34" charset="-128"/>
                        <a:cs typeface="Times New Roman" pitchFamily="18" charset="0"/>
                      </a:endParaRPr>
                    </a:p>
                    <a:p>
                      <a:pPr marL="0" marR="0" lvl="0" indent="0" algn="l" defTabSz="457200" rtl="0" eaLnBrk="1" fontAlgn="base" latinLnBrk="0" hangingPunct="1">
                        <a:lnSpc>
                          <a:spcPct val="115000"/>
                        </a:lnSpc>
                        <a:spcBef>
                          <a:spcPct val="0"/>
                        </a:spcBef>
                        <a:spcAft>
                          <a:spcPct val="0"/>
                        </a:spcAft>
                        <a:buClrTx/>
                        <a:buSzTx/>
                        <a:buFontTx/>
                        <a:buNone/>
                        <a:tabLst/>
                      </a:pPr>
                      <a:r>
                        <a:rPr kumimoji="0" lang="en-CA" sz="1800" b="1" i="0" u="none" strike="noStrike" cap="none" normalizeH="0" baseline="0" dirty="0" smtClean="0">
                          <a:ln>
                            <a:noFill/>
                          </a:ln>
                          <a:solidFill>
                            <a:srgbClr val="FFFFFF"/>
                          </a:solidFill>
                          <a:effectLst/>
                          <a:latin typeface="Arial" charset="0"/>
                          <a:ea typeface="ＭＳ Ｐゴシック" pitchFamily="34" charset="-128"/>
                        </a:rPr>
                        <a:t> </a:t>
                      </a:r>
                      <a:endParaRPr kumimoji="0" lang="en-US" sz="1800" b="1" i="0" u="none" strike="noStrike" cap="none" normalizeH="0" baseline="0" dirty="0" smtClean="0">
                        <a:ln>
                          <a:noFill/>
                        </a:ln>
                        <a:solidFill>
                          <a:srgbClr val="FFFFFF"/>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66CCFF"/>
                    </a:solidFill>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charset="0"/>
                          <a:ea typeface="ＭＳ Ｐゴシック" pitchFamily="34" charset="-128"/>
                        </a:rPr>
                        <a:t>Direct Equity </a:t>
                      </a:r>
                      <a:endParaRPr kumimoji="0" lang="en-US" sz="1800" b="0" i="0" u="none" strike="noStrike" cap="none" normalizeH="0" baseline="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E8CC"/>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charset="0"/>
                          <a:ea typeface="ＭＳ Ｐゴシック" pitchFamily="34" charset="-128"/>
                        </a:rPr>
                        <a:t>12-15 x</a:t>
                      </a:r>
                      <a:endParaRPr kumimoji="0" lang="en-US" sz="1800" b="0" i="0" u="none" strike="noStrike" cap="none" normalizeH="0" baseline="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E8CC"/>
                    </a:solidFill>
                  </a:tcPr>
                </a:tc>
              </a:tr>
              <a:tr h="388938">
                <a:tc vMerge="1">
                  <a:txBody>
                    <a:bodyPr/>
                    <a:lstStyle/>
                    <a:p>
                      <a:endParaRPr lang="en-CA"/>
                    </a:p>
                  </a:txBody>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charset="0"/>
                          <a:ea typeface="ＭＳ Ｐゴシック" pitchFamily="34" charset="-128"/>
                        </a:rPr>
                        <a:t>Equity financed via grants</a:t>
                      </a:r>
                      <a:endParaRPr kumimoji="0" lang="en-US" sz="1800" b="0" i="0" u="none" strike="noStrike" cap="none" normalizeH="0" baseline="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4E7"/>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charset="0"/>
                          <a:ea typeface="ＭＳ Ｐゴシック" pitchFamily="34" charset="-128"/>
                        </a:rPr>
                        <a:t>N/A</a:t>
                      </a:r>
                      <a:endParaRPr kumimoji="0" lang="en-US" sz="1800" b="0" i="0" u="none" strike="noStrike" cap="none" normalizeH="0" baseline="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4E7"/>
                    </a:solidFill>
                  </a:tcPr>
                </a:tc>
              </a:tr>
              <a:tr h="388938">
                <a:tc vMerge="1">
                  <a:txBody>
                    <a:bodyPr/>
                    <a:lstStyle/>
                    <a:p>
                      <a:endParaRPr lang="en-CA"/>
                    </a:p>
                  </a:txBody>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charset="0"/>
                          <a:ea typeface="ＭＳ Ｐゴシック" pitchFamily="34" charset="-128"/>
                        </a:rPr>
                        <a:t>Guarantee at non-concessional  rates </a:t>
                      </a:r>
                      <a:endParaRPr kumimoji="0" lang="en-US" sz="1800" b="0" i="0" u="none" strike="noStrike" cap="none" normalizeH="0" baseline="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E8CC"/>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charset="0"/>
                          <a:ea typeface="ＭＳ Ｐゴシック" pitchFamily="34" charset="-128"/>
                        </a:rPr>
                        <a:t>4-8 x</a:t>
                      </a:r>
                      <a:endParaRPr kumimoji="0" lang="en-US" sz="1800" b="0" i="0" u="none" strike="noStrike" cap="none" normalizeH="0" baseline="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E8CC"/>
                    </a:solidFill>
                  </a:tcPr>
                </a:tc>
              </a:tr>
              <a:tr h="388938">
                <a:tc vMerge="1">
                  <a:txBody>
                    <a:bodyPr/>
                    <a:lstStyle/>
                    <a:p>
                      <a:endParaRPr lang="en-CA"/>
                    </a:p>
                  </a:txBody>
                  <a:tcPr/>
                </a:tc>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smtClean="0">
                          <a:ln>
                            <a:noFill/>
                          </a:ln>
                          <a:solidFill>
                            <a:srgbClr val="000000"/>
                          </a:solidFill>
                          <a:effectLst/>
                          <a:latin typeface="Arial" charset="0"/>
                          <a:ea typeface="ＭＳ Ｐゴシック" pitchFamily="34" charset="-128"/>
                        </a:rPr>
                        <a:t>Guarantees financed via grants </a:t>
                      </a:r>
                      <a:endParaRPr kumimoji="0" lang="en-US" sz="1800" b="0" i="0" u="none" strike="noStrike" cap="none" normalizeH="0" baseline="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4E7"/>
                    </a:solid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CA" sz="1800" b="0" i="0" u="none" strike="noStrike" cap="none" normalizeH="0" baseline="0" dirty="0" smtClean="0">
                          <a:ln>
                            <a:noFill/>
                          </a:ln>
                          <a:solidFill>
                            <a:srgbClr val="000000"/>
                          </a:solidFill>
                          <a:effectLst/>
                          <a:latin typeface="Arial" charset="0"/>
                          <a:ea typeface="ＭＳ Ｐゴシック" pitchFamily="34" charset="-128"/>
                        </a:rPr>
                        <a:t>25 x</a:t>
                      </a:r>
                      <a:endParaRPr kumimoji="0" lang="en-US" sz="1800" b="0" i="0" u="none" strike="noStrike" cap="none" normalizeH="0" baseline="0" dirty="0" smtClean="0">
                        <a:ln>
                          <a:noFill/>
                        </a:ln>
                        <a:solidFill>
                          <a:srgbClr val="000000"/>
                        </a:solidFill>
                        <a:effectLst/>
                        <a:latin typeface="Calibri" pitchFamily="34" charset="0"/>
                        <a:ea typeface="ＭＳ Ｐゴシック" pitchFamily="34" charset="-128"/>
                        <a:cs typeface="Times New Roman" pitchFamily="18" charset="0"/>
                      </a:endParaRPr>
                    </a:p>
                  </a:txBody>
                  <a:tcPr marL="68582" marR="68582"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4E7"/>
                    </a:solidFill>
                  </a:tcPr>
                </a:tc>
              </a:tr>
            </a:tbl>
          </a:graphicData>
        </a:graphic>
      </p:graphicFrame>
    </p:spTree>
    <p:extLst>
      <p:ext uri="{BB962C8B-B14F-4D97-AF65-F5344CB8AC3E}">
        <p14:creationId xmlns:p14="http://schemas.microsoft.com/office/powerpoint/2010/main" val="3702271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819400"/>
            <a:ext cx="7772400" cy="1010419"/>
          </a:xfrm>
        </p:spPr>
        <p:txBody>
          <a:bodyPr/>
          <a:lstStyle/>
          <a:p>
            <a:pPr algn="ctr"/>
            <a:r>
              <a:rPr lang="en-CA" dirty="0" smtClean="0"/>
              <a:t>Thank </a:t>
            </a:r>
            <a:r>
              <a:rPr lang="en-CA" dirty="0" smtClean="0"/>
              <a:t>you – </a:t>
            </a:r>
            <a:r>
              <a:rPr lang="en-CA" dirty="0" err="1" smtClean="0"/>
              <a:t>Gracias</a:t>
            </a:r>
            <a:r>
              <a:rPr lang="en-CA" dirty="0" smtClean="0"/>
              <a:t> </a:t>
            </a:r>
            <a:endParaRPr lang="en-CA" dirty="0"/>
          </a:p>
        </p:txBody>
      </p:sp>
      <p:sp>
        <p:nvSpPr>
          <p:cNvPr id="3" name="Text Placeholder 2"/>
          <p:cNvSpPr>
            <a:spLocks noGrp="1"/>
          </p:cNvSpPr>
          <p:nvPr>
            <p:ph type="body" idx="1"/>
          </p:nvPr>
        </p:nvSpPr>
        <p:spPr>
          <a:xfrm>
            <a:off x="611560" y="3657600"/>
            <a:ext cx="7772400" cy="2292275"/>
          </a:xfrm>
        </p:spPr>
        <p:txBody>
          <a:bodyPr>
            <a:normAutofit/>
          </a:bodyPr>
          <a:lstStyle/>
          <a:p>
            <a:pPr lvl="0" algn="l">
              <a:spcBef>
                <a:spcPct val="0"/>
              </a:spcBef>
              <a:buClrTx/>
              <a:defRPr/>
            </a:pPr>
            <a:r>
              <a:rPr lang="en-CA" dirty="0" smtClean="0"/>
              <a:t>World Exchange Plaza</a:t>
            </a:r>
          </a:p>
          <a:p>
            <a:pPr lvl="0" algn="l">
              <a:spcBef>
                <a:spcPct val="0"/>
              </a:spcBef>
              <a:buClrTx/>
              <a:defRPr/>
            </a:pPr>
            <a:r>
              <a:rPr lang="en-CA" dirty="0" smtClean="0"/>
              <a:t>P.O. Box 81119</a:t>
            </a:r>
          </a:p>
          <a:p>
            <a:pPr lvl="0" algn="l">
              <a:defRPr/>
            </a:pPr>
            <a:r>
              <a:rPr lang="en-CA" dirty="0" smtClean="0"/>
              <a:t>Ottawa, Ontario K1P 1B1, Canada </a:t>
            </a:r>
          </a:p>
          <a:p>
            <a:pPr lvl="0" algn="l">
              <a:defRPr/>
            </a:pPr>
            <a:r>
              <a:rPr lang="en-CA" dirty="0" smtClean="0"/>
              <a:t>Tel.: +1-613-742-7829 ext. 20</a:t>
            </a:r>
          </a:p>
          <a:p>
            <a:pPr lvl="0" algn="l">
              <a:defRPr/>
            </a:pPr>
            <a:r>
              <a:rPr lang="en-CA" dirty="0" smtClean="0"/>
              <a:t>Fax: +1-613-742-7099</a:t>
            </a:r>
          </a:p>
          <a:p>
            <a:pPr lvl="0" algn="l">
              <a:defRPr/>
            </a:pPr>
            <a:r>
              <a:rPr lang="en-CA" dirty="0" smtClean="0"/>
              <a:t>General Email: info@i-financialconsulting.com</a:t>
            </a:r>
          </a:p>
          <a:p>
            <a:pPr lvl="0" algn="l">
              <a:spcBef>
                <a:spcPct val="0"/>
              </a:spcBef>
              <a:buClrTx/>
              <a:defRPr/>
            </a:pPr>
            <a:r>
              <a:rPr lang="en-CA" dirty="0" smtClean="0"/>
              <a:t>Direct Email: dsmallridge@i-financialconsulting.com</a:t>
            </a:r>
          </a:p>
        </p:txBody>
      </p:sp>
    </p:spTree>
  </p:cSld>
  <p:clrMapOvr>
    <a:masterClrMapping/>
  </p:clrMapOvr>
</p:sld>
</file>

<file path=ppt/theme/theme1.xml><?xml version="1.0" encoding="utf-8"?>
<a:theme xmlns:a="http://schemas.openxmlformats.org/drawingml/2006/main" name="Theme1">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8687</TotalTime>
  <Words>857</Words>
  <Application>Microsoft Office PowerPoint</Application>
  <PresentationFormat>On-screen Show (4:3)</PresentationFormat>
  <Paragraphs>93</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Theme1</vt:lpstr>
      <vt:lpstr>Role of National Development Banks in Intermediating Climate Finance </vt:lpstr>
      <vt:lpstr>Why are NDBs so important in the climate finance landscape?</vt:lpstr>
      <vt:lpstr>Key Features of National Development Banks</vt:lpstr>
      <vt:lpstr>NDBs role in scaling up private investments</vt:lpstr>
      <vt:lpstr>Conditions for effective scale up of private climate finance</vt:lpstr>
      <vt:lpstr>Public finance from NDBs can be used to leverage private sector investments</vt:lpstr>
      <vt:lpstr>NDBs Instruments</vt:lpstr>
      <vt:lpstr>NDB’s potential to leverage private sources of capital is significant   </vt:lpstr>
      <vt:lpstr>Thank you – Gracias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and Demand Side Assessment of Impact Investment within the Caribbean</dc:title>
  <dc:creator>Pat Cameron</dc:creator>
  <cp:lastModifiedBy>Diana Smallridge</cp:lastModifiedBy>
  <cp:revision>341</cp:revision>
  <dcterms:created xsi:type="dcterms:W3CDTF">2012-05-04T16:39:34Z</dcterms:created>
  <dcterms:modified xsi:type="dcterms:W3CDTF">2012-11-25T13:00:42Z</dcterms:modified>
</cp:coreProperties>
</file>