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82" r:id="rId2"/>
    <p:sldId id="392" r:id="rId3"/>
    <p:sldId id="387" r:id="rId4"/>
    <p:sldId id="386" r:id="rId5"/>
    <p:sldId id="370" r:id="rId6"/>
    <p:sldId id="366" r:id="rId7"/>
    <p:sldId id="372" r:id="rId8"/>
    <p:sldId id="385" r:id="rId9"/>
    <p:sldId id="388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990066"/>
    <a:srgbClr val="CCCC00"/>
    <a:srgbClr val="339900"/>
    <a:srgbClr val="99CC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0" autoAdjust="0"/>
    <p:restoredTop sz="94660"/>
  </p:normalViewPr>
  <p:slideViewPr>
    <p:cSldViewPr>
      <p:cViewPr>
        <p:scale>
          <a:sx n="100" d="100"/>
          <a:sy n="100" d="100"/>
        </p:scale>
        <p:origin x="-960" y="768"/>
      </p:cViewPr>
      <p:guideLst>
        <p:guide orient="horz" pos="1920"/>
        <p:guide pos="2880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1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F1DC86EE-C21F-2F4E-8A8C-3F7082F039C2}" type="datetime1">
              <a:rPr lang="es-ES"/>
              <a:pPr>
                <a:defRPr/>
              </a:pPr>
              <a:t>20/04/15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06577335-C496-2944-8251-72B25283174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670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A46A8BDC-3E0B-1D4D-8BB8-CB9EF7AEF928}" type="datetime1">
              <a:rPr lang="es-CO"/>
              <a:pPr>
                <a:defRPr/>
              </a:pPr>
              <a:t>20/04/15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2F2B3333-A2EF-1440-A7E1-14162A90F277}" type="slidenum">
              <a:rPr lang="es-CO"/>
              <a:pPr>
                <a:defRPr/>
              </a:pPr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3565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>
              <a:latin typeface="Calibri" charset="0"/>
            </a:endParaRPr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01B68C-290D-6446-B4D8-FB28EB996C41}" type="slidenum">
              <a:rPr lang="es-CO" sz="1200">
                <a:latin typeface="Calibri" charset="0"/>
              </a:rPr>
              <a:pPr eaLnBrk="1" hangingPunct="1"/>
              <a:t>1</a:t>
            </a:fld>
            <a:endParaRPr lang="es-CO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Calibri" charset="0"/>
              </a:rPr>
              <a:t>Refrigeracion: Mantenimiento, Operacion y cambio de compresores.</a:t>
            </a:r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D77C76-C2FB-9B47-A78D-D14E8025087E}" type="slidenum">
              <a:rPr lang="es-CO" sz="1200">
                <a:latin typeface="Calibri" charset="0"/>
              </a:rPr>
              <a:pPr eaLnBrk="1" hangingPunct="1"/>
              <a:t>6</a:t>
            </a:fld>
            <a:endParaRPr lang="es-CO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142829" y="2886336"/>
            <a:ext cx="3996983" cy="1177777"/>
          </a:xfrm>
          <a:prstGeom prst="rect">
            <a:avLst/>
          </a:prstGeom>
        </p:spPr>
        <p:txBody>
          <a:bodyPr/>
          <a:lstStyle>
            <a:lvl1pPr>
              <a:lnSpc>
                <a:spcPts val="3230"/>
              </a:lnSpc>
              <a:defRPr sz="350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406913" y="6028944"/>
            <a:ext cx="4740104" cy="303897"/>
          </a:xfrm>
        </p:spPr>
        <p:txBody>
          <a:bodyPr/>
          <a:lstStyle>
            <a:lvl1pPr marL="0" indent="0">
              <a:lnSpc>
                <a:spcPts val="1994"/>
              </a:lnSpc>
              <a:defRPr sz="1600" b="1" smtClean="0"/>
            </a:lvl1pPr>
          </a:lstStyle>
          <a:p>
            <a:r>
              <a:rPr smtClean="0"/>
              <a:t>Click to edit Master subtitle style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5925" y="6553200"/>
            <a:ext cx="282575" cy="144463"/>
          </a:xfrm>
        </p:spPr>
        <p:txBody>
          <a:bodyPr/>
          <a:lstStyle>
            <a:lvl1pPr>
              <a:lnSpc>
                <a:spcPts val="1200"/>
              </a:lnSpc>
              <a:defRPr smtClean="0"/>
            </a:lvl1pPr>
          </a:lstStyle>
          <a:p>
            <a:pPr>
              <a:defRPr/>
            </a:pPr>
            <a:fld id="{F8BE6123-114E-B84A-9283-02B43457C6C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0800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142821" y="2670657"/>
            <a:ext cx="6112353" cy="1128762"/>
          </a:xfrm>
          <a:prstGeom prst="rect">
            <a:avLst/>
          </a:prstGeom>
        </p:spPr>
        <p:txBody>
          <a:bodyPr/>
          <a:lstStyle>
            <a:lvl1pPr>
              <a:lnSpc>
                <a:spcPts val="4665"/>
              </a:lnSpc>
              <a:defRPr sz="50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5925" y="6532563"/>
            <a:ext cx="282575" cy="158750"/>
          </a:xfrm>
        </p:spPr>
        <p:txBody>
          <a:bodyPr/>
          <a:lstStyle>
            <a:lvl1pPr>
              <a:lnSpc>
                <a:spcPts val="1200"/>
              </a:lnSpc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CB6E0F-2901-E74D-978A-20C6C9A8F1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1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7" descr="IDB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14224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0" y="228600"/>
            <a:ext cx="7116763" cy="6302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002776"/>
                </a:solidFill>
              </a:defRPr>
            </a:lvl1pPr>
          </a:lstStyle>
          <a:p>
            <a:pPr>
              <a:defRPr/>
            </a:pPr>
            <a:fld id="{E0D75E4D-2033-624C-A438-E3100D590BA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19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90" y="317582"/>
            <a:ext cx="8295054" cy="55576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490" y="1032144"/>
            <a:ext cx="4076629" cy="4604942"/>
          </a:xfrm>
        </p:spPr>
        <p:txBody>
          <a:bodyPr rtlCol="0">
            <a:noAutofit/>
          </a:bodyPr>
          <a:lstStyle>
            <a:lvl1pPr algn="l" defTabSz="819221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819221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algn="l" defTabSz="819221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algn="l" defTabSz="819221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9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algn="l" defTabSz="819221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GB" sz="9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>
              <a:defRPr sz="14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914" y="1032144"/>
            <a:ext cx="4076629" cy="4604942"/>
          </a:xfrm>
        </p:spPr>
        <p:txBody>
          <a:bodyPr rtlCol="0">
            <a:noAutofit/>
          </a:bodyPr>
          <a:lstStyle>
            <a:lvl1pPr algn="l" defTabSz="819221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0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819221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0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algn="l" defTabSz="819221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10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algn="l" defTabSz="819221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US" sz="900" kern="120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algn="l" defTabSz="819221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defRPr lang="en-GB" sz="9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>
              <a:defRPr sz="14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1BFA5-B633-FF4F-B772-C3E01AC0931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0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28600"/>
            <a:ext cx="7116763" cy="6302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5925" y="6553200"/>
            <a:ext cx="282575" cy="144463"/>
          </a:xfrm>
        </p:spPr>
        <p:txBody>
          <a:bodyPr/>
          <a:lstStyle>
            <a:lvl1pPr>
              <a:lnSpc>
                <a:spcPts val="1200"/>
              </a:lnSpc>
              <a:defRPr smtClean="0"/>
            </a:lvl1pPr>
          </a:lstStyle>
          <a:p>
            <a:pPr>
              <a:defRPr/>
            </a:pPr>
            <a:fld id="{B6CA15B7-5C5E-5C42-951B-F5C4FCC840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28600"/>
            <a:ext cx="7116763" cy="6302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5925" y="6553200"/>
            <a:ext cx="282575" cy="144463"/>
          </a:xfrm>
        </p:spPr>
        <p:txBody>
          <a:bodyPr/>
          <a:lstStyle>
            <a:lvl1pPr>
              <a:lnSpc>
                <a:spcPts val="1200"/>
              </a:lnSpc>
              <a:defRPr smtClean="0"/>
            </a:lvl1pPr>
          </a:lstStyle>
          <a:p>
            <a:pPr>
              <a:defRPr/>
            </a:pPr>
            <a:fld id="{3702D7DD-EE1B-5943-9B2A-738402C5B0A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8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28600"/>
            <a:ext cx="7116763" cy="630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41" indent="0">
              <a:buNone/>
              <a:defRPr sz="2000" b="1"/>
            </a:lvl2pPr>
            <a:lvl3pPr marL="913081" indent="0">
              <a:buNone/>
              <a:defRPr sz="1800" b="1"/>
            </a:lvl3pPr>
            <a:lvl4pPr marL="1369622" indent="0">
              <a:buNone/>
              <a:defRPr sz="1600" b="1"/>
            </a:lvl4pPr>
            <a:lvl5pPr marL="1826164" indent="0">
              <a:buNone/>
              <a:defRPr sz="1600" b="1"/>
            </a:lvl5pPr>
            <a:lvl6pPr marL="2282699" indent="0">
              <a:buNone/>
              <a:defRPr sz="1600" b="1"/>
            </a:lvl6pPr>
            <a:lvl7pPr marL="2739246" indent="0">
              <a:buNone/>
              <a:defRPr sz="1600" b="1"/>
            </a:lvl7pPr>
            <a:lvl8pPr marL="3195784" indent="0">
              <a:buNone/>
              <a:defRPr sz="1600" b="1"/>
            </a:lvl8pPr>
            <a:lvl9pPr marL="36523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41" indent="0">
              <a:buNone/>
              <a:defRPr sz="2000" b="1"/>
            </a:lvl2pPr>
            <a:lvl3pPr marL="913081" indent="0">
              <a:buNone/>
              <a:defRPr sz="1800" b="1"/>
            </a:lvl3pPr>
            <a:lvl4pPr marL="1369622" indent="0">
              <a:buNone/>
              <a:defRPr sz="1600" b="1"/>
            </a:lvl4pPr>
            <a:lvl5pPr marL="1826164" indent="0">
              <a:buNone/>
              <a:defRPr sz="1600" b="1"/>
            </a:lvl5pPr>
            <a:lvl6pPr marL="2282699" indent="0">
              <a:buNone/>
              <a:defRPr sz="1600" b="1"/>
            </a:lvl6pPr>
            <a:lvl7pPr marL="2739246" indent="0">
              <a:buNone/>
              <a:defRPr sz="1600" b="1"/>
            </a:lvl7pPr>
            <a:lvl8pPr marL="3195784" indent="0">
              <a:buNone/>
              <a:defRPr sz="1600" b="1"/>
            </a:lvl8pPr>
            <a:lvl9pPr marL="365232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5925" y="6553200"/>
            <a:ext cx="282575" cy="144463"/>
          </a:xfrm>
        </p:spPr>
        <p:txBody>
          <a:bodyPr/>
          <a:lstStyle>
            <a:lvl1pPr>
              <a:lnSpc>
                <a:spcPts val="1200"/>
              </a:lnSpc>
              <a:defRPr smtClean="0"/>
            </a:lvl1pPr>
          </a:lstStyle>
          <a:p>
            <a:pPr>
              <a:defRPr/>
            </a:pPr>
            <a:fld id="{662502FC-9066-3C42-B0D6-D30063FD0A8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4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228600"/>
            <a:ext cx="6831035" cy="6302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5925" y="6553200"/>
            <a:ext cx="282575" cy="144463"/>
          </a:xfrm>
        </p:spPr>
        <p:txBody>
          <a:bodyPr/>
          <a:lstStyle>
            <a:lvl1pPr>
              <a:lnSpc>
                <a:spcPts val="1200"/>
              </a:lnSpc>
              <a:defRPr smtClean="0"/>
            </a:lvl1pPr>
          </a:lstStyle>
          <a:p>
            <a:pPr>
              <a:defRPr/>
            </a:pPr>
            <a:fld id="{310A221F-59B9-D848-B1BC-42FD236B45D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5925" y="6553200"/>
            <a:ext cx="282575" cy="144463"/>
          </a:xfrm>
        </p:spPr>
        <p:txBody>
          <a:bodyPr/>
          <a:lstStyle>
            <a:lvl1pPr>
              <a:lnSpc>
                <a:spcPts val="1200"/>
              </a:lnSpc>
              <a:defRPr smtClean="0"/>
            </a:lvl1pPr>
          </a:lstStyle>
          <a:p>
            <a:pPr>
              <a:defRPr/>
            </a:pPr>
            <a:fld id="{B6EF2C1E-E116-5144-83E5-DB15C4BC34B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41" indent="0">
              <a:buNone/>
              <a:defRPr sz="2800"/>
            </a:lvl2pPr>
            <a:lvl3pPr marL="913081" indent="0">
              <a:buNone/>
              <a:defRPr sz="2400"/>
            </a:lvl3pPr>
            <a:lvl4pPr marL="1369622" indent="0">
              <a:buNone/>
              <a:defRPr sz="2000"/>
            </a:lvl4pPr>
            <a:lvl5pPr marL="1826164" indent="0">
              <a:buNone/>
              <a:defRPr sz="2000"/>
            </a:lvl5pPr>
            <a:lvl6pPr marL="2282699" indent="0">
              <a:buNone/>
              <a:defRPr sz="2000"/>
            </a:lvl6pPr>
            <a:lvl7pPr marL="2739246" indent="0">
              <a:buNone/>
              <a:defRPr sz="2000"/>
            </a:lvl7pPr>
            <a:lvl8pPr marL="3195784" indent="0">
              <a:buNone/>
              <a:defRPr sz="2000"/>
            </a:lvl8pPr>
            <a:lvl9pPr marL="3652324" indent="0">
              <a:buNone/>
              <a:defRPr sz="2000"/>
            </a:lvl9pPr>
          </a:lstStyle>
          <a:p>
            <a:pPr lvl="0"/>
            <a:endParaRPr lang="es-CO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41" indent="0">
              <a:buNone/>
              <a:defRPr sz="1200"/>
            </a:lvl2pPr>
            <a:lvl3pPr marL="913081" indent="0">
              <a:buNone/>
              <a:defRPr sz="1000"/>
            </a:lvl3pPr>
            <a:lvl4pPr marL="1369622" indent="0">
              <a:buNone/>
              <a:defRPr sz="900"/>
            </a:lvl4pPr>
            <a:lvl5pPr marL="1826164" indent="0">
              <a:buNone/>
              <a:defRPr sz="900"/>
            </a:lvl5pPr>
            <a:lvl6pPr marL="2282699" indent="0">
              <a:buNone/>
              <a:defRPr sz="900"/>
            </a:lvl6pPr>
            <a:lvl7pPr marL="2739246" indent="0">
              <a:buNone/>
              <a:defRPr sz="900"/>
            </a:lvl7pPr>
            <a:lvl8pPr marL="3195784" indent="0">
              <a:buNone/>
              <a:defRPr sz="900"/>
            </a:lvl8pPr>
            <a:lvl9pPr marL="36523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5925" y="6553200"/>
            <a:ext cx="282575" cy="144463"/>
          </a:xfrm>
        </p:spPr>
        <p:txBody>
          <a:bodyPr/>
          <a:lstStyle>
            <a:lvl1pPr>
              <a:lnSpc>
                <a:spcPts val="1200"/>
              </a:lnSpc>
              <a:defRPr smtClean="0"/>
            </a:lvl1pPr>
          </a:lstStyle>
          <a:p>
            <a:pPr>
              <a:defRPr/>
            </a:pPr>
            <a:fld id="{C2DE44D2-E00D-0E45-8228-974A8A04B8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6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142821" y="2670657"/>
            <a:ext cx="6112353" cy="1128762"/>
          </a:xfrm>
          <a:prstGeom prst="rect">
            <a:avLst/>
          </a:prstGeom>
        </p:spPr>
        <p:txBody>
          <a:bodyPr/>
          <a:lstStyle>
            <a:lvl1pPr>
              <a:lnSpc>
                <a:spcPts val="4665"/>
              </a:lnSpc>
              <a:defRPr sz="50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5925" y="6532563"/>
            <a:ext cx="282575" cy="158750"/>
          </a:xfrm>
        </p:spPr>
        <p:txBody>
          <a:bodyPr/>
          <a:lstStyle>
            <a:lvl1pPr>
              <a:lnSpc>
                <a:spcPts val="1200"/>
              </a:lnSpc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C93BB8-9113-0442-A3D9-3C819FAF25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2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4813" y="1147763"/>
            <a:ext cx="84232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15925" y="6554788"/>
            <a:ext cx="282575" cy="1428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075"/>
              </a:lnSpc>
              <a:defRPr sz="900" b="1" smtClean="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A16B5FF5-D67D-3E4E-A831-B0DB7858081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6" name="Bild 8"/>
          <p:cNvPicPr/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116632"/>
            <a:ext cx="867343" cy="438625"/>
          </a:xfrm>
          <a:prstGeom prst="rect">
            <a:avLst/>
          </a:prstGeom>
        </p:spPr>
      </p:pic>
      <p:cxnSp>
        <p:nvCxnSpPr>
          <p:cNvPr id="8" name="Gerade Verbindung 2"/>
          <p:cNvCxnSpPr/>
          <p:nvPr userDrawn="1"/>
        </p:nvCxnSpPr>
        <p:spPr>
          <a:xfrm>
            <a:off x="0" y="654048"/>
            <a:ext cx="914400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 35" descr="FIRa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8532"/>
            <a:ext cx="1397050" cy="5098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5" r:id="rId9"/>
    <p:sldLayoutId id="2147483836" r:id="rId10"/>
    <p:sldLayoutId id="214748383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1225" rtl="0" eaLnBrk="0" fontAlgn="base" hangingPunct="0">
        <a:lnSpc>
          <a:spcPts val="3050"/>
        </a:lnSpc>
        <a:spcBef>
          <a:spcPct val="0"/>
        </a:spcBef>
        <a:spcAft>
          <a:spcPct val="0"/>
        </a:spcAft>
        <a:defRPr sz="2600" b="1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defTabSz="911225" rtl="0" eaLnBrk="0" fontAlgn="base" hangingPunct="0">
        <a:lnSpc>
          <a:spcPts val="305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11225" rtl="0" eaLnBrk="0" fontAlgn="base" hangingPunct="0">
        <a:lnSpc>
          <a:spcPts val="305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11225" rtl="0" eaLnBrk="0" fontAlgn="base" hangingPunct="0">
        <a:lnSpc>
          <a:spcPts val="305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11225" rtl="0" eaLnBrk="0" fontAlgn="base" hangingPunct="0">
        <a:lnSpc>
          <a:spcPts val="305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09609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6pPr>
      <a:lvl7pPr marL="819221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7pPr>
      <a:lvl8pPr marL="1228826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8pPr>
      <a:lvl9pPr marL="1638433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</a:defRPr>
      </a:lvl9pPr>
    </p:titleStyle>
    <p:bodyStyle>
      <a:lvl1pPr marL="341313" indent="-341313" algn="l" defTabSz="911225" rtl="0" eaLnBrk="0" fontAlgn="base" hangingPunct="0">
        <a:spcBef>
          <a:spcPct val="0"/>
        </a:spcBef>
        <a:spcAft>
          <a:spcPts val="275"/>
        </a:spcAft>
        <a:buFont typeface="Arial" charset="0"/>
        <a:defRPr lang="en-US" sz="2200" kern="1200" dirty="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179388" indent="-179388" algn="l" defTabSz="911225" rtl="0" eaLnBrk="0" fontAlgn="base" hangingPunct="0">
        <a:spcBef>
          <a:spcPct val="0"/>
        </a:spcBef>
        <a:spcAft>
          <a:spcPts val="275"/>
        </a:spcAft>
        <a:buFont typeface="Arial" charset="0"/>
        <a:buChar char="•"/>
        <a:defRPr lang="en-US" sz="2200" kern="1200" dirty="0">
          <a:solidFill>
            <a:schemeClr val="tx2"/>
          </a:solidFill>
          <a:latin typeface="+mn-lt"/>
          <a:ea typeface="ＭＳ Ｐゴシック" charset="0"/>
          <a:cs typeface="+mj-cs"/>
        </a:defRPr>
      </a:lvl2pPr>
      <a:lvl3pPr marL="355600" indent="-173038" algn="l" defTabSz="911225" rtl="0" eaLnBrk="0" fontAlgn="base" hangingPunct="0">
        <a:spcBef>
          <a:spcPct val="0"/>
        </a:spcBef>
        <a:spcAft>
          <a:spcPts val="275"/>
        </a:spcAft>
        <a:buFont typeface="Arial" charset="0"/>
        <a:buChar char="‒"/>
        <a:defRPr lang="en-US" sz="2200" kern="1200" dirty="0">
          <a:solidFill>
            <a:schemeClr val="tx2"/>
          </a:solidFill>
          <a:latin typeface="+mn-lt"/>
          <a:ea typeface="ＭＳ Ｐゴシック" charset="0"/>
          <a:cs typeface="+mj-cs"/>
        </a:defRPr>
      </a:lvl3pPr>
      <a:lvl4pPr marL="536575" indent="-179388" algn="l" defTabSz="911225" rtl="0" eaLnBrk="0" fontAlgn="base" hangingPunct="0">
        <a:spcBef>
          <a:spcPct val="0"/>
        </a:spcBef>
        <a:spcAft>
          <a:spcPts val="538"/>
        </a:spcAft>
        <a:buFont typeface="Arial" charset="0"/>
        <a:buChar char="•"/>
        <a:defRPr lang="en-US" kern="1200" dirty="0">
          <a:solidFill>
            <a:schemeClr val="tx2"/>
          </a:solidFill>
          <a:latin typeface="+mn-lt"/>
          <a:ea typeface="ＭＳ Ｐゴシック" charset="0"/>
          <a:cs typeface="+mj-cs"/>
        </a:defRPr>
      </a:lvl4pPr>
      <a:lvl5pPr marL="709613" indent="-169863" algn="l" defTabSz="911225" rtl="0" eaLnBrk="0" fontAlgn="base" hangingPunct="0">
        <a:spcBef>
          <a:spcPct val="0"/>
        </a:spcBef>
        <a:spcAft>
          <a:spcPts val="538"/>
        </a:spcAft>
        <a:buFont typeface="Arial" charset="0"/>
        <a:buChar char="‒"/>
        <a:defRPr lang="en-GB" kern="1200" dirty="0">
          <a:solidFill>
            <a:schemeClr val="tx2"/>
          </a:solidFill>
          <a:latin typeface="+mn-lt"/>
          <a:ea typeface="ＭＳ Ｐゴシック" charset="0"/>
          <a:cs typeface="+mj-cs"/>
        </a:defRPr>
      </a:lvl5pPr>
      <a:lvl6pPr marL="802150" indent="-163560" algn="l" defTabSz="819221" rtl="0" eaLnBrk="1" latinLnBrk="0" hangingPunct="1">
        <a:spcBef>
          <a:spcPts val="0"/>
        </a:spcBef>
        <a:spcAft>
          <a:spcPts val="269"/>
        </a:spcAft>
        <a:buFont typeface="Arial" pitchFamily="34" charset="0"/>
        <a:buChar char="•"/>
        <a:defRPr sz="14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967130" indent="-164983" algn="l" defTabSz="819221" rtl="0" eaLnBrk="1" latinLnBrk="0" hangingPunct="1">
        <a:spcBef>
          <a:spcPts val="0"/>
        </a:spcBef>
        <a:spcAft>
          <a:spcPts val="269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122156" indent="-155026" algn="l" defTabSz="819221" rtl="0" eaLnBrk="1" latinLnBrk="0" hangingPunct="1">
        <a:spcBef>
          <a:spcPts val="0"/>
        </a:spcBef>
        <a:spcAft>
          <a:spcPts val="269"/>
        </a:spcAft>
        <a:buFont typeface="Arial" pitchFamily="34" charset="0"/>
        <a:buChar char="•"/>
        <a:defRPr sz="13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285715" indent="-163560" algn="l" defTabSz="819221" rtl="0" eaLnBrk="1" latinLnBrk="0" hangingPunct="1">
        <a:spcBef>
          <a:spcPts val="0"/>
        </a:spcBef>
        <a:spcAft>
          <a:spcPts val="269"/>
        </a:spcAft>
        <a:buFont typeface="Arial" pitchFamily="34" charset="0"/>
        <a:buChar char="‒"/>
        <a:defRPr sz="13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92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609" algn="l" defTabSz="8192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9221" algn="l" defTabSz="8192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826" algn="l" defTabSz="8192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433" algn="l" defTabSz="8192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8042" algn="l" defTabSz="8192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7652" algn="l" defTabSz="8192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7259" algn="l" defTabSz="8192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868" algn="l" defTabSz="8192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" r="1"/>
          <a:stretch/>
        </p:blipFill>
        <p:spPr bwMode="auto">
          <a:xfrm>
            <a:off x="-36512" y="1351012"/>
            <a:ext cx="9180512" cy="5506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hteck 2"/>
          <p:cNvSpPr/>
          <p:nvPr/>
        </p:nvSpPr>
        <p:spPr>
          <a:xfrm>
            <a:off x="0" y="4769768"/>
            <a:ext cx="9144000" cy="2088232"/>
          </a:xfrm>
          <a:prstGeom prst="rect">
            <a:avLst/>
          </a:prstGeom>
          <a:solidFill>
            <a:srgbClr val="0033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85" name="6 Marcador de número de diapositiva"/>
          <p:cNvSpPr>
            <a:spLocks noGrp="1"/>
          </p:cNvSpPr>
          <p:nvPr>
            <p:ph type="sldNum" sz="quarter" idx="10"/>
          </p:nvPr>
        </p:nvSpPr>
        <p:spPr bwMode="auto">
          <a:xfrm>
            <a:off x="415926" y="6611892"/>
            <a:ext cx="225256" cy="857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6BEE04-E177-5146-8BED-F4053D2756A0}" type="slidenum">
              <a:rPr lang="es-ES" sz="900">
                <a:solidFill>
                  <a:schemeClr val="tx2"/>
                </a:solidFill>
                <a:cs typeface="Arial" charset="0"/>
              </a:rPr>
              <a:pPr eaLnBrk="1" hangingPunct="1"/>
              <a:t>1</a:t>
            </a:fld>
            <a:endParaRPr lang="es-ES" sz="9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6389" name="1 Título"/>
          <p:cNvSpPr txBox="1">
            <a:spLocks/>
          </p:cNvSpPr>
          <p:nvPr/>
        </p:nvSpPr>
        <p:spPr bwMode="auto">
          <a:xfrm>
            <a:off x="179512" y="4769768"/>
            <a:ext cx="8784976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ES_tradnl" sz="3000" b="1" cap="small" dirty="0" smtClean="0">
                <a:solidFill>
                  <a:schemeClr val="bg1"/>
                </a:solidFill>
                <a:latin typeface="Calibri"/>
                <a:cs typeface="Calibri"/>
              </a:rPr>
              <a:t>Programa integral para financiar proyectos de eficiencia energética en el sector agroindustrial en México.</a:t>
            </a:r>
          </a:p>
          <a:p>
            <a:pPr algn="ctr">
              <a:lnSpc>
                <a:spcPts val="3225"/>
              </a:lnSpc>
            </a:pPr>
            <a:r>
              <a:rPr lang="es-ES_tradnl" sz="14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s-ES_tradnl" sz="1400" dirty="0" smtClean="0">
                <a:solidFill>
                  <a:schemeClr val="bg1"/>
                </a:solidFill>
                <a:latin typeface="Calibri"/>
                <a:cs typeface="Calibri"/>
              </a:rPr>
              <a:t>Abril, </a:t>
            </a:r>
            <a:r>
              <a:rPr lang="es-ES_tradnl" sz="1400" dirty="0" smtClean="0">
                <a:solidFill>
                  <a:schemeClr val="bg1"/>
                </a:solidFill>
                <a:latin typeface="Calibri"/>
                <a:cs typeface="Calibri"/>
              </a:rPr>
              <a:t>2014</a:t>
            </a:r>
            <a:r>
              <a:rPr lang="es-CO" sz="1400" dirty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s-CO" sz="1400" dirty="0">
                <a:solidFill>
                  <a:schemeClr val="bg1"/>
                </a:solidFill>
                <a:latin typeface="Calibri"/>
                <a:cs typeface="Calibri"/>
              </a:rPr>
            </a:br>
            <a:endParaRPr lang="es-CO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696827" y="116632"/>
            <a:ext cx="373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Expectativas de la EE en México</a:t>
            </a:r>
            <a:endParaRPr lang="es-ES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99592" y="3140968"/>
            <a:ext cx="72008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s-ES" dirty="0" smtClean="0"/>
              <a:t>En México existe un rezago en la eficiencia energética.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s-ES" dirty="0" smtClean="0"/>
              <a:t>En lo referente a FIRA, para 2015 y 2016 existe un compromiso de financiar </a:t>
            </a:r>
            <a:r>
              <a:rPr lang="es-ES" dirty="0" smtClean="0"/>
              <a:t>20 </a:t>
            </a:r>
            <a:r>
              <a:rPr lang="es-ES" dirty="0" smtClean="0"/>
              <a:t>MUSD en este programa.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s-ES" dirty="0" smtClean="0"/>
              <a:t>No obstante lo anterior, el potencial en la agroindustria podría ser </a:t>
            </a:r>
            <a:r>
              <a:rPr lang="es-ES" dirty="0" smtClean="0"/>
              <a:t>de al menos 1,000 </a:t>
            </a:r>
            <a:r>
              <a:rPr lang="es-ES" dirty="0" smtClean="0"/>
              <a:t>MUSD en inversiones en eficiencia energética para los siguientes años.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s-ES" dirty="0" smtClean="0"/>
              <a:t>En otros sectores este número podría ser superior a los 5,000 MUSD en inversiones incluyendo la industria y el sector terciario.</a:t>
            </a:r>
            <a:endParaRPr lang="es-ES" dirty="0"/>
          </a:p>
        </p:txBody>
      </p:sp>
      <p:pic>
        <p:nvPicPr>
          <p:cNvPr id="2" name="Imagen 1" descr="Captura de pantalla 2015-03-04 a las 12.38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08720"/>
            <a:ext cx="4572496" cy="25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7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987824" y="116632"/>
            <a:ext cx="322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Antecedentes del programa</a:t>
            </a:r>
            <a:endParaRPr lang="es-ES" b="1" dirty="0"/>
          </a:p>
        </p:txBody>
      </p:sp>
      <p:sp>
        <p:nvSpPr>
          <p:cNvPr id="5" name="Rectángulo 4"/>
          <p:cNvSpPr/>
          <p:nvPr/>
        </p:nvSpPr>
        <p:spPr>
          <a:xfrm>
            <a:off x="539552" y="952268"/>
            <a:ext cx="7992888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s-ES" dirty="0" smtClean="0"/>
              <a:t>Inició en 2013 por parte de BID y FIRA para la EE en agroindustrias.</a:t>
            </a:r>
          </a:p>
          <a:p>
            <a:pPr marL="171450" indent="-1714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s-ES" dirty="0" smtClean="0"/>
              <a:t>Se realizaron dos estudios : un estudio de mercado en la agroindustria y el diseño de los mecanismos del programa.</a:t>
            </a:r>
          </a:p>
          <a:p>
            <a:pPr marL="171450" indent="-1714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s-ES" dirty="0" smtClean="0"/>
              <a:t>En 2014 el </a:t>
            </a:r>
            <a:r>
              <a:rPr lang="es-ES" dirty="0" err="1" smtClean="0"/>
              <a:t>Climate</a:t>
            </a:r>
            <a:r>
              <a:rPr lang="es-ES" dirty="0" smtClean="0"/>
              <a:t> </a:t>
            </a:r>
            <a:r>
              <a:rPr lang="es-ES" dirty="0" err="1" smtClean="0"/>
              <a:t>Innovation</a:t>
            </a:r>
            <a:r>
              <a:rPr lang="es-ES" dirty="0" smtClean="0"/>
              <a:t> </a:t>
            </a:r>
            <a:r>
              <a:rPr lang="es-ES" dirty="0" err="1" smtClean="0"/>
              <a:t>Lab</a:t>
            </a:r>
            <a:r>
              <a:rPr lang="es-ES" dirty="0" smtClean="0"/>
              <a:t> califica como uno de los programas con más impacto potencial para </a:t>
            </a:r>
            <a:r>
              <a:rPr lang="es-ES" dirty="0" err="1" smtClean="0"/>
              <a:t>detomar</a:t>
            </a:r>
            <a:r>
              <a:rPr lang="es-ES" dirty="0" smtClean="0"/>
              <a:t> este mercado y </a:t>
            </a:r>
            <a:r>
              <a:rPr lang="es-ES" dirty="0" err="1" smtClean="0"/>
              <a:t>replicabilidad</a:t>
            </a:r>
            <a:r>
              <a:rPr lang="es-ES" dirty="0" smtClean="0"/>
              <a:t>. </a:t>
            </a:r>
          </a:p>
          <a:p>
            <a:pPr marL="171450" indent="-1714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s-ES" dirty="0" smtClean="0"/>
              <a:t>Cuenta con el soporte del gobierno Danés en adición a las instituciones que inician el proyecto (BID, FIRA).</a:t>
            </a:r>
          </a:p>
          <a:p>
            <a:pPr marL="171450" indent="-1714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s-ES" dirty="0" smtClean="0"/>
              <a:t>Actualmente </a:t>
            </a:r>
            <a:r>
              <a:rPr lang="es-ES" dirty="0" smtClean="0"/>
              <a:t>en México se encuentra en etapa de diseño con objetivo se salir en junio.</a:t>
            </a:r>
          </a:p>
          <a:p>
            <a:pPr marL="171450" indent="-1714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s-ES" b="1" dirty="0" smtClean="0"/>
              <a:t>Como instrumento de mitigación del riesgo se ha determinado que las </a:t>
            </a:r>
            <a:r>
              <a:rPr lang="es-ES" b="1" dirty="0" smtClean="0"/>
              <a:t>fianzas y/o seguros </a:t>
            </a:r>
            <a:r>
              <a:rPr lang="es-ES" b="1" dirty="0" smtClean="0"/>
              <a:t>son un instrumentos que son adecuados para el arranque de este programa dada su existencia en el mercado para fines similares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392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1BFA5-B633-FF4F-B772-C3E01AC093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539552" y="952268"/>
            <a:ext cx="7992888" cy="540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AutoNum type="arabicParenBoth"/>
            </a:pPr>
            <a:r>
              <a:rPr lang="es-ES" dirty="0" smtClean="0"/>
              <a:t>Desarrollar </a:t>
            </a:r>
            <a:r>
              <a:rPr lang="es-ES" dirty="0"/>
              <a:t>e implementar </a:t>
            </a:r>
            <a:r>
              <a:rPr lang="es-ES" dirty="0" smtClean="0"/>
              <a:t>proyectos </a:t>
            </a:r>
            <a:r>
              <a:rPr lang="es-ES" dirty="0"/>
              <a:t>de eficiencia </a:t>
            </a:r>
            <a:r>
              <a:rPr lang="es-ES" dirty="0" smtClean="0"/>
              <a:t>energética </a:t>
            </a:r>
            <a:r>
              <a:rPr lang="es-ES" dirty="0"/>
              <a:t>financiados por la banca de desarrollo y la banca </a:t>
            </a:r>
            <a:r>
              <a:rPr lang="es-ES" dirty="0" smtClean="0"/>
              <a:t>comercial</a:t>
            </a:r>
            <a:r>
              <a:rPr lang="es-ES" dirty="0"/>
              <a:t> </a:t>
            </a:r>
            <a:r>
              <a:rPr lang="es-ES" dirty="0" smtClean="0"/>
              <a:t>y </a:t>
            </a:r>
            <a:r>
              <a:rPr lang="es-ES" b="1" dirty="0" smtClean="0"/>
              <a:t>autofinanciables</a:t>
            </a:r>
            <a:r>
              <a:rPr lang="es-ES" dirty="0" smtClean="0"/>
              <a:t> </a:t>
            </a:r>
            <a:r>
              <a:rPr lang="es-ES" dirty="0"/>
              <a:t>por medio de los </a:t>
            </a:r>
            <a:r>
              <a:rPr lang="es-ES" dirty="0" smtClean="0"/>
              <a:t>ahorros.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AutoNum type="arabicParenBoth"/>
            </a:pPr>
            <a:r>
              <a:rPr lang="es-ES" dirty="0" smtClean="0"/>
              <a:t>Incorporar esquemas innovadores técnicos y financieros que </a:t>
            </a:r>
            <a:r>
              <a:rPr lang="es-ES" b="1" dirty="0" smtClean="0"/>
              <a:t>mitiguen el riesgo</a:t>
            </a:r>
            <a:r>
              <a:rPr lang="es-ES" dirty="0" smtClean="0"/>
              <a:t>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AutoNum type="arabicParenBoth"/>
            </a:pPr>
            <a:r>
              <a:rPr lang="es-ES" dirty="0" smtClean="0"/>
              <a:t>Hacer un programa </a:t>
            </a:r>
            <a:r>
              <a:rPr lang="es-ES" b="1" dirty="0" smtClean="0"/>
              <a:t>escalable </a:t>
            </a:r>
            <a:r>
              <a:rPr lang="es-ES" b="1" dirty="0"/>
              <a:t>y replicable</a:t>
            </a:r>
            <a:r>
              <a:rPr lang="es-ES" dirty="0"/>
              <a:t> hacia otros sectores, tecnologías y regiones</a:t>
            </a:r>
            <a:r>
              <a:rPr lang="es-ES" dirty="0" smtClean="0"/>
              <a:t>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AutoNum type="arabicParenBoth"/>
            </a:pPr>
            <a:r>
              <a:rPr lang="es-ES" dirty="0" smtClean="0"/>
              <a:t>Eliminar la percepción de riesgo en estos proyectos por medio de un </a:t>
            </a:r>
            <a:r>
              <a:rPr lang="es-ES" b="1" dirty="0" smtClean="0"/>
              <a:t>historial positivo</a:t>
            </a:r>
            <a:r>
              <a:rPr lang="es-ES" dirty="0" smtClean="0"/>
              <a:t> en el portafolio existente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Tx/>
              <a:buAutoNum type="arabicParenBoth"/>
            </a:pPr>
            <a:r>
              <a:rPr lang="es-ES" dirty="0"/>
              <a:t>Sentar las bases para crear una plataforma de sustentabilidad en las empresas de todos los sectores económicos (industria, servicios, comercio, gobierno</a:t>
            </a:r>
            <a:r>
              <a:rPr lang="es-ES" dirty="0" smtClean="0"/>
              <a:t>)</a:t>
            </a:r>
            <a:endParaRPr lang="es-ES" dirty="0"/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Tx/>
              <a:buAutoNum type="arabicParenBoth"/>
            </a:pPr>
            <a:r>
              <a:rPr lang="es-ES" dirty="0" smtClean="0"/>
              <a:t>Al final …</a:t>
            </a:r>
            <a:r>
              <a:rPr lang="es-ES" b="1" u="sng" dirty="0" smtClean="0"/>
              <a:t>desarrollar </a:t>
            </a:r>
            <a:r>
              <a:rPr lang="es-ES" b="1" u="sng" dirty="0"/>
              <a:t>el mercado</a:t>
            </a:r>
            <a:r>
              <a:rPr lang="es-ES" dirty="0"/>
              <a:t> de la eficiencia energética creando las condiciones necesarias para fomentar una oferta y una demanda </a:t>
            </a:r>
            <a:r>
              <a:rPr lang="es-ES" dirty="0" err="1" smtClean="0"/>
              <a:t>maduras.º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555776" y="116632"/>
            <a:ext cx="402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Principales objetivos del programa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15766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0" y="654048"/>
            <a:ext cx="914400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899592" y="900008"/>
            <a:ext cx="74888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99CC00"/>
                </a:solidFill>
              </a:rPr>
              <a:t>Un proyecto eficiencia energética no es forzosamente innovación y tecnologías poco probadas.</a:t>
            </a:r>
          </a:p>
        </p:txBody>
      </p:sp>
      <p:pic>
        <p:nvPicPr>
          <p:cNvPr id="5" name="Bild 4" descr="skd188822sdc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69" y="2289974"/>
            <a:ext cx="981549" cy="737438"/>
          </a:xfrm>
          <a:prstGeom prst="rect">
            <a:avLst/>
          </a:prstGeom>
        </p:spPr>
      </p:pic>
      <p:pic>
        <p:nvPicPr>
          <p:cNvPr id="15" name="Bild 2" descr="image1111-250x250-250x25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1015" y="1615989"/>
            <a:ext cx="1129963" cy="112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ingebuchteter Richtungspfeil 7"/>
          <p:cNvSpPr/>
          <p:nvPr/>
        </p:nvSpPr>
        <p:spPr>
          <a:xfrm>
            <a:off x="1615931" y="3501008"/>
            <a:ext cx="5987408" cy="360040"/>
          </a:xfrm>
          <a:prstGeom prst="chevron">
            <a:avLst>
              <a:gd name="adj" fmla="val 811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Vida útil (mas de 10 años)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24" name="Freihandform 23"/>
          <p:cNvSpPr/>
          <p:nvPr/>
        </p:nvSpPr>
        <p:spPr>
          <a:xfrm>
            <a:off x="1599299" y="2107259"/>
            <a:ext cx="5987409" cy="1081853"/>
          </a:xfrm>
          <a:custGeom>
            <a:avLst/>
            <a:gdLst>
              <a:gd name="connsiteX0" fmla="*/ 0 w 4637852"/>
              <a:gd name="connsiteY0" fmla="*/ 3817 h 1019817"/>
              <a:gd name="connsiteX1" fmla="*/ 827852 w 4637852"/>
              <a:gd name="connsiteY1" fmla="*/ 79076 h 1019817"/>
              <a:gd name="connsiteX2" fmla="*/ 1467556 w 4637852"/>
              <a:gd name="connsiteY2" fmla="*/ 540039 h 1019817"/>
              <a:gd name="connsiteX3" fmla="*/ 2191926 w 4637852"/>
              <a:gd name="connsiteY3" fmla="*/ 841076 h 1019817"/>
              <a:gd name="connsiteX4" fmla="*/ 3292593 w 4637852"/>
              <a:gd name="connsiteY4" fmla="*/ 982188 h 1019817"/>
              <a:gd name="connsiteX5" fmla="*/ 4073408 w 4637852"/>
              <a:gd name="connsiteY5" fmla="*/ 1001002 h 1019817"/>
              <a:gd name="connsiteX6" fmla="*/ 4637852 w 4637852"/>
              <a:gd name="connsiteY6" fmla="*/ 1019817 h 101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7852" h="1019817">
                <a:moveTo>
                  <a:pt x="0" y="3817"/>
                </a:moveTo>
                <a:cubicBezTo>
                  <a:pt x="291629" y="-3239"/>
                  <a:pt x="583259" y="-10294"/>
                  <a:pt x="827852" y="79076"/>
                </a:cubicBezTo>
                <a:cubicBezTo>
                  <a:pt x="1072445" y="168446"/>
                  <a:pt x="1240210" y="413039"/>
                  <a:pt x="1467556" y="540039"/>
                </a:cubicBezTo>
                <a:cubicBezTo>
                  <a:pt x="1694902" y="667039"/>
                  <a:pt x="1887753" y="767385"/>
                  <a:pt x="2191926" y="841076"/>
                </a:cubicBezTo>
                <a:cubicBezTo>
                  <a:pt x="2496099" y="914767"/>
                  <a:pt x="2979013" y="955534"/>
                  <a:pt x="3292593" y="982188"/>
                </a:cubicBezTo>
                <a:cubicBezTo>
                  <a:pt x="3606173" y="1008842"/>
                  <a:pt x="4073408" y="1001002"/>
                  <a:pt x="4073408" y="1001002"/>
                </a:cubicBezTo>
                <a:lnTo>
                  <a:pt x="4637852" y="1019817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6" name="Gerade Verbindung 25"/>
          <p:cNvCxnSpPr/>
          <p:nvPr/>
        </p:nvCxnSpPr>
        <p:spPr>
          <a:xfrm>
            <a:off x="1599299" y="1994371"/>
            <a:ext cx="0" cy="1354667"/>
          </a:xfrm>
          <a:prstGeom prst="line">
            <a:avLst/>
          </a:prstGeom>
          <a:ln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>
            <a:off x="1599300" y="3349038"/>
            <a:ext cx="5987408" cy="0"/>
          </a:xfrm>
          <a:prstGeom prst="line">
            <a:avLst/>
          </a:prstGeom>
          <a:ln>
            <a:head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7586708" y="1994371"/>
            <a:ext cx="0" cy="13546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 rot="16200000">
            <a:off x="861636" y="2417648"/>
            <a:ext cx="1141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Eficiencia</a:t>
            </a:r>
            <a:endParaRPr lang="es-MX" sz="1600" dirty="0"/>
          </a:p>
        </p:txBody>
      </p:sp>
      <p:sp>
        <p:nvSpPr>
          <p:cNvPr id="39" name="Rechteck 38"/>
          <p:cNvSpPr/>
          <p:nvPr/>
        </p:nvSpPr>
        <p:spPr>
          <a:xfrm>
            <a:off x="732598" y="4488886"/>
            <a:ext cx="1364074" cy="1724757"/>
          </a:xfrm>
          <a:prstGeom prst="rect">
            <a:avLst/>
          </a:prstGeom>
          <a:solidFill>
            <a:srgbClr val="99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Rechteck 39"/>
          <p:cNvSpPr/>
          <p:nvPr/>
        </p:nvSpPr>
        <p:spPr>
          <a:xfrm>
            <a:off x="2377594" y="5486185"/>
            <a:ext cx="1364074" cy="715242"/>
          </a:xfrm>
          <a:prstGeom prst="rect">
            <a:avLst/>
          </a:prstGeom>
          <a:solidFill>
            <a:srgbClr val="99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Rechteck 40"/>
          <p:cNvSpPr/>
          <p:nvPr/>
        </p:nvSpPr>
        <p:spPr>
          <a:xfrm>
            <a:off x="2377594" y="4925641"/>
            <a:ext cx="1364074" cy="576064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Textfeld 41"/>
          <p:cNvSpPr txBox="1"/>
          <p:nvPr/>
        </p:nvSpPr>
        <p:spPr>
          <a:xfrm>
            <a:off x="732598" y="4853632"/>
            <a:ext cx="1364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Consumo</a:t>
            </a:r>
            <a:endParaRPr lang="es-MX" sz="1400" dirty="0" smtClean="0"/>
          </a:p>
          <a:p>
            <a:pPr algn="ctr"/>
            <a:r>
              <a:rPr lang="es-MX" sz="1400" dirty="0" smtClean="0"/>
              <a:t>Actual</a:t>
            </a:r>
            <a:endParaRPr lang="es-MX" sz="1400" dirty="0"/>
          </a:p>
        </p:txBody>
      </p:sp>
      <p:sp>
        <p:nvSpPr>
          <p:cNvPr id="43" name="Textfeld 42"/>
          <p:cNvSpPr txBox="1"/>
          <p:nvPr/>
        </p:nvSpPr>
        <p:spPr>
          <a:xfrm>
            <a:off x="2377594" y="5486185"/>
            <a:ext cx="1364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Consumo esperado con modernización</a:t>
            </a:r>
            <a:endParaRPr lang="es-MX" sz="1400" dirty="0"/>
          </a:p>
        </p:txBody>
      </p:sp>
      <p:sp>
        <p:nvSpPr>
          <p:cNvPr id="44" name="Rechteck 43"/>
          <p:cNvSpPr/>
          <p:nvPr/>
        </p:nvSpPr>
        <p:spPr>
          <a:xfrm>
            <a:off x="2339752" y="4925640"/>
            <a:ext cx="1364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/>
              <a:t>Inversión requerida</a:t>
            </a:r>
            <a:endParaRPr lang="es-MX" sz="1400" dirty="0"/>
          </a:p>
        </p:txBody>
      </p:sp>
      <p:sp>
        <p:nvSpPr>
          <p:cNvPr id="46" name="Rechteck 45"/>
          <p:cNvSpPr/>
          <p:nvPr/>
        </p:nvSpPr>
        <p:spPr>
          <a:xfrm>
            <a:off x="646159" y="6243087"/>
            <a:ext cx="15311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500" smtClean="0"/>
              <a:t>siguientes 5 años</a:t>
            </a:r>
            <a:endParaRPr lang="es-MX" sz="1500"/>
          </a:p>
        </p:txBody>
      </p:sp>
      <p:sp>
        <p:nvSpPr>
          <p:cNvPr id="47" name="Rechteck 46"/>
          <p:cNvSpPr/>
          <p:nvPr/>
        </p:nvSpPr>
        <p:spPr>
          <a:xfrm>
            <a:off x="2291154" y="6257205"/>
            <a:ext cx="15311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500" dirty="0" smtClean="0"/>
              <a:t>siguientes 5 años</a:t>
            </a:r>
            <a:endParaRPr lang="es-MX" sz="1500" dirty="0"/>
          </a:p>
        </p:txBody>
      </p:sp>
      <p:sp>
        <p:nvSpPr>
          <p:cNvPr id="50" name="Pfeil nach unten 49"/>
          <p:cNvSpPr/>
          <p:nvPr/>
        </p:nvSpPr>
        <p:spPr>
          <a:xfrm>
            <a:off x="4289783" y="2737561"/>
            <a:ext cx="319852" cy="479779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4" name="Bild 5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573" y="1823677"/>
            <a:ext cx="961574" cy="1365435"/>
          </a:xfrm>
          <a:prstGeom prst="rect">
            <a:avLst/>
          </a:prstGeom>
        </p:spPr>
      </p:pic>
      <p:sp>
        <p:nvSpPr>
          <p:cNvPr id="55" name="Abgerundetes Rechteck 54"/>
          <p:cNvSpPr/>
          <p:nvPr/>
        </p:nvSpPr>
        <p:spPr>
          <a:xfrm>
            <a:off x="467544" y="4350552"/>
            <a:ext cx="3460579" cy="2318808"/>
          </a:xfrm>
          <a:prstGeom prst="roundRect">
            <a:avLst>
              <a:gd name="adj" fmla="val 10039"/>
            </a:avLst>
          </a:prstGeom>
          <a:noFill/>
          <a:ln w="4445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9385300" y="-63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3" name="Rechteck 12"/>
          <p:cNvSpPr/>
          <p:nvPr/>
        </p:nvSpPr>
        <p:spPr>
          <a:xfrm>
            <a:off x="5004048" y="4769857"/>
            <a:ext cx="2520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Sustituir equipo de nueva generación con alta eficiencia justifica </a:t>
            </a:r>
            <a:r>
              <a:rPr lang="es-MX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 inversión</a:t>
            </a:r>
            <a:endParaRPr lang="es-MX" sz="16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Rechteck 40"/>
          <p:cNvSpPr/>
          <p:nvPr/>
        </p:nvSpPr>
        <p:spPr>
          <a:xfrm>
            <a:off x="2377852" y="4502167"/>
            <a:ext cx="1364074" cy="4177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6" name="Rechteck 43"/>
          <p:cNvSpPr/>
          <p:nvPr/>
        </p:nvSpPr>
        <p:spPr>
          <a:xfrm>
            <a:off x="2365152" y="4421584"/>
            <a:ext cx="1364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dirty="0" smtClean="0"/>
              <a:t>Beneficio al empresario</a:t>
            </a:r>
            <a:endParaRPr lang="es-MX" sz="1400" dirty="0"/>
          </a:p>
        </p:txBody>
      </p:sp>
      <p:sp>
        <p:nvSpPr>
          <p:cNvPr id="37" name="Pfeil nach unten 49"/>
          <p:cNvSpPr/>
          <p:nvPr/>
        </p:nvSpPr>
        <p:spPr>
          <a:xfrm rot="16200000">
            <a:off x="4291924" y="5149236"/>
            <a:ext cx="319852" cy="479779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2038773" y="116632"/>
            <a:ext cx="534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Un enfoque práctico de la eficiencia energética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9939768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552" y="2420888"/>
            <a:ext cx="1108015" cy="1008112"/>
          </a:xfrm>
          <a:prstGeom prst="rect">
            <a:avLst/>
          </a:prstGeom>
        </p:spPr>
      </p:pic>
      <p:sp>
        <p:nvSpPr>
          <p:cNvPr id="41991" name="CuadroTexto 11"/>
          <p:cNvSpPr txBox="1">
            <a:spLocks noChangeArrowheads="1"/>
          </p:cNvSpPr>
          <p:nvPr/>
        </p:nvSpPr>
        <p:spPr bwMode="auto">
          <a:xfrm>
            <a:off x="155575" y="1790973"/>
            <a:ext cx="1680121" cy="461665"/>
          </a:xfrm>
          <a:prstGeom prst="rect">
            <a:avLst/>
          </a:prstGeom>
          <a:solidFill>
            <a:srgbClr val="97A602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eaLnBrk="1" hangingPunct="1">
              <a:defRPr sz="1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eaLnBrk="0" hangingPunct="0"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eaLnBrk="0" hangingPunct="0"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eaLnBrk="0" hangingPunct="0"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eaLnBrk="0" hangingPunct="0"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200" dirty="0" smtClean="0">
                <a:latin typeface="Arial"/>
                <a:cs typeface="Arial"/>
              </a:rPr>
              <a:t>Motores de alta eficiencia</a:t>
            </a:r>
          </a:p>
        </p:txBody>
      </p:sp>
      <p:sp>
        <p:nvSpPr>
          <p:cNvPr id="41992" name="CuadroTexto 12"/>
          <p:cNvSpPr txBox="1">
            <a:spLocks noChangeArrowheads="1"/>
          </p:cNvSpPr>
          <p:nvPr/>
        </p:nvSpPr>
        <p:spPr bwMode="auto">
          <a:xfrm>
            <a:off x="2123729" y="1772816"/>
            <a:ext cx="1584175" cy="461665"/>
          </a:xfrm>
          <a:prstGeom prst="rect">
            <a:avLst/>
          </a:prstGeom>
          <a:solidFill>
            <a:srgbClr val="97A60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ES" sz="1200" b="1" dirty="0" smtClean="0">
                <a:solidFill>
                  <a:schemeClr val="bg1"/>
                </a:solidFill>
                <a:latin typeface="Arial"/>
                <a:cs typeface="Arial"/>
              </a:rPr>
              <a:t>Aire </a:t>
            </a:r>
          </a:p>
          <a:p>
            <a:pPr algn="ctr" eaLnBrk="1" hangingPunct="1">
              <a:defRPr/>
            </a:pPr>
            <a:r>
              <a:rPr lang="es-ES" sz="1200" b="1" dirty="0" smtClean="0">
                <a:solidFill>
                  <a:schemeClr val="bg1"/>
                </a:solidFill>
                <a:latin typeface="Arial"/>
                <a:cs typeface="Arial"/>
              </a:rPr>
              <a:t>comprimido</a:t>
            </a:r>
          </a:p>
        </p:txBody>
      </p:sp>
      <p:sp>
        <p:nvSpPr>
          <p:cNvPr id="41993" name="CuadroTexto 13"/>
          <p:cNvSpPr txBox="1">
            <a:spLocks noChangeArrowheads="1"/>
          </p:cNvSpPr>
          <p:nvPr/>
        </p:nvSpPr>
        <p:spPr bwMode="auto">
          <a:xfrm>
            <a:off x="1331640" y="4623519"/>
            <a:ext cx="2520280" cy="461665"/>
          </a:xfrm>
          <a:prstGeom prst="rect">
            <a:avLst/>
          </a:prstGeom>
          <a:solidFill>
            <a:srgbClr val="97A602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eaLnBrk="1" hangingPunct="1">
              <a:defRPr sz="1800" b="1">
                <a:solidFill>
                  <a:schemeClr val="bg1"/>
                </a:solidFill>
              </a:defRPr>
            </a:lvl1pPr>
            <a:lvl2pPr marL="742950" indent="-285750" eaLnBrk="0" hangingPunct="0">
              <a:defRPr sz="2400">
                <a:cs typeface="+mn-cs"/>
              </a:defRPr>
            </a:lvl2pPr>
            <a:lvl3pPr marL="1143000" indent="-228600" eaLnBrk="0" hangingPunct="0">
              <a:defRPr sz="2400">
                <a:cs typeface="+mn-cs"/>
              </a:defRPr>
            </a:lvl3pPr>
            <a:lvl4pPr marL="1600200" indent="-228600" eaLnBrk="0" hangingPunct="0">
              <a:defRPr sz="2400">
                <a:cs typeface="+mn-cs"/>
              </a:defRPr>
            </a:lvl4pPr>
            <a:lvl5pPr marL="2057400" indent="-228600" eaLnBrk="0" hangingPunct="0">
              <a:defRPr sz="2400"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cs typeface="+mn-cs"/>
              </a:defRPr>
            </a:lvl9pPr>
          </a:lstStyle>
          <a:p>
            <a:pPr algn="ctr">
              <a:defRPr/>
            </a:pPr>
            <a:r>
              <a:rPr lang="es-ES" sz="1200" dirty="0" smtClean="0">
                <a:latin typeface="Arial"/>
                <a:cs typeface="Arial"/>
              </a:rPr>
              <a:t>Precalentamiento solar</a:t>
            </a:r>
          </a:p>
          <a:p>
            <a:pPr algn="ctr">
              <a:defRPr/>
            </a:pPr>
            <a:endParaRPr lang="es-ES" sz="1200" dirty="0" smtClean="0">
              <a:latin typeface="Arial"/>
              <a:cs typeface="Arial"/>
            </a:endParaRPr>
          </a:p>
        </p:txBody>
      </p:sp>
      <p:pic>
        <p:nvPicPr>
          <p:cNvPr id="37899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138643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1"/>
          <p:cNvSpPr txBox="1">
            <a:spLocks noChangeArrowheads="1"/>
          </p:cNvSpPr>
          <p:nvPr/>
        </p:nvSpPr>
        <p:spPr bwMode="auto">
          <a:xfrm>
            <a:off x="5652120" y="4581128"/>
            <a:ext cx="2040235" cy="461665"/>
          </a:xfrm>
          <a:prstGeom prst="rect">
            <a:avLst/>
          </a:prstGeom>
          <a:solidFill>
            <a:srgbClr val="97A602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eaLnBrk="1" hangingPunct="1">
              <a:defRPr sz="1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eaLnBrk="0" hangingPunct="0"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eaLnBrk="0" hangingPunct="0"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eaLnBrk="0" hangingPunct="0"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eaLnBrk="0" hangingPunct="0"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200" dirty="0" smtClean="0">
                <a:latin typeface="Arial"/>
                <a:cs typeface="Arial"/>
              </a:rPr>
              <a:t>Sistemas de cogeneración</a:t>
            </a:r>
          </a:p>
        </p:txBody>
      </p:sp>
      <p:pic>
        <p:nvPicPr>
          <p:cNvPr id="15" name="Bild 2" descr="image1111-250x250-250x25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1512168" cy="133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arcador de número de diapositiva 4"/>
          <p:cNvSpPr>
            <a:spLocks noGrp="1"/>
          </p:cNvSpPr>
          <p:nvPr>
            <p:ph type="sldNum" sz="quarter" idx="10"/>
          </p:nvPr>
        </p:nvSpPr>
        <p:spPr bwMode="auto">
          <a:xfrm>
            <a:off x="3080147" y="7003504"/>
            <a:ext cx="282575" cy="144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95A8D1-9BED-6047-8090-E0B898B45553}" type="slidenum">
              <a:rPr lang="en-US" sz="1200">
                <a:solidFill>
                  <a:schemeClr val="tx2"/>
                </a:solidFill>
                <a:latin typeface="Arial"/>
                <a:cs typeface="Arial"/>
              </a:rPr>
              <a:pPr eaLnBrk="1" hangingPunct="1"/>
              <a:t>6</a:t>
            </a:fld>
            <a:endParaRPr lang="en-US" sz="12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7" name="CuadroTexto 10"/>
          <p:cNvSpPr txBox="1">
            <a:spLocks noChangeArrowheads="1"/>
          </p:cNvSpPr>
          <p:nvPr/>
        </p:nvSpPr>
        <p:spPr bwMode="auto">
          <a:xfrm>
            <a:off x="3995936" y="1772816"/>
            <a:ext cx="2232248" cy="461665"/>
          </a:xfrm>
          <a:prstGeom prst="rect">
            <a:avLst/>
          </a:prstGeom>
          <a:solidFill>
            <a:srgbClr val="97A602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eaLnBrk="1" hangingPunct="1">
              <a:defRPr sz="1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eaLnBrk="0" hangingPunct="0"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eaLnBrk="0" hangingPunct="0"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eaLnBrk="0" hangingPunct="0"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eaLnBrk="0" hangingPunct="0"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200" dirty="0" smtClean="0">
                <a:latin typeface="Arial"/>
                <a:cs typeface="Arial"/>
              </a:rPr>
              <a:t>Generadores de vapor eficientes, calderas</a:t>
            </a:r>
          </a:p>
        </p:txBody>
      </p:sp>
      <p:sp>
        <p:nvSpPr>
          <p:cNvPr id="18" name="CuadroTexto 13"/>
          <p:cNvSpPr txBox="1">
            <a:spLocks noChangeArrowheads="1"/>
          </p:cNvSpPr>
          <p:nvPr/>
        </p:nvSpPr>
        <p:spPr bwMode="auto">
          <a:xfrm>
            <a:off x="6516216" y="1772816"/>
            <a:ext cx="2376263" cy="461665"/>
          </a:xfrm>
          <a:prstGeom prst="rect">
            <a:avLst/>
          </a:prstGeom>
          <a:solidFill>
            <a:srgbClr val="97A602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eaLnBrk="1" hangingPunct="1">
              <a:defRPr sz="1800" b="1">
                <a:solidFill>
                  <a:schemeClr val="bg1"/>
                </a:solidFill>
              </a:defRPr>
            </a:lvl1pPr>
            <a:lvl2pPr marL="742950" indent="-285750" eaLnBrk="0" hangingPunct="0">
              <a:defRPr sz="2400">
                <a:cs typeface="+mn-cs"/>
              </a:defRPr>
            </a:lvl2pPr>
            <a:lvl3pPr marL="1143000" indent="-228600" eaLnBrk="0" hangingPunct="0">
              <a:defRPr sz="2400">
                <a:cs typeface="+mn-cs"/>
              </a:defRPr>
            </a:lvl3pPr>
            <a:lvl4pPr marL="1600200" indent="-228600" eaLnBrk="0" hangingPunct="0">
              <a:defRPr sz="2400">
                <a:cs typeface="+mn-cs"/>
              </a:defRPr>
            </a:lvl4pPr>
            <a:lvl5pPr marL="2057400" indent="-228600" eaLnBrk="0" hangingPunct="0">
              <a:defRPr sz="2400">
                <a:cs typeface="+mn-c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cs typeface="+mn-c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cs typeface="+mn-c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cs typeface="+mn-c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cs typeface="+mn-cs"/>
              </a:defRPr>
            </a:lvl9pPr>
          </a:lstStyle>
          <a:p>
            <a:pPr algn="ctr">
              <a:defRPr/>
            </a:pPr>
            <a:r>
              <a:rPr lang="es-ES" sz="1200" dirty="0" smtClean="0">
                <a:latin typeface="Arial"/>
                <a:cs typeface="Arial"/>
              </a:rPr>
              <a:t>Sistemas de aire, enfriamiento y refrigeración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0" y="654048"/>
            <a:ext cx="914400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354343" y="992769"/>
            <a:ext cx="8026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99CC00"/>
                </a:solidFill>
              </a:rPr>
              <a:t>Eficiencia proveniente de modernización de equipo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9385300" y="-63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2" name="CuadroTexto 21"/>
          <p:cNvSpPr txBox="1"/>
          <p:nvPr/>
        </p:nvSpPr>
        <p:spPr>
          <a:xfrm>
            <a:off x="2771800" y="116632"/>
            <a:ext cx="341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Contenido de la presentación</a:t>
            </a:r>
            <a:endParaRPr lang="es-ES" b="1" dirty="0"/>
          </a:p>
        </p:txBody>
      </p:sp>
      <p:sp>
        <p:nvSpPr>
          <p:cNvPr id="23" name="Rechteck 28"/>
          <p:cNvSpPr/>
          <p:nvPr/>
        </p:nvSpPr>
        <p:spPr>
          <a:xfrm>
            <a:off x="362114" y="3820978"/>
            <a:ext cx="8026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99CC00"/>
                </a:solidFill>
              </a:rPr>
              <a:t>Eficiencia proveniente de tecnología especializada</a:t>
            </a:r>
          </a:p>
        </p:txBody>
      </p:sp>
      <p:pic>
        <p:nvPicPr>
          <p:cNvPr id="2" name="Imagen 1" descr="Captura de pantalla 2015-03-02 a las 19.53.4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228424"/>
            <a:ext cx="1782316" cy="1224912"/>
          </a:xfrm>
          <a:prstGeom prst="rect">
            <a:avLst/>
          </a:prstGeom>
        </p:spPr>
      </p:pic>
      <p:pic>
        <p:nvPicPr>
          <p:cNvPr id="3" name="Imagen 2" descr="Captura de pantalla 2015-03-02 a las 19.55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57192"/>
            <a:ext cx="1566768" cy="129614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331244" y="5301208"/>
            <a:ext cx="792088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Captura de pantalla 2015-03-02 a las 20.00.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09" y="2420888"/>
            <a:ext cx="1603815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4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A15B7-5C5E-5C42-951B-F5C4FCC84055}" type="slidenum">
              <a:rPr lang="en-US" sz="1200" smtClean="0"/>
              <a:pPr>
                <a:defRPr/>
              </a:pPr>
              <a:t>7</a:t>
            </a:fld>
            <a:endParaRPr lang="en-US" sz="1200"/>
          </a:p>
        </p:txBody>
      </p:sp>
      <p:grpSp>
        <p:nvGrpSpPr>
          <p:cNvPr id="2" name="Agrupar 1"/>
          <p:cNvGrpSpPr/>
          <p:nvPr/>
        </p:nvGrpSpPr>
        <p:grpSpPr>
          <a:xfrm>
            <a:off x="3237756" y="1124744"/>
            <a:ext cx="4807604" cy="4680520"/>
            <a:chOff x="1835696" y="243696"/>
            <a:chExt cx="6031740" cy="6497672"/>
          </a:xfrm>
        </p:grpSpPr>
        <p:sp>
          <p:nvSpPr>
            <p:cNvPr id="11" name="Zehneck 10"/>
            <p:cNvSpPr/>
            <p:nvPr/>
          </p:nvSpPr>
          <p:spPr>
            <a:xfrm>
              <a:off x="1835696" y="1980104"/>
              <a:ext cx="1484241" cy="1484241"/>
            </a:xfrm>
            <a:prstGeom prst="decagon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2" name="Zehneck 11"/>
            <p:cNvSpPr/>
            <p:nvPr/>
          </p:nvSpPr>
          <p:spPr>
            <a:xfrm>
              <a:off x="2699053" y="748030"/>
              <a:ext cx="1484241" cy="1484241"/>
            </a:xfrm>
            <a:prstGeom prst="decagon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" name="Zehneck 12"/>
            <p:cNvSpPr/>
            <p:nvPr/>
          </p:nvSpPr>
          <p:spPr>
            <a:xfrm>
              <a:off x="4076653" y="243696"/>
              <a:ext cx="1484241" cy="1484241"/>
            </a:xfrm>
            <a:prstGeom prst="decagon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" name="Zehneck 13"/>
            <p:cNvSpPr/>
            <p:nvPr/>
          </p:nvSpPr>
          <p:spPr>
            <a:xfrm>
              <a:off x="5471457" y="748793"/>
              <a:ext cx="1484241" cy="1484241"/>
            </a:xfrm>
            <a:prstGeom prst="decagon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5" name="Zehneck 14"/>
            <p:cNvSpPr/>
            <p:nvPr/>
          </p:nvSpPr>
          <p:spPr>
            <a:xfrm>
              <a:off x="6353731" y="1980102"/>
              <a:ext cx="1484241" cy="1484241"/>
            </a:xfrm>
            <a:prstGeom prst="decagon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6" name="Zehneck 15"/>
            <p:cNvSpPr/>
            <p:nvPr/>
          </p:nvSpPr>
          <p:spPr>
            <a:xfrm>
              <a:off x="6383195" y="3522799"/>
              <a:ext cx="1484241" cy="1484241"/>
            </a:xfrm>
            <a:prstGeom prst="decagon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" name="Zehneck 16"/>
            <p:cNvSpPr/>
            <p:nvPr/>
          </p:nvSpPr>
          <p:spPr>
            <a:xfrm>
              <a:off x="5510233" y="4762666"/>
              <a:ext cx="1484241" cy="1484241"/>
            </a:xfrm>
            <a:prstGeom prst="decagon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8" name="Zehneck 17"/>
            <p:cNvSpPr/>
            <p:nvPr/>
          </p:nvSpPr>
          <p:spPr>
            <a:xfrm>
              <a:off x="4104408" y="5257127"/>
              <a:ext cx="1484241" cy="1484241"/>
            </a:xfrm>
            <a:prstGeom prst="decagon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9" name="Zehneck 18"/>
            <p:cNvSpPr/>
            <p:nvPr/>
          </p:nvSpPr>
          <p:spPr>
            <a:xfrm>
              <a:off x="2717972" y="4762664"/>
              <a:ext cx="1484241" cy="1484241"/>
            </a:xfrm>
            <a:prstGeom prst="dec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20" name="Zehneck 19"/>
            <p:cNvSpPr/>
            <p:nvPr/>
          </p:nvSpPr>
          <p:spPr>
            <a:xfrm>
              <a:off x="1855085" y="3512818"/>
              <a:ext cx="1484241" cy="1484241"/>
            </a:xfrm>
            <a:prstGeom prst="decagon">
              <a:avLst/>
            </a:prstGeom>
            <a:solidFill>
              <a:srgbClr val="7F7F7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</p:grpSp>
      <p:sp>
        <p:nvSpPr>
          <p:cNvPr id="24" name="Rechteck 23"/>
          <p:cNvSpPr/>
          <p:nvPr/>
        </p:nvSpPr>
        <p:spPr>
          <a:xfrm>
            <a:off x="5148064" y="1268760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92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dirty="0" smtClean="0">
                <a:solidFill>
                  <a:srgbClr val="FFFFFF"/>
                </a:solidFill>
                <a:latin typeface="Calibri"/>
                <a:cs typeface="Calibri"/>
              </a:rPr>
              <a:t>I. </a:t>
            </a:r>
          </a:p>
          <a:p>
            <a:pPr algn="ctr" defTabSz="8192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200" dirty="0" smtClean="0">
                <a:solidFill>
                  <a:srgbClr val="FFFFFF"/>
                </a:solidFill>
                <a:latin typeface="Calibri"/>
                <a:cs typeface="Calibri"/>
              </a:rPr>
              <a:t>Línea </a:t>
            </a:r>
            <a:r>
              <a:rPr lang="es-ES_tradnl" sz="1200" dirty="0">
                <a:solidFill>
                  <a:srgbClr val="FFFFFF"/>
                </a:solidFill>
                <a:latin typeface="Calibri"/>
                <a:cs typeface="Calibri"/>
              </a:rPr>
              <a:t>de crédito</a:t>
            </a:r>
          </a:p>
        </p:txBody>
      </p:sp>
      <p:sp>
        <p:nvSpPr>
          <p:cNvPr id="25" name="Rechteck 24"/>
          <p:cNvSpPr/>
          <p:nvPr/>
        </p:nvSpPr>
        <p:spPr>
          <a:xfrm>
            <a:off x="6796654" y="2420888"/>
            <a:ext cx="1303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/>
              <a:buNone/>
            </a:pPr>
            <a:r>
              <a:rPr lang="es-ES_tradnl" sz="1200" dirty="0" smtClean="0">
                <a:solidFill>
                  <a:srgbClr val="FFFFFF"/>
                </a:solidFill>
                <a:latin typeface="Calibri"/>
                <a:cs typeface="Calibri"/>
              </a:rPr>
              <a:t>III. </a:t>
            </a:r>
          </a:p>
          <a:p>
            <a:pPr marL="0" indent="0" algn="ctr">
              <a:buFont typeface="Arial"/>
              <a:buNone/>
            </a:pPr>
            <a:r>
              <a:rPr lang="es-ES_tradnl" sz="1200" dirty="0" smtClean="0">
                <a:solidFill>
                  <a:srgbClr val="FFFFFF"/>
                </a:solidFill>
                <a:latin typeface="Calibri"/>
                <a:cs typeface="Calibri"/>
              </a:rPr>
              <a:t>Contrato </a:t>
            </a:r>
            <a:r>
              <a:rPr lang="es-ES_tradnl" sz="12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lang="es-ES_tradnl" sz="1200" dirty="0" smtClean="0">
                <a:solidFill>
                  <a:srgbClr val="FFFFFF"/>
                </a:solidFill>
                <a:latin typeface="Calibri"/>
                <a:cs typeface="Calibri"/>
              </a:rPr>
              <a:t>garantía de ahorro</a:t>
            </a:r>
            <a:endParaRPr lang="es-ES_tradnl" sz="1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6660232" y="3555315"/>
            <a:ext cx="1584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 smtClean="0">
                <a:solidFill>
                  <a:srgbClr val="FFFFFF"/>
                </a:solidFill>
                <a:latin typeface="Calibri"/>
                <a:cs typeface="Calibri"/>
              </a:rPr>
              <a:t>IV. </a:t>
            </a:r>
          </a:p>
          <a:p>
            <a:pPr algn="ctr"/>
            <a:r>
              <a:rPr lang="es-ES_tradnl" sz="1200" dirty="0" smtClean="0">
                <a:solidFill>
                  <a:srgbClr val="FFFFFF"/>
                </a:solidFill>
                <a:latin typeface="Calibri"/>
                <a:cs typeface="Calibri"/>
              </a:rPr>
              <a:t>validación </a:t>
            </a:r>
            <a:r>
              <a:rPr lang="es-ES_tradnl" sz="1200" dirty="0">
                <a:solidFill>
                  <a:srgbClr val="FFFFFF"/>
                </a:solidFill>
                <a:latin typeface="Calibri"/>
                <a:cs typeface="Calibri"/>
              </a:rPr>
              <a:t>de  </a:t>
            </a:r>
            <a:r>
              <a:rPr lang="es-ES_tradnl" sz="1200" dirty="0" smtClean="0">
                <a:solidFill>
                  <a:srgbClr val="FFFFFF"/>
                </a:solidFill>
                <a:latin typeface="Calibri"/>
                <a:cs typeface="Calibri"/>
              </a:rPr>
              <a:t>propuesta y proveedor</a:t>
            </a:r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134968" y="4509120"/>
            <a:ext cx="1317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 smtClean="0">
                <a:solidFill>
                  <a:srgbClr val="FFFFFF"/>
                </a:solidFill>
                <a:latin typeface="Calibri"/>
                <a:cs typeface="Calibri"/>
              </a:rPr>
              <a:t>V. </a:t>
            </a:r>
          </a:p>
          <a:p>
            <a:pPr algn="ctr"/>
            <a:r>
              <a:rPr lang="es-ES_tradnl" sz="1200" dirty="0" smtClean="0">
                <a:solidFill>
                  <a:srgbClr val="FFFFFF"/>
                </a:solidFill>
                <a:latin typeface="Calibri"/>
                <a:cs typeface="Calibri"/>
              </a:rPr>
              <a:t>Verificación de instalación</a:t>
            </a:r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5004048" y="4830251"/>
            <a:ext cx="1296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 smtClean="0">
                <a:solidFill>
                  <a:srgbClr val="FFFFFF"/>
                </a:solidFill>
                <a:latin typeface="Calibri"/>
                <a:cs typeface="Calibri"/>
              </a:rPr>
              <a:t>VI. </a:t>
            </a:r>
          </a:p>
          <a:p>
            <a:pPr algn="ctr"/>
            <a:r>
              <a:rPr lang="es-ES_tradnl" sz="1200" dirty="0" smtClean="0">
                <a:solidFill>
                  <a:srgbClr val="FFFFFF"/>
                </a:solidFill>
                <a:latin typeface="Calibri"/>
                <a:cs typeface="Calibri"/>
              </a:rPr>
              <a:t>Reporte</a:t>
            </a:r>
            <a:r>
              <a:rPr lang="es-ES_tradnl" sz="1200" dirty="0">
                <a:solidFill>
                  <a:srgbClr val="FFFFFF"/>
                </a:solidFill>
                <a:latin typeface="Calibri"/>
                <a:cs typeface="Calibri"/>
              </a:rPr>
              <a:t>, y validación de ahorros.</a:t>
            </a:r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3877320" y="4437112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 smtClean="0">
                <a:solidFill>
                  <a:srgbClr val="FFFFFF"/>
                </a:solidFill>
                <a:latin typeface="Calibri"/>
                <a:cs typeface="Calibri"/>
              </a:rPr>
              <a:t>VII. </a:t>
            </a:r>
          </a:p>
          <a:p>
            <a:pPr algn="ctr"/>
            <a:r>
              <a:rPr lang="es-ES_tradnl" sz="1200" dirty="0" smtClean="0">
                <a:solidFill>
                  <a:srgbClr val="FFFFFF"/>
                </a:solidFill>
                <a:latin typeface="Calibri"/>
                <a:cs typeface="Calibri"/>
              </a:rPr>
              <a:t>Cobertura de riesgo - ahorros</a:t>
            </a:r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3131840" y="3717032"/>
            <a:ext cx="1419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 smtClean="0">
                <a:solidFill>
                  <a:srgbClr val="FFFFFF"/>
                </a:solidFill>
                <a:latin typeface="Calibri"/>
                <a:cs typeface="Calibri"/>
              </a:rPr>
              <a:t>VIII. </a:t>
            </a:r>
          </a:p>
          <a:p>
            <a:pPr algn="ctr"/>
            <a:r>
              <a:rPr lang="es-ES_tradnl" sz="1200" dirty="0" smtClean="0">
                <a:solidFill>
                  <a:srgbClr val="FFFFFF"/>
                </a:solidFill>
                <a:latin typeface="Calibri"/>
                <a:cs typeface="Calibri"/>
              </a:rPr>
              <a:t>Capacitación</a:t>
            </a:r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3114081" y="2420888"/>
            <a:ext cx="1419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 smtClean="0">
                <a:solidFill>
                  <a:srgbClr val="FFFFFF"/>
                </a:solidFill>
                <a:latin typeface="Calibri"/>
                <a:cs typeface="Calibri"/>
              </a:rPr>
              <a:t>IX. </a:t>
            </a:r>
          </a:p>
          <a:p>
            <a:pPr algn="ctr"/>
            <a:r>
              <a:rPr lang="es-ES_tradnl" sz="1200" dirty="0" smtClean="0">
                <a:solidFill>
                  <a:srgbClr val="FFFFFF"/>
                </a:solidFill>
                <a:latin typeface="Calibri"/>
                <a:cs typeface="Calibri"/>
              </a:rPr>
              <a:t>Estrategia de promoción (marketing)</a:t>
            </a:r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4029348" y="1517883"/>
            <a:ext cx="974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 smtClean="0">
                <a:solidFill>
                  <a:srgbClr val="FFFFFF"/>
                </a:solidFill>
                <a:latin typeface="Calibri"/>
                <a:cs typeface="Calibri"/>
              </a:rPr>
              <a:t>X. </a:t>
            </a:r>
          </a:p>
          <a:p>
            <a:pPr algn="ctr"/>
            <a:r>
              <a:rPr lang="es-ES_tradnl" sz="1200" dirty="0" smtClean="0">
                <a:solidFill>
                  <a:srgbClr val="FFFFFF"/>
                </a:solidFill>
                <a:latin typeface="Calibri"/>
                <a:cs typeface="Calibri"/>
              </a:rPr>
              <a:t>Garantía de ahorros energéticos (IF)</a:t>
            </a:r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6300192" y="1556792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/>
              <a:buNone/>
            </a:pPr>
            <a:r>
              <a:rPr lang="es-ES_tradnl" sz="1200" dirty="0" smtClean="0">
                <a:solidFill>
                  <a:srgbClr val="FFFFFF"/>
                </a:solidFill>
                <a:latin typeface="Calibri"/>
                <a:cs typeface="Calibri"/>
              </a:rPr>
              <a:t>II. </a:t>
            </a:r>
          </a:p>
          <a:p>
            <a:pPr marL="0" indent="0" algn="ctr">
              <a:buFont typeface="Arial"/>
              <a:buNone/>
            </a:pPr>
            <a:r>
              <a:rPr lang="es-ES_tradnl" sz="1200" dirty="0" smtClean="0">
                <a:solidFill>
                  <a:srgbClr val="FFFFFF"/>
                </a:solidFill>
                <a:latin typeface="Calibri"/>
                <a:cs typeface="Calibri"/>
              </a:rPr>
              <a:t>Garantías de crédito (IF)</a:t>
            </a:r>
            <a:endParaRPr lang="es-ES_tradnl" sz="1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4572000" y="3584049"/>
            <a:ext cx="1728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b="1" cap="small" dirty="0" smtClean="0">
                <a:solidFill>
                  <a:srgbClr val="FF6600"/>
                </a:solidFill>
                <a:latin typeface="Calibri"/>
                <a:cs typeface="Calibri"/>
              </a:rPr>
              <a:t>Afianzadora y/o seguros</a:t>
            </a:r>
            <a:endParaRPr lang="es-ES_tradnl" sz="1200" b="1" cap="small" dirty="0" smtClean="0">
              <a:solidFill>
                <a:srgbClr val="FF6600"/>
              </a:solidFill>
              <a:latin typeface="Calibri"/>
              <a:cs typeface="Calibri"/>
            </a:endParaRPr>
          </a:p>
        </p:txBody>
      </p:sp>
      <p:sp>
        <p:nvSpPr>
          <p:cNvPr id="3" name="Pfeil nach rechts 2"/>
          <p:cNvSpPr/>
          <p:nvPr/>
        </p:nvSpPr>
        <p:spPr>
          <a:xfrm rot="7569191">
            <a:off x="4896036" y="3919674"/>
            <a:ext cx="504056" cy="576064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31" name="Rechteck 35"/>
          <p:cNvSpPr/>
          <p:nvPr/>
        </p:nvSpPr>
        <p:spPr>
          <a:xfrm>
            <a:off x="539552" y="2276872"/>
            <a:ext cx="1944216" cy="223445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cap="small" dirty="0">
                <a:solidFill>
                  <a:srgbClr val="001D59"/>
                </a:solidFill>
                <a:latin typeface="Calibri"/>
                <a:cs typeface="Calibri"/>
              </a:rPr>
              <a:t>Estructurar </a:t>
            </a:r>
            <a:r>
              <a:rPr lang="es-ES_tradnl" sz="2400" b="1" cap="small" dirty="0" smtClean="0">
                <a:solidFill>
                  <a:srgbClr val="001D59"/>
                </a:solidFill>
                <a:latin typeface="Calibri"/>
                <a:cs typeface="Calibri"/>
              </a:rPr>
              <a:t>MERCADO</a:t>
            </a:r>
          </a:p>
          <a:p>
            <a:pPr algn="ctr"/>
            <a:endParaRPr lang="es-ES_tradnl" sz="2400" b="1" cap="small" dirty="0">
              <a:solidFill>
                <a:srgbClr val="001D59"/>
              </a:solidFill>
              <a:latin typeface="Calibri"/>
              <a:cs typeface="Calibri"/>
            </a:endParaRPr>
          </a:p>
          <a:p>
            <a:pPr algn="ctr"/>
            <a:r>
              <a:rPr lang="es-ES_tradnl" sz="2400" b="1" cap="small" dirty="0" smtClean="0">
                <a:solidFill>
                  <a:srgbClr val="001D59"/>
                </a:solidFill>
                <a:latin typeface="Calibri"/>
                <a:cs typeface="Calibri"/>
              </a:rPr>
              <a:t>Crear confianza  e historia</a:t>
            </a:r>
            <a:endParaRPr lang="de-DE" sz="2400" dirty="0">
              <a:solidFill>
                <a:srgbClr val="001D59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3059832" y="116632"/>
            <a:ext cx="309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Mecanismos del programa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3181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1BFA5-B633-FF4F-B772-C3E01AC0931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2771800" y="179348"/>
            <a:ext cx="405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Elementos de mitigación del riesgo</a:t>
            </a:r>
            <a:endParaRPr lang="es-ES" b="1" dirty="0"/>
          </a:p>
        </p:txBody>
      </p:sp>
      <p:sp>
        <p:nvSpPr>
          <p:cNvPr id="8" name="Rectángulo 7"/>
          <p:cNvSpPr/>
          <p:nvPr/>
        </p:nvSpPr>
        <p:spPr>
          <a:xfrm>
            <a:off x="971600" y="1484784"/>
            <a:ext cx="576064" cy="5040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71600" y="2276872"/>
            <a:ext cx="576064" cy="5040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971600" y="3068960"/>
            <a:ext cx="576064" cy="50405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971600" y="3861048"/>
            <a:ext cx="57606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1600" y="4653136"/>
            <a:ext cx="576064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971600" y="5517232"/>
            <a:ext cx="576064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1835696" y="1547500"/>
            <a:ext cx="517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Tecnologías estándares probadas en el </a:t>
            </a:r>
            <a:r>
              <a:rPr lang="es-ES" dirty="0" smtClean="0"/>
              <a:t>mercado</a:t>
            </a:r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1866652" y="2339588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Proveedores validados con base en su experiencia y respaldo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853952" y="2998693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Proyectos validados con base en su capacidad para generar ahorros antes de ser aprobados para su financiamiento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882304" y="3790781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Verificación de la puesta en marcha del proyecto y del cumplimiento de sus indicadores energéticos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882304" y="4715852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Constitución de una provisión por parte del </a:t>
            </a:r>
            <a:r>
              <a:rPr lang="es-ES" dirty="0" smtClean="0"/>
              <a:t>proveedor</a:t>
            </a:r>
            <a:endParaRPr lang="es-ES" dirty="0"/>
          </a:p>
        </p:txBody>
      </p:sp>
      <p:sp>
        <p:nvSpPr>
          <p:cNvPr id="21" name="Rectángulo 20"/>
          <p:cNvSpPr/>
          <p:nvPr/>
        </p:nvSpPr>
        <p:spPr>
          <a:xfrm>
            <a:off x="1882304" y="5589240"/>
            <a:ext cx="277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Integración de una fianza</a:t>
            </a:r>
          </a:p>
        </p:txBody>
      </p:sp>
    </p:spTree>
    <p:extLst>
      <p:ext uri="{BB962C8B-B14F-4D97-AF65-F5344CB8AC3E}">
        <p14:creationId xmlns:p14="http://schemas.microsoft.com/office/powerpoint/2010/main" val="23447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737945" y="116632"/>
            <a:ext cx="169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Conclusiones</a:t>
            </a:r>
            <a:endParaRPr lang="es-ES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755576" y="1556792"/>
            <a:ext cx="770485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Existe un mercado pendiente por atender considerable en el ámbito de la eficiencia energética.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Existe interés nacional e internacional por ayudar a estructurar este mercado.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El programa </a:t>
            </a:r>
            <a:r>
              <a:rPr lang="es-ES" dirty="0" smtClean="0">
                <a:solidFill>
                  <a:srgbClr val="000000"/>
                </a:solidFill>
              </a:rPr>
              <a:t>se diseña </a:t>
            </a:r>
            <a:r>
              <a:rPr lang="es-ES" dirty="0" smtClean="0">
                <a:solidFill>
                  <a:srgbClr val="000000"/>
                </a:solidFill>
              </a:rPr>
              <a:t>buscando mitigar su </a:t>
            </a:r>
            <a:r>
              <a:rPr lang="es-ES" dirty="0" smtClean="0">
                <a:solidFill>
                  <a:srgbClr val="000000"/>
                </a:solidFill>
              </a:rPr>
              <a:t>riesgo</a:t>
            </a:r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Tecnol</a:t>
            </a:r>
            <a:r>
              <a:rPr lang="es-ES" dirty="0" smtClean="0">
                <a:solidFill>
                  <a:srgbClr val="000000"/>
                </a:solidFill>
              </a:rPr>
              <a:t>ógico validando tecnología y proveedor</a:t>
            </a:r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De desempeño al incorporar un instrumento de cobertura de los ahorros comprometidos</a:t>
            </a:r>
          </a:p>
          <a:p>
            <a:pPr marL="742950" lvl="1" indent="-2857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De crédito utilizando los programas de garantías ya existentes por FIRA</a:t>
            </a:r>
            <a:endParaRPr lang="es-ES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endParaRPr lang="es-E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4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_Blank">
  <a:themeElements>
    <a:clrScheme name="Deloitte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7095</TotalTime>
  <Words>685</Words>
  <Application>Microsoft Macintosh PowerPoint</Application>
  <PresentationFormat>Presentación en pantalla (4:3)</PresentationFormat>
  <Paragraphs>91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20_Blank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thermia</dc:creator>
  <cp:lastModifiedBy>Adalberto  Padilla Limón</cp:lastModifiedBy>
  <cp:revision>840</cp:revision>
  <dcterms:created xsi:type="dcterms:W3CDTF">2012-10-16T07:25:22Z</dcterms:created>
  <dcterms:modified xsi:type="dcterms:W3CDTF">2015-04-20T18:49:57Z</dcterms:modified>
</cp:coreProperties>
</file>