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92" r:id="rId4"/>
    <p:sldId id="293" r:id="rId5"/>
    <p:sldId id="260" r:id="rId6"/>
    <p:sldId id="298" r:id="rId7"/>
    <p:sldId id="299" r:id="rId8"/>
    <p:sldId id="290" r:id="rId9"/>
  </p:sldIdLst>
  <p:sldSz cx="9144000" cy="6858000" type="screen4x3"/>
  <p:notesSz cx="9144000" cy="6858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dwig David" initials="L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DEE"/>
    <a:srgbClr val="D7E8F7"/>
    <a:srgbClr val="6D6E71"/>
    <a:srgbClr val="008452"/>
    <a:srgbClr val="000000"/>
    <a:srgbClr val="A6CE39"/>
    <a:srgbClr val="00A79D"/>
    <a:srgbClr val="007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43" autoAdjust="0"/>
    <p:restoredTop sz="96803" autoAdjust="0"/>
  </p:normalViewPr>
  <p:slideViewPr>
    <p:cSldViewPr>
      <p:cViewPr varScale="1">
        <p:scale>
          <a:sx n="67" d="100"/>
          <a:sy n="67" d="100"/>
        </p:scale>
        <p:origin x="-1548" y="-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EE7D-E1A5-4A40-8549-F62D319208E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7504-B1CD-4E0A-BE8B-6B1374E51E0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90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 b="0" i="0">
                <a:solidFill>
                  <a:srgbClr val="6D6E71"/>
                </a:solidFill>
                <a:latin typeface="Gotham Book"/>
                <a:cs typeface="Gotham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93B9-758D-48CA-A527-FBCF06965E7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1F24-A539-4EE5-8883-FE041EFC491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00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3492-1B29-45D9-B4B2-A662B1C339B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246-A964-4E25-883B-705846F6233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1974850" y="2898775"/>
            <a:ext cx="1417638" cy="1065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PE" altLang="es-PE" smtClean="0"/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3511550" y="3790950"/>
            <a:ext cx="3657600" cy="173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PE" altLang="es-PE" smtClean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004B8D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7E06B6-1F66-457D-AF23-054EE5D41F3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0270-FCAD-4018-9BE8-2644F61721C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9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9280-9827-4093-A445-229FF492E36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6EA2-9006-413C-85EF-029B6A30459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00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08025" y="965200"/>
            <a:ext cx="7727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619125" y="1527175"/>
            <a:ext cx="7905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PE" altLang="es-PE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0665A-41E5-487A-B81B-B2DF7F8826A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22FB82-BD97-41EC-9A12-CC3E6DE4C54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3" r:id="rId4"/>
    <p:sldLayoutId id="214748372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hyperlink" Target="mailto:postmaster@cofide.com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3375025" y="2517775"/>
            <a:ext cx="2198688" cy="969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300" b="1" spc="-34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PERÚ</a:t>
            </a:r>
            <a:endParaRPr sz="6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ChangeArrowheads="1"/>
          </p:cNvSpPr>
          <p:nvPr/>
        </p:nvSpPr>
        <p:spPr bwMode="auto">
          <a:xfrm>
            <a:off x="3406775" y="3495675"/>
            <a:ext cx="5432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PE" altLang="es-PE" sz="1700" b="1" dirty="0" smtClean="0">
                <a:solidFill>
                  <a:srgbClr val="004B8D"/>
                </a:solidFill>
                <a:latin typeface="Arial" charset="0"/>
                <a:ea typeface="Gotham Bold" pitchFamily="50" charset="0"/>
                <a:cs typeface="Arial" charset="0"/>
              </a:rPr>
              <a:t>EXPERIENCIAS DENTRO DEL FINANCIAMIENTO VERDE: ESTRATEGIAS Y MODELOS</a:t>
            </a:r>
          </a:p>
          <a:p>
            <a:pPr eaLnBrk="1" hangingPunct="1"/>
            <a:endParaRPr lang="es-PE" altLang="es-PE" sz="1400" dirty="0" smtClean="0">
              <a:latin typeface="Times New Roman" pitchFamily="18" charset="0"/>
              <a:ea typeface="Gotham Bold" pitchFamily="50" charset="0"/>
              <a:cs typeface="Times New Roman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59050"/>
            <a:ext cx="1562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object 3"/>
          <p:cNvSpPr txBox="1"/>
          <p:nvPr/>
        </p:nvSpPr>
        <p:spPr>
          <a:xfrm>
            <a:off x="711200" y="1025525"/>
            <a:ext cx="2363788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8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  <a:r>
              <a:rPr sz="1400" b="1" spc="-5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8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TITUCIONAL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upo 37"/>
          <p:cNvGrpSpPr>
            <a:grpSpLocks/>
          </p:cNvGrpSpPr>
          <p:nvPr/>
        </p:nvGrpSpPr>
        <p:grpSpPr bwMode="auto">
          <a:xfrm>
            <a:off x="723900" y="1397000"/>
            <a:ext cx="3651250" cy="409575"/>
            <a:chOff x="723695" y="1397528"/>
            <a:chExt cx="3651250" cy="409575"/>
          </a:xfrm>
        </p:grpSpPr>
        <p:sp>
          <p:nvSpPr>
            <p:cNvPr id="102" name="object 4"/>
            <p:cNvSpPr>
              <a:spLocks/>
            </p:cNvSpPr>
            <p:nvPr/>
          </p:nvSpPr>
          <p:spPr bwMode="auto">
            <a:xfrm>
              <a:off x="723695" y="1397528"/>
              <a:ext cx="3651250" cy="409575"/>
            </a:xfrm>
            <a:custGeom>
              <a:avLst/>
              <a:gdLst>
                <a:gd name="T0" fmla="*/ 3543973 w 3651250"/>
                <a:gd name="T1" fmla="*/ 0 h 409575"/>
                <a:gd name="T2" fmla="*/ 93672 w 3651250"/>
                <a:gd name="T3" fmla="*/ 827 h 409575"/>
                <a:gd name="T4" fmla="*/ 53800 w 3651250"/>
                <a:gd name="T5" fmla="*/ 14240 h 409575"/>
                <a:gd name="T6" fmla="*/ 22677 w 3651250"/>
                <a:gd name="T7" fmla="*/ 41297 h 409575"/>
                <a:gd name="T8" fmla="*/ 3894 w 3651250"/>
                <a:gd name="T9" fmla="*/ 78407 h 409575"/>
                <a:gd name="T10" fmla="*/ 0 w 3651250"/>
                <a:gd name="T11" fmla="*/ 106959 h 409575"/>
                <a:gd name="T12" fmla="*/ 827 w 3651250"/>
                <a:gd name="T13" fmla="*/ 315813 h 409575"/>
                <a:gd name="T14" fmla="*/ 14240 w 3651250"/>
                <a:gd name="T15" fmla="*/ 355685 h 409575"/>
                <a:gd name="T16" fmla="*/ 41297 w 3651250"/>
                <a:gd name="T17" fmla="*/ 386808 h 409575"/>
                <a:gd name="T18" fmla="*/ 78407 w 3651250"/>
                <a:gd name="T19" fmla="*/ 405591 h 409575"/>
                <a:gd name="T20" fmla="*/ 106959 w 3651250"/>
                <a:gd name="T21" fmla="*/ 409486 h 409575"/>
                <a:gd name="T22" fmla="*/ 3543973 w 3651250"/>
                <a:gd name="T23" fmla="*/ 409486 h 409575"/>
                <a:gd name="T24" fmla="*/ 3584636 w 3651250"/>
                <a:gd name="T25" fmla="*/ 401409 h 409575"/>
                <a:gd name="T26" fmla="*/ 3619074 w 3651250"/>
                <a:gd name="T27" fmla="*/ 378502 h 409575"/>
                <a:gd name="T28" fmla="*/ 3642369 w 3651250"/>
                <a:gd name="T29" fmla="*/ 344344 h 409575"/>
                <a:gd name="T30" fmla="*/ 3650932 w 3651250"/>
                <a:gd name="T31" fmla="*/ 302526 h 409575"/>
                <a:gd name="T32" fmla="*/ 3650105 w 3651250"/>
                <a:gd name="T33" fmla="*/ 93672 h 409575"/>
                <a:gd name="T34" fmla="*/ 3636691 w 3651250"/>
                <a:gd name="T35" fmla="*/ 53800 h 409575"/>
                <a:gd name="T36" fmla="*/ 3609635 w 3651250"/>
                <a:gd name="T37" fmla="*/ 22677 h 409575"/>
                <a:gd name="T38" fmla="*/ 3572525 w 3651250"/>
                <a:gd name="T39" fmla="*/ 3894 h 409575"/>
                <a:gd name="T40" fmla="*/ 3543973 w 3651250"/>
                <a:gd name="T41" fmla="*/ 0 h 409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51250" h="409575">
                  <a:moveTo>
                    <a:pt x="3543973" y="0"/>
                  </a:moveTo>
                  <a:lnTo>
                    <a:pt x="93672" y="827"/>
                  </a:lnTo>
                  <a:lnTo>
                    <a:pt x="53800" y="14240"/>
                  </a:lnTo>
                  <a:lnTo>
                    <a:pt x="22677" y="41297"/>
                  </a:lnTo>
                  <a:lnTo>
                    <a:pt x="3894" y="78407"/>
                  </a:lnTo>
                  <a:lnTo>
                    <a:pt x="0" y="106959"/>
                  </a:lnTo>
                  <a:lnTo>
                    <a:pt x="827" y="315813"/>
                  </a:lnTo>
                  <a:lnTo>
                    <a:pt x="14240" y="355685"/>
                  </a:lnTo>
                  <a:lnTo>
                    <a:pt x="41297" y="386808"/>
                  </a:lnTo>
                  <a:lnTo>
                    <a:pt x="78407" y="405591"/>
                  </a:lnTo>
                  <a:lnTo>
                    <a:pt x="106959" y="409486"/>
                  </a:lnTo>
                  <a:lnTo>
                    <a:pt x="3543973" y="409486"/>
                  </a:lnTo>
                  <a:lnTo>
                    <a:pt x="3584636" y="401409"/>
                  </a:lnTo>
                  <a:lnTo>
                    <a:pt x="3619074" y="378502"/>
                  </a:lnTo>
                  <a:lnTo>
                    <a:pt x="3642369" y="344344"/>
                  </a:lnTo>
                  <a:lnTo>
                    <a:pt x="3650932" y="302526"/>
                  </a:lnTo>
                  <a:lnTo>
                    <a:pt x="3650105" y="93672"/>
                  </a:lnTo>
                  <a:lnTo>
                    <a:pt x="3636691" y="53800"/>
                  </a:lnTo>
                  <a:lnTo>
                    <a:pt x="3609635" y="22677"/>
                  </a:lnTo>
                  <a:lnTo>
                    <a:pt x="3572525" y="3894"/>
                  </a:lnTo>
                  <a:lnTo>
                    <a:pt x="3543973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03" name="object 5"/>
            <p:cNvSpPr txBox="1"/>
            <p:nvPr/>
          </p:nvSpPr>
          <p:spPr>
            <a:xfrm>
              <a:off x="1003095" y="1532466"/>
              <a:ext cx="309245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CALIFIC</a:t>
              </a:r>
              <a:r>
                <a:rPr sz="1200" b="1" spc="-1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CIÓ</a:t>
              </a:r>
              <a:r>
                <a:rPr sz="1200" b="1" spc="-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7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sz="1200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</a:t>
              </a:r>
              <a:r>
                <a:rPr sz="1200" b="1" spc="-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</a:t>
              </a:r>
              <a:r>
                <a:rPr sz="1200" b="1" spc="-1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CIONAL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upo 38"/>
          <p:cNvGrpSpPr>
            <a:grpSpLocks/>
          </p:cNvGrpSpPr>
          <p:nvPr/>
        </p:nvGrpSpPr>
        <p:grpSpPr bwMode="auto">
          <a:xfrm>
            <a:off x="4954588" y="1397000"/>
            <a:ext cx="3651250" cy="409575"/>
            <a:chOff x="4954347" y="1397528"/>
            <a:chExt cx="3651250" cy="409575"/>
          </a:xfrm>
        </p:grpSpPr>
        <p:sp>
          <p:nvSpPr>
            <p:cNvPr id="105" name="object 11"/>
            <p:cNvSpPr>
              <a:spLocks/>
            </p:cNvSpPr>
            <p:nvPr/>
          </p:nvSpPr>
          <p:spPr bwMode="auto">
            <a:xfrm>
              <a:off x="4954347" y="1397528"/>
              <a:ext cx="3651250" cy="409575"/>
            </a:xfrm>
            <a:custGeom>
              <a:avLst/>
              <a:gdLst>
                <a:gd name="T0" fmla="*/ 3543973 w 3651250"/>
                <a:gd name="T1" fmla="*/ 0 h 409575"/>
                <a:gd name="T2" fmla="*/ 93672 w 3651250"/>
                <a:gd name="T3" fmla="*/ 827 h 409575"/>
                <a:gd name="T4" fmla="*/ 53800 w 3651250"/>
                <a:gd name="T5" fmla="*/ 14240 h 409575"/>
                <a:gd name="T6" fmla="*/ 22677 w 3651250"/>
                <a:gd name="T7" fmla="*/ 41297 h 409575"/>
                <a:gd name="T8" fmla="*/ 3894 w 3651250"/>
                <a:gd name="T9" fmla="*/ 78407 h 409575"/>
                <a:gd name="T10" fmla="*/ 0 w 3651250"/>
                <a:gd name="T11" fmla="*/ 106959 h 409575"/>
                <a:gd name="T12" fmla="*/ 827 w 3651250"/>
                <a:gd name="T13" fmla="*/ 315813 h 409575"/>
                <a:gd name="T14" fmla="*/ 14240 w 3651250"/>
                <a:gd name="T15" fmla="*/ 355685 h 409575"/>
                <a:gd name="T16" fmla="*/ 41297 w 3651250"/>
                <a:gd name="T17" fmla="*/ 386808 h 409575"/>
                <a:gd name="T18" fmla="*/ 78407 w 3651250"/>
                <a:gd name="T19" fmla="*/ 405591 h 409575"/>
                <a:gd name="T20" fmla="*/ 106959 w 3651250"/>
                <a:gd name="T21" fmla="*/ 409486 h 409575"/>
                <a:gd name="T22" fmla="*/ 3543973 w 3651250"/>
                <a:gd name="T23" fmla="*/ 409486 h 409575"/>
                <a:gd name="T24" fmla="*/ 3584636 w 3651250"/>
                <a:gd name="T25" fmla="*/ 401409 h 409575"/>
                <a:gd name="T26" fmla="*/ 3619074 w 3651250"/>
                <a:gd name="T27" fmla="*/ 378502 h 409575"/>
                <a:gd name="T28" fmla="*/ 3642369 w 3651250"/>
                <a:gd name="T29" fmla="*/ 344344 h 409575"/>
                <a:gd name="T30" fmla="*/ 3650932 w 3651250"/>
                <a:gd name="T31" fmla="*/ 302526 h 409575"/>
                <a:gd name="T32" fmla="*/ 3650105 w 3651250"/>
                <a:gd name="T33" fmla="*/ 93672 h 409575"/>
                <a:gd name="T34" fmla="*/ 3636691 w 3651250"/>
                <a:gd name="T35" fmla="*/ 53800 h 409575"/>
                <a:gd name="T36" fmla="*/ 3609635 w 3651250"/>
                <a:gd name="T37" fmla="*/ 22677 h 409575"/>
                <a:gd name="T38" fmla="*/ 3572525 w 3651250"/>
                <a:gd name="T39" fmla="*/ 3894 h 409575"/>
                <a:gd name="T40" fmla="*/ 3543973 w 3651250"/>
                <a:gd name="T41" fmla="*/ 0 h 409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51250" h="409575">
                  <a:moveTo>
                    <a:pt x="3543973" y="0"/>
                  </a:moveTo>
                  <a:lnTo>
                    <a:pt x="93672" y="827"/>
                  </a:lnTo>
                  <a:lnTo>
                    <a:pt x="53800" y="14240"/>
                  </a:lnTo>
                  <a:lnTo>
                    <a:pt x="22677" y="41297"/>
                  </a:lnTo>
                  <a:lnTo>
                    <a:pt x="3894" y="78407"/>
                  </a:lnTo>
                  <a:lnTo>
                    <a:pt x="0" y="106959"/>
                  </a:lnTo>
                  <a:lnTo>
                    <a:pt x="827" y="315813"/>
                  </a:lnTo>
                  <a:lnTo>
                    <a:pt x="14240" y="355685"/>
                  </a:lnTo>
                  <a:lnTo>
                    <a:pt x="41297" y="386808"/>
                  </a:lnTo>
                  <a:lnTo>
                    <a:pt x="78407" y="405591"/>
                  </a:lnTo>
                  <a:lnTo>
                    <a:pt x="106959" y="409486"/>
                  </a:lnTo>
                  <a:lnTo>
                    <a:pt x="3543973" y="409486"/>
                  </a:lnTo>
                  <a:lnTo>
                    <a:pt x="3584636" y="401409"/>
                  </a:lnTo>
                  <a:lnTo>
                    <a:pt x="3619074" y="378502"/>
                  </a:lnTo>
                  <a:lnTo>
                    <a:pt x="3642369" y="344344"/>
                  </a:lnTo>
                  <a:lnTo>
                    <a:pt x="3650932" y="302526"/>
                  </a:lnTo>
                  <a:lnTo>
                    <a:pt x="3650105" y="93672"/>
                  </a:lnTo>
                  <a:lnTo>
                    <a:pt x="3636691" y="53800"/>
                  </a:lnTo>
                  <a:lnTo>
                    <a:pt x="3609635" y="22677"/>
                  </a:lnTo>
                  <a:lnTo>
                    <a:pt x="3572525" y="3894"/>
                  </a:lnTo>
                  <a:lnTo>
                    <a:pt x="3543973" y="0"/>
                  </a:lnTo>
                  <a:close/>
                </a:path>
              </a:pathLst>
            </a:custGeom>
            <a:solidFill>
              <a:srgbClr val="A3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06" name="object 12"/>
            <p:cNvSpPr txBox="1"/>
            <p:nvPr/>
          </p:nvSpPr>
          <p:spPr>
            <a:xfrm>
              <a:off x="6068772" y="1532466"/>
              <a:ext cx="142240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</a:t>
              </a:r>
              <a:r>
                <a:rPr sz="1200" b="1" spc="-12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CIÓ</a:t>
              </a:r>
              <a:r>
                <a:rPr sz="1200" b="1" spc="-4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upo 40"/>
          <p:cNvGrpSpPr>
            <a:grpSpLocks/>
          </p:cNvGrpSpPr>
          <p:nvPr/>
        </p:nvGrpSpPr>
        <p:grpSpPr bwMode="auto">
          <a:xfrm>
            <a:off x="723900" y="4005064"/>
            <a:ext cx="3651250" cy="409575"/>
            <a:chOff x="723695" y="4193032"/>
            <a:chExt cx="3651250" cy="409575"/>
          </a:xfrm>
        </p:grpSpPr>
        <p:sp>
          <p:nvSpPr>
            <p:cNvPr id="108" name="object 16"/>
            <p:cNvSpPr>
              <a:spLocks/>
            </p:cNvSpPr>
            <p:nvPr/>
          </p:nvSpPr>
          <p:spPr bwMode="auto">
            <a:xfrm>
              <a:off x="723695" y="4193032"/>
              <a:ext cx="3651250" cy="409575"/>
            </a:xfrm>
            <a:custGeom>
              <a:avLst/>
              <a:gdLst>
                <a:gd name="T0" fmla="*/ 3543973 w 3651250"/>
                <a:gd name="T1" fmla="*/ 0 h 409575"/>
                <a:gd name="T2" fmla="*/ 93672 w 3651250"/>
                <a:gd name="T3" fmla="*/ 827 h 409575"/>
                <a:gd name="T4" fmla="*/ 53800 w 3651250"/>
                <a:gd name="T5" fmla="*/ 14240 h 409575"/>
                <a:gd name="T6" fmla="*/ 22677 w 3651250"/>
                <a:gd name="T7" fmla="*/ 41297 h 409575"/>
                <a:gd name="T8" fmla="*/ 3894 w 3651250"/>
                <a:gd name="T9" fmla="*/ 78407 h 409575"/>
                <a:gd name="T10" fmla="*/ 0 w 3651250"/>
                <a:gd name="T11" fmla="*/ 106959 h 409575"/>
                <a:gd name="T12" fmla="*/ 827 w 3651250"/>
                <a:gd name="T13" fmla="*/ 315813 h 409575"/>
                <a:gd name="T14" fmla="*/ 14240 w 3651250"/>
                <a:gd name="T15" fmla="*/ 355685 h 409575"/>
                <a:gd name="T16" fmla="*/ 41297 w 3651250"/>
                <a:gd name="T17" fmla="*/ 386808 h 409575"/>
                <a:gd name="T18" fmla="*/ 78407 w 3651250"/>
                <a:gd name="T19" fmla="*/ 405591 h 409575"/>
                <a:gd name="T20" fmla="*/ 106959 w 3651250"/>
                <a:gd name="T21" fmla="*/ 409486 h 409575"/>
                <a:gd name="T22" fmla="*/ 3543973 w 3651250"/>
                <a:gd name="T23" fmla="*/ 409486 h 409575"/>
                <a:gd name="T24" fmla="*/ 3584636 w 3651250"/>
                <a:gd name="T25" fmla="*/ 401409 h 409575"/>
                <a:gd name="T26" fmla="*/ 3619074 w 3651250"/>
                <a:gd name="T27" fmla="*/ 378502 h 409575"/>
                <a:gd name="T28" fmla="*/ 3642369 w 3651250"/>
                <a:gd name="T29" fmla="*/ 344344 h 409575"/>
                <a:gd name="T30" fmla="*/ 3650932 w 3651250"/>
                <a:gd name="T31" fmla="*/ 302526 h 409575"/>
                <a:gd name="T32" fmla="*/ 3650105 w 3651250"/>
                <a:gd name="T33" fmla="*/ 93672 h 409575"/>
                <a:gd name="T34" fmla="*/ 3636691 w 3651250"/>
                <a:gd name="T35" fmla="*/ 53800 h 409575"/>
                <a:gd name="T36" fmla="*/ 3609635 w 3651250"/>
                <a:gd name="T37" fmla="*/ 22677 h 409575"/>
                <a:gd name="T38" fmla="*/ 3572525 w 3651250"/>
                <a:gd name="T39" fmla="*/ 3894 h 409575"/>
                <a:gd name="T40" fmla="*/ 3543973 w 3651250"/>
                <a:gd name="T41" fmla="*/ 0 h 409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51250" h="409575">
                  <a:moveTo>
                    <a:pt x="3543973" y="0"/>
                  </a:moveTo>
                  <a:lnTo>
                    <a:pt x="93672" y="827"/>
                  </a:lnTo>
                  <a:lnTo>
                    <a:pt x="53800" y="14240"/>
                  </a:lnTo>
                  <a:lnTo>
                    <a:pt x="22677" y="41297"/>
                  </a:lnTo>
                  <a:lnTo>
                    <a:pt x="3894" y="78407"/>
                  </a:lnTo>
                  <a:lnTo>
                    <a:pt x="0" y="106959"/>
                  </a:lnTo>
                  <a:lnTo>
                    <a:pt x="827" y="315813"/>
                  </a:lnTo>
                  <a:lnTo>
                    <a:pt x="14240" y="355685"/>
                  </a:lnTo>
                  <a:lnTo>
                    <a:pt x="41297" y="386808"/>
                  </a:lnTo>
                  <a:lnTo>
                    <a:pt x="78407" y="405591"/>
                  </a:lnTo>
                  <a:lnTo>
                    <a:pt x="106959" y="409486"/>
                  </a:lnTo>
                  <a:lnTo>
                    <a:pt x="3543973" y="409486"/>
                  </a:lnTo>
                  <a:lnTo>
                    <a:pt x="3584636" y="401409"/>
                  </a:lnTo>
                  <a:lnTo>
                    <a:pt x="3619074" y="378502"/>
                  </a:lnTo>
                  <a:lnTo>
                    <a:pt x="3642369" y="344344"/>
                  </a:lnTo>
                  <a:lnTo>
                    <a:pt x="3650932" y="302526"/>
                  </a:lnTo>
                  <a:lnTo>
                    <a:pt x="3650105" y="93672"/>
                  </a:lnTo>
                  <a:lnTo>
                    <a:pt x="3636691" y="53800"/>
                  </a:lnTo>
                  <a:lnTo>
                    <a:pt x="3609635" y="22677"/>
                  </a:lnTo>
                  <a:lnTo>
                    <a:pt x="3572525" y="3894"/>
                  </a:lnTo>
                  <a:lnTo>
                    <a:pt x="3543973" y="0"/>
                  </a:ln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09" name="object 17"/>
            <p:cNvSpPr txBox="1"/>
            <p:nvPr/>
          </p:nvSpPr>
          <p:spPr>
            <a:xfrm>
              <a:off x="1215820" y="4327969"/>
              <a:ext cx="266700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CALIFIC</a:t>
              </a:r>
              <a:r>
                <a:rPr sz="1200" b="1" spc="-1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CIÓ</a:t>
              </a:r>
              <a:r>
                <a:rPr sz="1200" b="1" spc="-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7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sz="1200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</a:t>
              </a:r>
              <a:r>
                <a:rPr sz="1200" b="1" spc="-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200" b="1" spc="-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7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200" b="1" spc="-1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CIONAL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object 13"/>
          <p:cNvSpPr txBox="1">
            <a:spLocks noChangeArrowheads="1"/>
          </p:cNvSpPr>
          <p:nvPr/>
        </p:nvSpPr>
        <p:spPr bwMode="auto">
          <a:xfrm>
            <a:off x="5057774" y="2000218"/>
            <a:ext cx="21812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s-PE" altLang="es-PE" sz="900" b="1" dirty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Administración de Fideicomisos y Comisiones de Confianza </a:t>
            </a:r>
          </a:p>
          <a:p>
            <a:pPr eaLnBrk="1" hangingPunct="1">
              <a:lnSpc>
                <a:spcPts val="1000"/>
              </a:lnSpc>
            </a:pPr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Generación de Calendarios </a:t>
            </a:r>
            <a:r>
              <a:rPr lang="es-PE" altLang="es-PE" sz="900" b="1" dirty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y Cobranza</a:t>
            </a:r>
            <a:endParaRPr lang="es-PE" altLang="es-PE" sz="900" b="1" dirty="0">
              <a:latin typeface="Arial" charset="0"/>
              <a:ea typeface="Gotham Medium" pitchFamily="50" charset="0"/>
              <a:cs typeface="Arial" charset="0"/>
            </a:endParaRPr>
          </a:p>
          <a:p>
            <a:pPr eaLnBrk="1" hangingPunct="1">
              <a:lnSpc>
                <a:spcPts val="975"/>
              </a:lnSpc>
            </a:pPr>
            <a:r>
              <a:rPr lang="es-PE" altLang="es-PE" sz="900" b="1" dirty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de </a:t>
            </a:r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Colocaciones</a:t>
            </a:r>
          </a:p>
          <a:p>
            <a:pPr eaLnBrk="1" hangingPunct="1">
              <a:lnSpc>
                <a:spcPts val="975"/>
              </a:lnSpc>
            </a:pPr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Administración del Programa de Capacitación Empresarial</a:t>
            </a:r>
            <a:endParaRPr lang="es-PE" altLang="es-PE" sz="900" b="1" dirty="0">
              <a:latin typeface="Arial" charset="0"/>
              <a:ea typeface="Gotham Medium" pitchFamily="50" charset="0"/>
              <a:cs typeface="Arial" charset="0"/>
            </a:endParaRPr>
          </a:p>
        </p:txBody>
      </p:sp>
      <p:sp>
        <p:nvSpPr>
          <p:cNvPr id="111" name="object 14"/>
          <p:cNvSpPr txBox="1"/>
          <p:nvPr/>
        </p:nvSpPr>
        <p:spPr bwMode="auto">
          <a:xfrm>
            <a:off x="4995971" y="2913856"/>
            <a:ext cx="1117600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600" b="1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Ratificació</a:t>
            </a:r>
            <a:r>
              <a:rPr lang="es-PE" sz="600" b="1" spc="-2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PE"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600" b="1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600" b="1" spc="-3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600" b="1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5"/>
          <p:cNvSpPr>
            <a:spLocks/>
          </p:cNvSpPr>
          <p:nvPr/>
        </p:nvSpPr>
        <p:spPr bwMode="auto">
          <a:xfrm>
            <a:off x="4951633" y="2844006"/>
            <a:ext cx="3651250" cy="0"/>
          </a:xfrm>
          <a:custGeom>
            <a:avLst/>
            <a:gdLst>
              <a:gd name="T0" fmla="*/ 0 w 3651250"/>
              <a:gd name="T1" fmla="*/ 3650932 w 36512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51250">
                <a:moveTo>
                  <a:pt x="0" y="0"/>
                </a:moveTo>
                <a:lnTo>
                  <a:pt x="3650932" y="0"/>
                </a:lnTo>
              </a:path>
            </a:pathLst>
          </a:custGeom>
          <a:noFill/>
          <a:ln w="6350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3" name="object 21"/>
          <p:cNvSpPr>
            <a:spLocks/>
          </p:cNvSpPr>
          <p:nvPr/>
        </p:nvSpPr>
        <p:spPr bwMode="auto">
          <a:xfrm>
            <a:off x="4970889" y="2039804"/>
            <a:ext cx="50165" cy="48254"/>
          </a:xfrm>
          <a:custGeom>
            <a:avLst/>
            <a:gdLst>
              <a:gd name="T0" fmla="*/ 20840 w 50164"/>
              <a:gd name="T1" fmla="*/ 0 h 48260"/>
              <a:gd name="T2" fmla="*/ 9750 w 50164"/>
              <a:gd name="T3" fmla="*/ 4796 h 48260"/>
              <a:gd name="T4" fmla="*/ 2249 w 50164"/>
              <a:gd name="T5" fmla="*/ 15547 h 48260"/>
              <a:gd name="T6" fmla="*/ 0 w 50164"/>
              <a:gd name="T7" fmla="*/ 31952 h 48260"/>
              <a:gd name="T8" fmla="*/ 6029 w 50164"/>
              <a:gd name="T9" fmla="*/ 41205 h 48260"/>
              <a:gd name="T10" fmla="*/ 17766 w 50164"/>
              <a:gd name="T11" fmla="*/ 46929 h 48260"/>
              <a:gd name="T12" fmla="*/ 35541 w 50164"/>
              <a:gd name="T13" fmla="*/ 47697 h 48260"/>
              <a:gd name="T14" fmla="*/ 45671 w 50164"/>
              <a:gd name="T15" fmla="*/ 38542 h 48260"/>
              <a:gd name="T16" fmla="*/ 49565 w 50164"/>
              <a:gd name="T17" fmla="*/ 25050 h 48260"/>
              <a:gd name="T18" fmla="*/ 49562 w 50164"/>
              <a:gd name="T19" fmla="*/ 24704 h 48260"/>
              <a:gd name="T20" fmla="*/ 45870 w 50164"/>
              <a:gd name="T21" fmla="*/ 12109 h 48260"/>
              <a:gd name="T22" fmla="*/ 35921 w 50164"/>
              <a:gd name="T23" fmla="*/ 3232 h 48260"/>
              <a:gd name="T24" fmla="*/ 20840 w 50164"/>
              <a:gd name="T25" fmla="*/ 0 h 48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164" h="48260">
                <a:moveTo>
                  <a:pt x="20840" y="0"/>
                </a:moveTo>
                <a:lnTo>
                  <a:pt x="9750" y="4796"/>
                </a:lnTo>
                <a:lnTo>
                  <a:pt x="2249" y="15547"/>
                </a:lnTo>
                <a:lnTo>
                  <a:pt x="0" y="31952"/>
                </a:lnTo>
                <a:lnTo>
                  <a:pt x="6029" y="41205"/>
                </a:lnTo>
                <a:lnTo>
                  <a:pt x="17766" y="46929"/>
                </a:lnTo>
                <a:lnTo>
                  <a:pt x="35533" y="47697"/>
                </a:lnTo>
                <a:lnTo>
                  <a:pt x="45663" y="38542"/>
                </a:lnTo>
                <a:lnTo>
                  <a:pt x="49557" y="25050"/>
                </a:lnTo>
                <a:lnTo>
                  <a:pt x="49554" y="24704"/>
                </a:lnTo>
                <a:lnTo>
                  <a:pt x="45862" y="12109"/>
                </a:lnTo>
                <a:lnTo>
                  <a:pt x="35913" y="3232"/>
                </a:lnTo>
                <a:lnTo>
                  <a:pt x="20840" y="0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4" name="object 22"/>
          <p:cNvSpPr>
            <a:spLocks/>
          </p:cNvSpPr>
          <p:nvPr/>
        </p:nvSpPr>
        <p:spPr bwMode="auto">
          <a:xfrm>
            <a:off x="4970889" y="2294666"/>
            <a:ext cx="50165" cy="48254"/>
          </a:xfrm>
          <a:custGeom>
            <a:avLst/>
            <a:gdLst>
              <a:gd name="T0" fmla="*/ 20840 w 50164"/>
              <a:gd name="T1" fmla="*/ 0 h 48260"/>
              <a:gd name="T2" fmla="*/ 9750 w 50164"/>
              <a:gd name="T3" fmla="*/ 4796 h 48260"/>
              <a:gd name="T4" fmla="*/ 2249 w 50164"/>
              <a:gd name="T5" fmla="*/ 15547 h 48260"/>
              <a:gd name="T6" fmla="*/ 0 w 50164"/>
              <a:gd name="T7" fmla="*/ 31952 h 48260"/>
              <a:gd name="T8" fmla="*/ 6029 w 50164"/>
              <a:gd name="T9" fmla="*/ 41205 h 48260"/>
              <a:gd name="T10" fmla="*/ 17766 w 50164"/>
              <a:gd name="T11" fmla="*/ 46929 h 48260"/>
              <a:gd name="T12" fmla="*/ 35541 w 50164"/>
              <a:gd name="T13" fmla="*/ 47697 h 48260"/>
              <a:gd name="T14" fmla="*/ 45671 w 50164"/>
              <a:gd name="T15" fmla="*/ 38542 h 48260"/>
              <a:gd name="T16" fmla="*/ 49565 w 50164"/>
              <a:gd name="T17" fmla="*/ 25050 h 48260"/>
              <a:gd name="T18" fmla="*/ 49562 w 50164"/>
              <a:gd name="T19" fmla="*/ 24704 h 48260"/>
              <a:gd name="T20" fmla="*/ 45870 w 50164"/>
              <a:gd name="T21" fmla="*/ 12109 h 48260"/>
              <a:gd name="T22" fmla="*/ 35921 w 50164"/>
              <a:gd name="T23" fmla="*/ 3232 h 48260"/>
              <a:gd name="T24" fmla="*/ 20840 w 50164"/>
              <a:gd name="T25" fmla="*/ 0 h 48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164" h="48260">
                <a:moveTo>
                  <a:pt x="20840" y="0"/>
                </a:moveTo>
                <a:lnTo>
                  <a:pt x="9750" y="4796"/>
                </a:lnTo>
                <a:lnTo>
                  <a:pt x="2249" y="15547"/>
                </a:lnTo>
                <a:lnTo>
                  <a:pt x="0" y="31952"/>
                </a:lnTo>
                <a:lnTo>
                  <a:pt x="6029" y="41205"/>
                </a:lnTo>
                <a:lnTo>
                  <a:pt x="17766" y="46929"/>
                </a:lnTo>
                <a:lnTo>
                  <a:pt x="35533" y="47697"/>
                </a:lnTo>
                <a:lnTo>
                  <a:pt x="45663" y="38542"/>
                </a:lnTo>
                <a:lnTo>
                  <a:pt x="49557" y="25050"/>
                </a:lnTo>
                <a:lnTo>
                  <a:pt x="49554" y="24704"/>
                </a:lnTo>
                <a:lnTo>
                  <a:pt x="45862" y="12109"/>
                </a:lnTo>
                <a:lnTo>
                  <a:pt x="35913" y="3232"/>
                </a:lnTo>
                <a:lnTo>
                  <a:pt x="20840" y="0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15" name="object 23"/>
          <p:cNvSpPr>
            <a:spLocks noChangeArrowheads="1"/>
          </p:cNvSpPr>
          <p:nvPr/>
        </p:nvSpPr>
        <p:spPr bwMode="auto">
          <a:xfrm>
            <a:off x="7540243" y="1936915"/>
            <a:ext cx="867623" cy="82956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s-PE" altLang="es-PE"/>
          </a:p>
        </p:txBody>
      </p:sp>
      <p:grpSp>
        <p:nvGrpSpPr>
          <p:cNvPr id="116" name="Grupo 41"/>
          <p:cNvGrpSpPr>
            <a:grpSpLocks/>
          </p:cNvGrpSpPr>
          <p:nvPr/>
        </p:nvGrpSpPr>
        <p:grpSpPr bwMode="auto">
          <a:xfrm>
            <a:off x="4954588" y="3169993"/>
            <a:ext cx="3651250" cy="409575"/>
            <a:chOff x="4954347" y="2952239"/>
            <a:chExt cx="3651250" cy="409575"/>
          </a:xfrm>
        </p:grpSpPr>
        <p:sp>
          <p:nvSpPr>
            <p:cNvPr id="117" name="object 24"/>
            <p:cNvSpPr>
              <a:spLocks/>
            </p:cNvSpPr>
            <p:nvPr/>
          </p:nvSpPr>
          <p:spPr bwMode="auto">
            <a:xfrm>
              <a:off x="4954347" y="2952239"/>
              <a:ext cx="3651250" cy="409575"/>
            </a:xfrm>
            <a:custGeom>
              <a:avLst/>
              <a:gdLst>
                <a:gd name="T0" fmla="*/ 3543973 w 3651250"/>
                <a:gd name="T1" fmla="*/ 0 h 409575"/>
                <a:gd name="T2" fmla="*/ 93672 w 3651250"/>
                <a:gd name="T3" fmla="*/ 827 h 409575"/>
                <a:gd name="T4" fmla="*/ 53800 w 3651250"/>
                <a:gd name="T5" fmla="*/ 14240 h 409575"/>
                <a:gd name="T6" fmla="*/ 22677 w 3651250"/>
                <a:gd name="T7" fmla="*/ 41297 h 409575"/>
                <a:gd name="T8" fmla="*/ 3894 w 3651250"/>
                <a:gd name="T9" fmla="*/ 78407 h 409575"/>
                <a:gd name="T10" fmla="*/ 0 w 3651250"/>
                <a:gd name="T11" fmla="*/ 106959 h 409575"/>
                <a:gd name="T12" fmla="*/ 827 w 3651250"/>
                <a:gd name="T13" fmla="*/ 315813 h 409575"/>
                <a:gd name="T14" fmla="*/ 14240 w 3651250"/>
                <a:gd name="T15" fmla="*/ 355685 h 409575"/>
                <a:gd name="T16" fmla="*/ 41297 w 3651250"/>
                <a:gd name="T17" fmla="*/ 386808 h 409575"/>
                <a:gd name="T18" fmla="*/ 78407 w 3651250"/>
                <a:gd name="T19" fmla="*/ 405591 h 409575"/>
                <a:gd name="T20" fmla="*/ 106959 w 3651250"/>
                <a:gd name="T21" fmla="*/ 409486 h 409575"/>
                <a:gd name="T22" fmla="*/ 3543973 w 3651250"/>
                <a:gd name="T23" fmla="*/ 409486 h 409575"/>
                <a:gd name="T24" fmla="*/ 3584636 w 3651250"/>
                <a:gd name="T25" fmla="*/ 401409 h 409575"/>
                <a:gd name="T26" fmla="*/ 3619074 w 3651250"/>
                <a:gd name="T27" fmla="*/ 378502 h 409575"/>
                <a:gd name="T28" fmla="*/ 3642369 w 3651250"/>
                <a:gd name="T29" fmla="*/ 344344 h 409575"/>
                <a:gd name="T30" fmla="*/ 3650932 w 3651250"/>
                <a:gd name="T31" fmla="*/ 302526 h 409575"/>
                <a:gd name="T32" fmla="*/ 3650105 w 3651250"/>
                <a:gd name="T33" fmla="*/ 93672 h 409575"/>
                <a:gd name="T34" fmla="*/ 3636691 w 3651250"/>
                <a:gd name="T35" fmla="*/ 53800 h 409575"/>
                <a:gd name="T36" fmla="*/ 3609635 w 3651250"/>
                <a:gd name="T37" fmla="*/ 22677 h 409575"/>
                <a:gd name="T38" fmla="*/ 3572525 w 3651250"/>
                <a:gd name="T39" fmla="*/ 3894 h 409575"/>
                <a:gd name="T40" fmla="*/ 3543973 w 3651250"/>
                <a:gd name="T41" fmla="*/ 0 h 409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51250" h="409575">
                  <a:moveTo>
                    <a:pt x="3543973" y="0"/>
                  </a:moveTo>
                  <a:lnTo>
                    <a:pt x="93672" y="827"/>
                  </a:lnTo>
                  <a:lnTo>
                    <a:pt x="53800" y="14240"/>
                  </a:lnTo>
                  <a:lnTo>
                    <a:pt x="22677" y="41297"/>
                  </a:lnTo>
                  <a:lnTo>
                    <a:pt x="3894" y="78407"/>
                  </a:lnTo>
                  <a:lnTo>
                    <a:pt x="0" y="106959"/>
                  </a:lnTo>
                  <a:lnTo>
                    <a:pt x="827" y="315813"/>
                  </a:lnTo>
                  <a:lnTo>
                    <a:pt x="14240" y="355685"/>
                  </a:lnTo>
                  <a:lnTo>
                    <a:pt x="41297" y="386808"/>
                  </a:lnTo>
                  <a:lnTo>
                    <a:pt x="78407" y="405591"/>
                  </a:lnTo>
                  <a:lnTo>
                    <a:pt x="106959" y="409486"/>
                  </a:lnTo>
                  <a:lnTo>
                    <a:pt x="3543973" y="409486"/>
                  </a:lnTo>
                  <a:lnTo>
                    <a:pt x="3584636" y="401409"/>
                  </a:lnTo>
                  <a:lnTo>
                    <a:pt x="3619074" y="378502"/>
                  </a:lnTo>
                  <a:lnTo>
                    <a:pt x="3642369" y="344344"/>
                  </a:lnTo>
                  <a:lnTo>
                    <a:pt x="3650932" y="302526"/>
                  </a:lnTo>
                  <a:lnTo>
                    <a:pt x="3650105" y="93672"/>
                  </a:lnTo>
                  <a:lnTo>
                    <a:pt x="3636691" y="53800"/>
                  </a:lnTo>
                  <a:lnTo>
                    <a:pt x="3609635" y="22677"/>
                  </a:lnTo>
                  <a:lnTo>
                    <a:pt x="3572525" y="3894"/>
                  </a:lnTo>
                  <a:lnTo>
                    <a:pt x="3543973" y="0"/>
                  </a:ln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8" name="object 25"/>
            <p:cNvSpPr txBox="1"/>
            <p:nvPr/>
          </p:nvSpPr>
          <p:spPr>
            <a:xfrm>
              <a:off x="5911609" y="3087177"/>
              <a:ext cx="1736725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</a:t>
              </a:r>
              <a:r>
                <a:rPr sz="1200" b="1" spc="-17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3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</a:t>
              </a:r>
              <a:r>
                <a:rPr sz="1200" b="1" spc="-12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200" b="1" spc="-3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9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200" b="1" spc="-4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114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ORK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9" name="object 26"/>
          <p:cNvSpPr txBox="1"/>
          <p:nvPr/>
        </p:nvSpPr>
        <p:spPr bwMode="auto">
          <a:xfrm>
            <a:off x="4981575" y="4505081"/>
            <a:ext cx="346152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600" b="1" spc="-3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sz="600" b="1" spc="-7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olabo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b="1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6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600" b="1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600" b="1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edición 2013 y 2014</a:t>
            </a:r>
          </a:p>
        </p:txBody>
      </p:sp>
      <p:sp>
        <p:nvSpPr>
          <p:cNvPr id="120" name="object 27"/>
          <p:cNvSpPr>
            <a:spLocks/>
          </p:cNvSpPr>
          <p:nvPr/>
        </p:nvSpPr>
        <p:spPr bwMode="auto">
          <a:xfrm>
            <a:off x="4954588" y="4437112"/>
            <a:ext cx="3651250" cy="0"/>
          </a:xfrm>
          <a:custGeom>
            <a:avLst/>
            <a:gdLst>
              <a:gd name="T0" fmla="*/ 0 w 3651250"/>
              <a:gd name="T1" fmla="*/ 3650932 w 36512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51250">
                <a:moveTo>
                  <a:pt x="0" y="0"/>
                </a:moveTo>
                <a:lnTo>
                  <a:pt x="3650932" y="0"/>
                </a:lnTo>
              </a:path>
            </a:pathLst>
          </a:custGeom>
          <a:noFill/>
          <a:ln w="6350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 dirty="0"/>
          </a:p>
        </p:txBody>
      </p:sp>
      <p:grpSp>
        <p:nvGrpSpPr>
          <p:cNvPr id="121" name="Grupo 43"/>
          <p:cNvGrpSpPr>
            <a:grpSpLocks/>
          </p:cNvGrpSpPr>
          <p:nvPr/>
        </p:nvGrpSpPr>
        <p:grpSpPr bwMode="auto">
          <a:xfrm>
            <a:off x="4954588" y="4730506"/>
            <a:ext cx="3651250" cy="409575"/>
            <a:chOff x="4954347" y="4513618"/>
            <a:chExt cx="3651250" cy="409575"/>
          </a:xfrm>
        </p:grpSpPr>
        <p:sp>
          <p:nvSpPr>
            <p:cNvPr id="122" name="object 30"/>
            <p:cNvSpPr>
              <a:spLocks/>
            </p:cNvSpPr>
            <p:nvPr/>
          </p:nvSpPr>
          <p:spPr bwMode="auto">
            <a:xfrm>
              <a:off x="4954347" y="4513618"/>
              <a:ext cx="3651250" cy="409575"/>
            </a:xfrm>
            <a:custGeom>
              <a:avLst/>
              <a:gdLst>
                <a:gd name="T0" fmla="*/ 3543973 w 3651250"/>
                <a:gd name="T1" fmla="*/ 0 h 409575"/>
                <a:gd name="T2" fmla="*/ 93672 w 3651250"/>
                <a:gd name="T3" fmla="*/ 827 h 409575"/>
                <a:gd name="T4" fmla="*/ 53800 w 3651250"/>
                <a:gd name="T5" fmla="*/ 14240 h 409575"/>
                <a:gd name="T6" fmla="*/ 22677 w 3651250"/>
                <a:gd name="T7" fmla="*/ 41297 h 409575"/>
                <a:gd name="T8" fmla="*/ 3894 w 3651250"/>
                <a:gd name="T9" fmla="*/ 78407 h 409575"/>
                <a:gd name="T10" fmla="*/ 0 w 3651250"/>
                <a:gd name="T11" fmla="*/ 106959 h 409575"/>
                <a:gd name="T12" fmla="*/ 827 w 3651250"/>
                <a:gd name="T13" fmla="*/ 315813 h 409575"/>
                <a:gd name="T14" fmla="*/ 14240 w 3651250"/>
                <a:gd name="T15" fmla="*/ 355685 h 409575"/>
                <a:gd name="T16" fmla="*/ 41297 w 3651250"/>
                <a:gd name="T17" fmla="*/ 386808 h 409575"/>
                <a:gd name="T18" fmla="*/ 78407 w 3651250"/>
                <a:gd name="T19" fmla="*/ 405591 h 409575"/>
                <a:gd name="T20" fmla="*/ 106959 w 3651250"/>
                <a:gd name="T21" fmla="*/ 409486 h 409575"/>
                <a:gd name="T22" fmla="*/ 3543973 w 3651250"/>
                <a:gd name="T23" fmla="*/ 409486 h 409575"/>
                <a:gd name="T24" fmla="*/ 3584636 w 3651250"/>
                <a:gd name="T25" fmla="*/ 401409 h 409575"/>
                <a:gd name="T26" fmla="*/ 3619074 w 3651250"/>
                <a:gd name="T27" fmla="*/ 378502 h 409575"/>
                <a:gd name="T28" fmla="*/ 3642369 w 3651250"/>
                <a:gd name="T29" fmla="*/ 344344 h 409575"/>
                <a:gd name="T30" fmla="*/ 3650932 w 3651250"/>
                <a:gd name="T31" fmla="*/ 302526 h 409575"/>
                <a:gd name="T32" fmla="*/ 3650105 w 3651250"/>
                <a:gd name="T33" fmla="*/ 93672 h 409575"/>
                <a:gd name="T34" fmla="*/ 3636691 w 3651250"/>
                <a:gd name="T35" fmla="*/ 53800 h 409575"/>
                <a:gd name="T36" fmla="*/ 3609635 w 3651250"/>
                <a:gd name="T37" fmla="*/ 22677 h 409575"/>
                <a:gd name="T38" fmla="*/ 3572525 w 3651250"/>
                <a:gd name="T39" fmla="*/ 3894 h 409575"/>
                <a:gd name="T40" fmla="*/ 3543973 w 3651250"/>
                <a:gd name="T41" fmla="*/ 0 h 409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51250" h="409575">
                  <a:moveTo>
                    <a:pt x="3543973" y="0"/>
                  </a:moveTo>
                  <a:lnTo>
                    <a:pt x="93672" y="827"/>
                  </a:lnTo>
                  <a:lnTo>
                    <a:pt x="53800" y="14240"/>
                  </a:lnTo>
                  <a:lnTo>
                    <a:pt x="22677" y="41297"/>
                  </a:lnTo>
                  <a:lnTo>
                    <a:pt x="3894" y="78407"/>
                  </a:lnTo>
                  <a:lnTo>
                    <a:pt x="0" y="106959"/>
                  </a:lnTo>
                  <a:lnTo>
                    <a:pt x="827" y="315813"/>
                  </a:lnTo>
                  <a:lnTo>
                    <a:pt x="14240" y="355685"/>
                  </a:lnTo>
                  <a:lnTo>
                    <a:pt x="41297" y="386808"/>
                  </a:lnTo>
                  <a:lnTo>
                    <a:pt x="78407" y="405591"/>
                  </a:lnTo>
                  <a:lnTo>
                    <a:pt x="106959" y="409486"/>
                  </a:lnTo>
                  <a:lnTo>
                    <a:pt x="3543973" y="409486"/>
                  </a:lnTo>
                  <a:lnTo>
                    <a:pt x="3584636" y="401409"/>
                  </a:lnTo>
                  <a:lnTo>
                    <a:pt x="3619074" y="378502"/>
                  </a:lnTo>
                  <a:lnTo>
                    <a:pt x="3642369" y="344344"/>
                  </a:lnTo>
                  <a:lnTo>
                    <a:pt x="3650932" y="302526"/>
                  </a:lnTo>
                  <a:lnTo>
                    <a:pt x="3650105" y="93672"/>
                  </a:lnTo>
                  <a:lnTo>
                    <a:pt x="3636691" y="53800"/>
                  </a:lnTo>
                  <a:lnTo>
                    <a:pt x="3609635" y="22677"/>
                  </a:lnTo>
                  <a:lnTo>
                    <a:pt x="3572525" y="3894"/>
                  </a:lnTo>
                  <a:lnTo>
                    <a:pt x="3543973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23" name="object 31"/>
            <p:cNvSpPr txBox="1"/>
            <p:nvPr/>
          </p:nvSpPr>
          <p:spPr>
            <a:xfrm>
              <a:off x="5298834" y="4648555"/>
              <a:ext cx="296545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BUEN</a:t>
              </a:r>
              <a:r>
                <a:rPr sz="1200" b="1" spc="-8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4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  <a:r>
                <a:rPr sz="1200" b="1" spc="-12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sz="1200" b="1" spc="-6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CTIC</a:t>
              </a:r>
              <a:r>
                <a:rPr sz="1200" b="1" spc="-8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4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7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sz="1200" b="1" spc="-3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7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sz="1200" b="1" spc="-2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sz="1200" b="1" spc="-8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</a:t>
              </a:r>
              <a:r>
                <a:rPr sz="1200" b="1" spc="-6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ORPOR</a:t>
              </a:r>
              <a:r>
                <a:rPr sz="1200" b="1" spc="-17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200" b="1" spc="-6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sz="1200" b="1" spc="-12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sz="1200" b="1" spc="-40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upo 44"/>
          <p:cNvGrpSpPr>
            <a:grpSpLocks/>
          </p:cNvGrpSpPr>
          <p:nvPr/>
        </p:nvGrpSpPr>
        <p:grpSpPr bwMode="auto">
          <a:xfrm>
            <a:off x="4954588" y="5213106"/>
            <a:ext cx="3651250" cy="944562"/>
            <a:chOff x="4954346" y="4996053"/>
            <a:chExt cx="3651250" cy="945379"/>
          </a:xfrm>
        </p:grpSpPr>
        <p:sp>
          <p:nvSpPr>
            <p:cNvPr id="125" name="object 32"/>
            <p:cNvSpPr txBox="1"/>
            <p:nvPr/>
          </p:nvSpPr>
          <p:spPr>
            <a:xfrm>
              <a:off x="4981333" y="5849277"/>
              <a:ext cx="1362075" cy="9215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sz="600" b="1" spc="-2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tinció</a:t>
              </a:r>
              <a:r>
                <a:rPr sz="6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600" b="1" spc="-3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600" b="1" spc="-2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sz="600" b="1" spc="-2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gad</a:t>
              </a:r>
              <a:r>
                <a:rPr sz="6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600" b="1" spc="-3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6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600" b="1" spc="-3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PE" sz="600" b="1" spc="-15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 y</a:t>
              </a:r>
              <a:r>
                <a:rPr sz="600" b="1" spc="-3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600" b="1" spc="-2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600" b="1" spc="-1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bject 33"/>
            <p:cNvSpPr>
              <a:spLocks/>
            </p:cNvSpPr>
            <p:nvPr/>
          </p:nvSpPr>
          <p:spPr bwMode="auto">
            <a:xfrm>
              <a:off x="4954346" y="5769109"/>
              <a:ext cx="3651250" cy="0"/>
            </a:xfrm>
            <a:custGeom>
              <a:avLst/>
              <a:gdLst>
                <a:gd name="T0" fmla="*/ 0 w 3651250"/>
                <a:gd name="T1" fmla="*/ 3650932 w 36512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651250">
                  <a:moveTo>
                    <a:pt x="0" y="0"/>
                  </a:moveTo>
                  <a:lnTo>
                    <a:pt x="3650932" y="0"/>
                  </a:lnTo>
                </a:path>
              </a:pathLst>
            </a:custGeom>
            <a:noFill/>
            <a:ln w="6350">
              <a:solidFill>
                <a:srgbClr val="80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27" name="object 34"/>
            <p:cNvSpPr>
              <a:spLocks noChangeArrowheads="1"/>
            </p:cNvSpPr>
            <p:nvPr/>
          </p:nvSpPr>
          <p:spPr bwMode="auto">
            <a:xfrm>
              <a:off x="5482691" y="5012042"/>
              <a:ext cx="637933" cy="637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s-PE" altLang="es-PE"/>
            </a:p>
          </p:txBody>
        </p:sp>
        <p:sp>
          <p:nvSpPr>
            <p:cNvPr id="128" name="object 35"/>
            <p:cNvSpPr>
              <a:spLocks noChangeArrowheads="1"/>
            </p:cNvSpPr>
            <p:nvPr/>
          </p:nvSpPr>
          <p:spPr bwMode="auto">
            <a:xfrm>
              <a:off x="5082794" y="5204204"/>
              <a:ext cx="416074" cy="25275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s-PE" altLang="es-PE"/>
            </a:p>
          </p:txBody>
        </p:sp>
        <p:sp>
          <p:nvSpPr>
            <p:cNvPr id="129" name="object 36"/>
            <p:cNvSpPr>
              <a:spLocks noChangeArrowheads="1"/>
            </p:cNvSpPr>
            <p:nvPr/>
          </p:nvSpPr>
          <p:spPr bwMode="auto">
            <a:xfrm>
              <a:off x="6637146" y="4996053"/>
              <a:ext cx="1805711" cy="71151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s-PE" altLang="es-PE"/>
            </a:p>
          </p:txBody>
        </p:sp>
      </p:grpSp>
      <p:pic>
        <p:nvPicPr>
          <p:cNvPr id="130" name="Picture 1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9175" y="2010284"/>
            <a:ext cx="481012" cy="2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3700" y="1981200"/>
            <a:ext cx="600075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54425" y="2006421"/>
            <a:ext cx="609600" cy="2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AutoShape 198"/>
          <p:cNvSpPr>
            <a:spLocks noChangeAspect="1" noChangeArrowheads="1" noTextEdit="1"/>
          </p:cNvSpPr>
          <p:nvPr/>
        </p:nvSpPr>
        <p:spPr bwMode="auto">
          <a:xfrm>
            <a:off x="728663" y="1982788"/>
            <a:ext cx="36544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34" name="Rectangle 200"/>
          <p:cNvSpPr>
            <a:spLocks noChangeArrowheads="1"/>
          </p:cNvSpPr>
          <p:nvPr/>
        </p:nvSpPr>
        <p:spPr bwMode="auto">
          <a:xfrm>
            <a:off x="766763" y="2439988"/>
            <a:ext cx="7858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Foreign Long</a:t>
            </a:r>
            <a:endParaRPr lang="es-PE" altLang="es-PE"/>
          </a:p>
        </p:txBody>
      </p:sp>
      <p:sp>
        <p:nvSpPr>
          <p:cNvPr id="135" name="Rectangle 201"/>
          <p:cNvSpPr>
            <a:spLocks noChangeArrowheads="1"/>
          </p:cNvSpPr>
          <p:nvPr/>
        </p:nvSpPr>
        <p:spPr bwMode="auto">
          <a:xfrm>
            <a:off x="1492251" y="2439988"/>
            <a:ext cx="123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T</a:t>
            </a:r>
            <a:endParaRPr lang="es-PE" altLang="es-PE"/>
          </a:p>
        </p:txBody>
      </p:sp>
      <p:sp>
        <p:nvSpPr>
          <p:cNvPr id="136" name="Rectangle 202"/>
          <p:cNvSpPr>
            <a:spLocks noChangeArrowheads="1"/>
          </p:cNvSpPr>
          <p:nvPr/>
        </p:nvSpPr>
        <p:spPr bwMode="auto">
          <a:xfrm>
            <a:off x="1550988" y="2439988"/>
            <a:ext cx="2651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erm</a:t>
            </a:r>
            <a:endParaRPr lang="es-PE" altLang="es-PE"/>
          </a:p>
        </p:txBody>
      </p:sp>
      <p:sp>
        <p:nvSpPr>
          <p:cNvPr id="137" name="Rectangle 203"/>
          <p:cNvSpPr>
            <a:spLocks noChangeArrowheads="1"/>
          </p:cNvSpPr>
          <p:nvPr/>
        </p:nvSpPr>
        <p:spPr bwMode="auto">
          <a:xfrm>
            <a:off x="766763" y="2755900"/>
            <a:ext cx="893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Foreign Short</a:t>
            </a:r>
            <a:endParaRPr lang="es-PE" altLang="es-PE"/>
          </a:p>
        </p:txBody>
      </p:sp>
      <p:sp>
        <p:nvSpPr>
          <p:cNvPr id="138" name="Rectangle 204"/>
          <p:cNvSpPr>
            <a:spLocks noChangeArrowheads="1"/>
          </p:cNvSpPr>
          <p:nvPr/>
        </p:nvSpPr>
        <p:spPr bwMode="auto">
          <a:xfrm>
            <a:off x="1509713" y="2755900"/>
            <a:ext cx="1365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T</a:t>
            </a:r>
            <a:endParaRPr lang="es-PE" altLang="es-PE"/>
          </a:p>
        </p:txBody>
      </p:sp>
      <p:sp>
        <p:nvSpPr>
          <p:cNvPr id="139" name="Rectangle 205"/>
          <p:cNvSpPr>
            <a:spLocks noChangeArrowheads="1"/>
          </p:cNvSpPr>
          <p:nvPr/>
        </p:nvSpPr>
        <p:spPr bwMode="auto">
          <a:xfrm>
            <a:off x="1568451" y="2755900"/>
            <a:ext cx="2921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erm</a:t>
            </a:r>
            <a:endParaRPr lang="es-PE" altLang="es-PE"/>
          </a:p>
        </p:txBody>
      </p:sp>
      <p:sp>
        <p:nvSpPr>
          <p:cNvPr id="140" name="Rectangle 206"/>
          <p:cNvSpPr>
            <a:spLocks noChangeArrowheads="1"/>
          </p:cNvSpPr>
          <p:nvPr/>
        </p:nvSpPr>
        <p:spPr bwMode="auto">
          <a:xfrm>
            <a:off x="766763" y="3076575"/>
            <a:ext cx="6651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Local Long</a:t>
            </a:r>
            <a:endParaRPr lang="es-PE" altLang="es-PE"/>
          </a:p>
        </p:txBody>
      </p:sp>
      <p:sp>
        <p:nvSpPr>
          <p:cNvPr id="141" name="Rectangle 207"/>
          <p:cNvSpPr>
            <a:spLocks noChangeArrowheads="1"/>
          </p:cNvSpPr>
          <p:nvPr/>
        </p:nvSpPr>
        <p:spPr bwMode="auto">
          <a:xfrm>
            <a:off x="1377951" y="3076575"/>
            <a:ext cx="1238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T</a:t>
            </a:r>
            <a:endParaRPr lang="es-PE" altLang="es-PE"/>
          </a:p>
        </p:txBody>
      </p:sp>
      <p:sp>
        <p:nvSpPr>
          <p:cNvPr id="142" name="Rectangle 208"/>
          <p:cNvSpPr>
            <a:spLocks noChangeArrowheads="1"/>
          </p:cNvSpPr>
          <p:nvPr/>
        </p:nvSpPr>
        <p:spPr bwMode="auto">
          <a:xfrm>
            <a:off x="1436688" y="3076575"/>
            <a:ext cx="2635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erm</a:t>
            </a:r>
            <a:endParaRPr lang="es-PE" altLang="es-PE"/>
          </a:p>
        </p:txBody>
      </p:sp>
      <p:sp>
        <p:nvSpPr>
          <p:cNvPr id="143" name="Rectangle 209"/>
          <p:cNvSpPr>
            <a:spLocks noChangeArrowheads="1"/>
          </p:cNvSpPr>
          <p:nvPr/>
        </p:nvSpPr>
        <p:spPr bwMode="auto">
          <a:xfrm>
            <a:off x="766763" y="3395663"/>
            <a:ext cx="6842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Local Short</a:t>
            </a:r>
            <a:endParaRPr lang="es-PE" altLang="es-PE"/>
          </a:p>
        </p:txBody>
      </p:sp>
      <p:sp>
        <p:nvSpPr>
          <p:cNvPr id="144" name="Rectangle 210"/>
          <p:cNvSpPr>
            <a:spLocks noChangeArrowheads="1"/>
          </p:cNvSpPr>
          <p:nvPr/>
        </p:nvSpPr>
        <p:spPr bwMode="auto">
          <a:xfrm>
            <a:off x="1393826" y="3395663"/>
            <a:ext cx="123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T</a:t>
            </a:r>
            <a:endParaRPr lang="es-PE" altLang="es-PE"/>
          </a:p>
        </p:txBody>
      </p:sp>
      <p:sp>
        <p:nvSpPr>
          <p:cNvPr id="145" name="Rectangle 211"/>
          <p:cNvSpPr>
            <a:spLocks noChangeArrowheads="1"/>
          </p:cNvSpPr>
          <p:nvPr/>
        </p:nvSpPr>
        <p:spPr bwMode="auto">
          <a:xfrm>
            <a:off x="1452563" y="3395663"/>
            <a:ext cx="2635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erm</a:t>
            </a:r>
            <a:endParaRPr lang="es-PE" altLang="es-PE"/>
          </a:p>
        </p:txBody>
      </p:sp>
      <p:sp>
        <p:nvSpPr>
          <p:cNvPr id="146" name="Rectangle 213"/>
          <p:cNvSpPr>
            <a:spLocks noChangeArrowheads="1"/>
          </p:cNvSpPr>
          <p:nvPr/>
        </p:nvSpPr>
        <p:spPr bwMode="auto">
          <a:xfrm>
            <a:off x="766763" y="3696965"/>
            <a:ext cx="8302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600" b="1" dirty="0">
                <a:solidFill>
                  <a:srgbClr val="58595B"/>
                </a:solidFill>
                <a:latin typeface="Arial" charset="0"/>
              </a:rPr>
              <a:t>Actualizado a </a:t>
            </a:r>
            <a:r>
              <a:rPr lang="es-PE" altLang="es-PE" sz="600" b="1" dirty="0" smtClean="0">
                <a:solidFill>
                  <a:srgbClr val="58595B"/>
                </a:solidFill>
                <a:latin typeface="Arial" charset="0"/>
              </a:rPr>
              <a:t>Dic 2014</a:t>
            </a:r>
            <a:endParaRPr lang="es-PE" altLang="es-PE" dirty="0"/>
          </a:p>
        </p:txBody>
      </p:sp>
      <p:sp>
        <p:nvSpPr>
          <p:cNvPr id="147" name="Rectangle 214"/>
          <p:cNvSpPr>
            <a:spLocks noChangeArrowheads="1"/>
          </p:cNvSpPr>
          <p:nvPr/>
        </p:nvSpPr>
        <p:spPr bwMode="auto">
          <a:xfrm>
            <a:off x="2335213" y="2439988"/>
            <a:ext cx="3698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BBB+</a:t>
            </a:r>
            <a:endParaRPr lang="es-PE" altLang="es-PE" dirty="0"/>
          </a:p>
        </p:txBody>
      </p:sp>
      <p:sp>
        <p:nvSpPr>
          <p:cNvPr id="148" name="Rectangle 215"/>
          <p:cNvSpPr>
            <a:spLocks noChangeArrowheads="1"/>
          </p:cNvSpPr>
          <p:nvPr/>
        </p:nvSpPr>
        <p:spPr bwMode="auto">
          <a:xfrm>
            <a:off x="2398713" y="2755900"/>
            <a:ext cx="2619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A-2</a:t>
            </a:r>
            <a:endParaRPr lang="es-PE" altLang="es-PE"/>
          </a:p>
        </p:txBody>
      </p:sp>
      <p:sp>
        <p:nvSpPr>
          <p:cNvPr id="149" name="Rectangle 216"/>
          <p:cNvSpPr>
            <a:spLocks noChangeArrowheads="1"/>
          </p:cNvSpPr>
          <p:nvPr/>
        </p:nvSpPr>
        <p:spPr bwMode="auto">
          <a:xfrm>
            <a:off x="2335213" y="3076575"/>
            <a:ext cx="369888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BBB+</a:t>
            </a:r>
            <a:endParaRPr lang="es-PE" altLang="es-PE" dirty="0"/>
          </a:p>
        </p:txBody>
      </p:sp>
      <p:sp>
        <p:nvSpPr>
          <p:cNvPr id="150" name="Rectangle 217"/>
          <p:cNvSpPr>
            <a:spLocks noChangeArrowheads="1"/>
          </p:cNvSpPr>
          <p:nvPr/>
        </p:nvSpPr>
        <p:spPr bwMode="auto">
          <a:xfrm>
            <a:off x="2398713" y="3395663"/>
            <a:ext cx="2333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A-2</a:t>
            </a:r>
            <a:endParaRPr lang="es-PE" altLang="es-PE"/>
          </a:p>
        </p:txBody>
      </p:sp>
      <p:sp>
        <p:nvSpPr>
          <p:cNvPr id="151" name="Rectangle 221"/>
          <p:cNvSpPr>
            <a:spLocks noChangeArrowheads="1"/>
          </p:cNvSpPr>
          <p:nvPr/>
        </p:nvSpPr>
        <p:spPr bwMode="auto">
          <a:xfrm>
            <a:off x="3073401" y="2439988"/>
            <a:ext cx="3698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BBB+</a:t>
            </a:r>
            <a:endParaRPr lang="es-PE" altLang="es-PE" dirty="0"/>
          </a:p>
        </p:txBody>
      </p:sp>
      <p:sp>
        <p:nvSpPr>
          <p:cNvPr id="152" name="Rectangle 222"/>
          <p:cNvSpPr>
            <a:spLocks noChangeArrowheads="1"/>
          </p:cNvSpPr>
          <p:nvPr/>
        </p:nvSpPr>
        <p:spPr bwMode="auto">
          <a:xfrm>
            <a:off x="3162301" y="2755900"/>
            <a:ext cx="206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F2</a:t>
            </a:r>
            <a:endParaRPr lang="es-PE" altLang="es-PE"/>
          </a:p>
        </p:txBody>
      </p:sp>
      <p:sp>
        <p:nvSpPr>
          <p:cNvPr id="153" name="Rectangle 223"/>
          <p:cNvSpPr>
            <a:spLocks noChangeArrowheads="1"/>
          </p:cNvSpPr>
          <p:nvPr/>
        </p:nvSpPr>
        <p:spPr bwMode="auto">
          <a:xfrm>
            <a:off x="3168651" y="3076575"/>
            <a:ext cx="16827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A-</a:t>
            </a:r>
            <a:endParaRPr lang="es-PE" altLang="es-PE"/>
          </a:p>
        </p:txBody>
      </p:sp>
      <p:sp>
        <p:nvSpPr>
          <p:cNvPr id="154" name="Rectangle 224"/>
          <p:cNvSpPr>
            <a:spLocks noChangeArrowheads="1"/>
          </p:cNvSpPr>
          <p:nvPr/>
        </p:nvSpPr>
        <p:spPr bwMode="auto">
          <a:xfrm>
            <a:off x="3162301" y="3395663"/>
            <a:ext cx="1873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F2</a:t>
            </a:r>
            <a:endParaRPr lang="es-PE" altLang="es-PE" dirty="0"/>
          </a:p>
        </p:txBody>
      </p:sp>
      <p:sp>
        <p:nvSpPr>
          <p:cNvPr id="155" name="Rectangle 228"/>
          <p:cNvSpPr>
            <a:spLocks noChangeArrowheads="1"/>
          </p:cNvSpPr>
          <p:nvPr/>
        </p:nvSpPr>
        <p:spPr bwMode="auto">
          <a:xfrm>
            <a:off x="3827463" y="2439988"/>
            <a:ext cx="3286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Baa2</a:t>
            </a:r>
            <a:endParaRPr lang="es-PE" altLang="es-PE" dirty="0"/>
          </a:p>
        </p:txBody>
      </p:sp>
      <p:sp>
        <p:nvSpPr>
          <p:cNvPr id="156" name="Rectangle 229"/>
          <p:cNvSpPr>
            <a:spLocks noChangeArrowheads="1"/>
          </p:cNvSpPr>
          <p:nvPr/>
        </p:nvSpPr>
        <p:spPr bwMode="auto">
          <a:xfrm>
            <a:off x="3827463" y="3076575"/>
            <a:ext cx="3286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>
                <a:solidFill>
                  <a:srgbClr val="58595B"/>
                </a:solidFill>
                <a:latin typeface="Arial" charset="0"/>
              </a:rPr>
              <a:t>Baa2</a:t>
            </a:r>
            <a:endParaRPr lang="es-PE" altLang="es-PE" dirty="0"/>
          </a:p>
        </p:txBody>
      </p:sp>
      <p:sp>
        <p:nvSpPr>
          <p:cNvPr id="157" name="Line 233"/>
          <p:cNvSpPr>
            <a:spLocks noChangeShapeType="1"/>
          </p:cNvSpPr>
          <p:nvPr/>
        </p:nvSpPr>
        <p:spPr bwMode="auto">
          <a:xfrm>
            <a:off x="2128838" y="1982788"/>
            <a:ext cx="19050" cy="1662236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58" name="Line 234"/>
          <p:cNvSpPr>
            <a:spLocks noChangeShapeType="1"/>
          </p:cNvSpPr>
          <p:nvPr/>
        </p:nvSpPr>
        <p:spPr bwMode="auto">
          <a:xfrm>
            <a:off x="728663" y="2324100"/>
            <a:ext cx="3654425" cy="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59" name="Line 235"/>
          <p:cNvSpPr>
            <a:spLocks noChangeShapeType="1"/>
          </p:cNvSpPr>
          <p:nvPr/>
        </p:nvSpPr>
        <p:spPr bwMode="auto">
          <a:xfrm>
            <a:off x="728663" y="3645024"/>
            <a:ext cx="3654425" cy="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60" name="Line 236"/>
          <p:cNvSpPr>
            <a:spLocks noChangeShapeType="1"/>
          </p:cNvSpPr>
          <p:nvPr/>
        </p:nvSpPr>
        <p:spPr bwMode="auto">
          <a:xfrm>
            <a:off x="2855913" y="1982788"/>
            <a:ext cx="0" cy="1662236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61" name="Line 237"/>
          <p:cNvSpPr>
            <a:spLocks noChangeShapeType="1"/>
          </p:cNvSpPr>
          <p:nvPr/>
        </p:nvSpPr>
        <p:spPr bwMode="auto">
          <a:xfrm>
            <a:off x="3594101" y="1982788"/>
            <a:ext cx="0" cy="1662236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pic>
        <p:nvPicPr>
          <p:cNvPr id="162" name="Picture 2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8538" y="4590851"/>
            <a:ext cx="830263" cy="31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27400" y="4616894"/>
            <a:ext cx="989013" cy="3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AutoShape 239"/>
          <p:cNvSpPr>
            <a:spLocks noChangeAspect="1" noChangeArrowheads="1" noTextEdit="1"/>
          </p:cNvSpPr>
          <p:nvPr/>
        </p:nvSpPr>
        <p:spPr bwMode="auto">
          <a:xfrm>
            <a:off x="781050" y="4595614"/>
            <a:ext cx="3568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65" name="Rectangle 241"/>
          <p:cNvSpPr>
            <a:spLocks noChangeArrowheads="1"/>
          </p:cNvSpPr>
          <p:nvPr/>
        </p:nvSpPr>
        <p:spPr bwMode="auto">
          <a:xfrm>
            <a:off x="817563" y="5048052"/>
            <a:ext cx="1162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004B8D"/>
                </a:solidFill>
                <a:latin typeface="Arial" charset="0"/>
              </a:rPr>
              <a:t>Riesgo Institucional</a:t>
            </a:r>
            <a:endParaRPr lang="es-PE" altLang="es-PE"/>
          </a:p>
        </p:txBody>
      </p:sp>
      <p:sp>
        <p:nvSpPr>
          <p:cNvPr id="166" name="Rectangle 242"/>
          <p:cNvSpPr>
            <a:spLocks noChangeArrowheads="1"/>
          </p:cNvSpPr>
          <p:nvPr/>
        </p:nvSpPr>
        <p:spPr bwMode="auto">
          <a:xfrm>
            <a:off x="817563" y="5617740"/>
            <a:ext cx="7630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</a:rPr>
              <a:t>Instrumentos </a:t>
            </a:r>
          </a:p>
          <a:p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</a:rPr>
              <a:t>Corto Plazo</a:t>
            </a:r>
            <a:endParaRPr lang="es-PE" altLang="es-PE" dirty="0"/>
          </a:p>
        </p:txBody>
      </p:sp>
      <p:sp>
        <p:nvSpPr>
          <p:cNvPr id="167" name="Rectangle 243"/>
          <p:cNvSpPr>
            <a:spLocks noChangeArrowheads="1"/>
          </p:cNvSpPr>
          <p:nvPr/>
        </p:nvSpPr>
        <p:spPr bwMode="auto">
          <a:xfrm>
            <a:off x="2660650" y="5048052"/>
            <a:ext cx="1333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A</a:t>
            </a:r>
            <a:endParaRPr lang="es-PE" altLang="es-PE"/>
          </a:p>
        </p:txBody>
      </p:sp>
      <p:sp>
        <p:nvSpPr>
          <p:cNvPr id="168" name="Rectangle 244"/>
          <p:cNvSpPr>
            <a:spLocks noChangeArrowheads="1"/>
          </p:cNvSpPr>
          <p:nvPr/>
        </p:nvSpPr>
        <p:spPr bwMode="auto">
          <a:xfrm>
            <a:off x="2471738" y="5278556"/>
            <a:ext cx="4937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58595B"/>
                </a:solidFill>
                <a:latin typeface="Arial" charset="0"/>
              </a:rPr>
              <a:t>AAA (pe)</a:t>
            </a:r>
            <a:endParaRPr lang="es-PE" altLang="es-PE" dirty="0"/>
          </a:p>
        </p:txBody>
      </p:sp>
      <p:sp>
        <p:nvSpPr>
          <p:cNvPr id="169" name="Rectangle 247"/>
          <p:cNvSpPr>
            <a:spLocks noChangeArrowheads="1"/>
          </p:cNvSpPr>
          <p:nvPr/>
        </p:nvSpPr>
        <p:spPr bwMode="auto">
          <a:xfrm>
            <a:off x="3736975" y="5048052"/>
            <a:ext cx="2016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>
                <a:solidFill>
                  <a:srgbClr val="58595B"/>
                </a:solidFill>
                <a:latin typeface="Arial" charset="0"/>
              </a:rPr>
              <a:t>A+</a:t>
            </a:r>
            <a:endParaRPr lang="es-PE" altLang="es-PE"/>
          </a:p>
        </p:txBody>
      </p:sp>
      <p:sp>
        <p:nvSpPr>
          <p:cNvPr id="170" name="Rectangle 248"/>
          <p:cNvSpPr>
            <a:spLocks noChangeArrowheads="1"/>
          </p:cNvSpPr>
          <p:nvPr/>
        </p:nvSpPr>
        <p:spPr bwMode="auto">
          <a:xfrm>
            <a:off x="3581400" y="5278556"/>
            <a:ext cx="4167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58595B"/>
                </a:solidFill>
                <a:latin typeface="Arial" charset="0"/>
              </a:rPr>
              <a:t>AAA.pe</a:t>
            </a:r>
            <a:endParaRPr lang="es-PE" altLang="es-PE" dirty="0"/>
          </a:p>
        </p:txBody>
      </p:sp>
      <p:sp>
        <p:nvSpPr>
          <p:cNvPr id="171" name="Line 251"/>
          <p:cNvSpPr>
            <a:spLocks noChangeShapeType="1"/>
          </p:cNvSpPr>
          <p:nvPr/>
        </p:nvSpPr>
        <p:spPr bwMode="auto">
          <a:xfrm>
            <a:off x="2147888" y="4598789"/>
            <a:ext cx="0" cy="104140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2" name="Line 252"/>
          <p:cNvSpPr>
            <a:spLocks noChangeShapeType="1"/>
          </p:cNvSpPr>
          <p:nvPr/>
        </p:nvSpPr>
        <p:spPr bwMode="auto">
          <a:xfrm>
            <a:off x="781050" y="4936927"/>
            <a:ext cx="3568700" cy="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3" name="Line 253"/>
          <p:cNvSpPr>
            <a:spLocks noChangeShapeType="1"/>
          </p:cNvSpPr>
          <p:nvPr/>
        </p:nvSpPr>
        <p:spPr bwMode="auto">
          <a:xfrm>
            <a:off x="787276" y="5985494"/>
            <a:ext cx="3568700" cy="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" name="Line 254"/>
          <p:cNvSpPr>
            <a:spLocks noChangeShapeType="1"/>
          </p:cNvSpPr>
          <p:nvPr/>
        </p:nvSpPr>
        <p:spPr bwMode="auto">
          <a:xfrm>
            <a:off x="3255963" y="4598789"/>
            <a:ext cx="0" cy="1041400"/>
          </a:xfrm>
          <a:prstGeom prst="line">
            <a:avLst/>
          </a:prstGeom>
          <a:noFill/>
          <a:ln w="6350">
            <a:solidFill>
              <a:srgbClr val="80828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pic>
        <p:nvPicPr>
          <p:cNvPr id="175" name="17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76" y="3571307"/>
            <a:ext cx="1957833" cy="806945"/>
          </a:xfrm>
          <a:prstGeom prst="rect">
            <a:avLst/>
          </a:prstGeom>
        </p:spPr>
      </p:pic>
      <p:pic>
        <p:nvPicPr>
          <p:cNvPr id="176" name="17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32" y="3579568"/>
            <a:ext cx="1904544" cy="806945"/>
          </a:xfrm>
          <a:prstGeom prst="rect">
            <a:avLst/>
          </a:prstGeom>
        </p:spPr>
      </p:pic>
      <p:sp>
        <p:nvSpPr>
          <p:cNvPr id="177" name="Rectangle 242"/>
          <p:cNvSpPr>
            <a:spLocks noChangeArrowheads="1"/>
          </p:cNvSpPr>
          <p:nvPr/>
        </p:nvSpPr>
        <p:spPr bwMode="auto">
          <a:xfrm>
            <a:off x="817563" y="5268733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</a:rPr>
              <a:t>Instrumentos Mediano</a:t>
            </a:r>
          </a:p>
          <a:p>
            <a:r>
              <a:rPr lang="es-PE" altLang="es-PE" sz="900" b="1" dirty="0" smtClean="0">
                <a:solidFill>
                  <a:srgbClr val="004B8D"/>
                </a:solidFill>
                <a:latin typeface="Arial" charset="0"/>
              </a:rPr>
              <a:t>Y Largo Plazo</a:t>
            </a:r>
            <a:endParaRPr lang="es-PE" altLang="es-PE" dirty="0"/>
          </a:p>
        </p:txBody>
      </p:sp>
      <p:sp>
        <p:nvSpPr>
          <p:cNvPr id="178" name="Rectangle 244"/>
          <p:cNvSpPr>
            <a:spLocks noChangeArrowheads="1"/>
          </p:cNvSpPr>
          <p:nvPr/>
        </p:nvSpPr>
        <p:spPr bwMode="auto">
          <a:xfrm>
            <a:off x="2471738" y="5640189"/>
            <a:ext cx="6315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58595B"/>
                </a:solidFill>
                <a:latin typeface="Arial" charset="0"/>
              </a:rPr>
              <a:t>CP–1 + (pe)</a:t>
            </a:r>
            <a:endParaRPr lang="es-PE" altLang="es-PE" dirty="0"/>
          </a:p>
        </p:txBody>
      </p:sp>
      <p:sp>
        <p:nvSpPr>
          <p:cNvPr id="179" name="Rectangle 248"/>
          <p:cNvSpPr>
            <a:spLocks noChangeArrowheads="1"/>
          </p:cNvSpPr>
          <p:nvPr/>
        </p:nvSpPr>
        <p:spPr bwMode="auto">
          <a:xfrm>
            <a:off x="3581400" y="5640189"/>
            <a:ext cx="5354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900" b="1" dirty="0" smtClean="0">
                <a:solidFill>
                  <a:srgbClr val="58595B"/>
                </a:solidFill>
                <a:latin typeface="Arial" charset="0"/>
              </a:rPr>
              <a:t>EQL1+.pe</a:t>
            </a:r>
            <a:endParaRPr lang="es-PE" altLang="es-PE" dirty="0"/>
          </a:p>
        </p:txBody>
      </p:sp>
      <p:sp>
        <p:nvSpPr>
          <p:cNvPr id="180" name="object 22"/>
          <p:cNvSpPr>
            <a:spLocks/>
          </p:cNvSpPr>
          <p:nvPr/>
        </p:nvSpPr>
        <p:spPr bwMode="auto">
          <a:xfrm>
            <a:off x="4981575" y="2541042"/>
            <a:ext cx="50165" cy="48254"/>
          </a:xfrm>
          <a:custGeom>
            <a:avLst/>
            <a:gdLst>
              <a:gd name="T0" fmla="*/ 20840 w 50164"/>
              <a:gd name="T1" fmla="*/ 0 h 48260"/>
              <a:gd name="T2" fmla="*/ 9750 w 50164"/>
              <a:gd name="T3" fmla="*/ 4796 h 48260"/>
              <a:gd name="T4" fmla="*/ 2249 w 50164"/>
              <a:gd name="T5" fmla="*/ 15547 h 48260"/>
              <a:gd name="T6" fmla="*/ 0 w 50164"/>
              <a:gd name="T7" fmla="*/ 31952 h 48260"/>
              <a:gd name="T8" fmla="*/ 6029 w 50164"/>
              <a:gd name="T9" fmla="*/ 41205 h 48260"/>
              <a:gd name="T10" fmla="*/ 17766 w 50164"/>
              <a:gd name="T11" fmla="*/ 46929 h 48260"/>
              <a:gd name="T12" fmla="*/ 35541 w 50164"/>
              <a:gd name="T13" fmla="*/ 47697 h 48260"/>
              <a:gd name="T14" fmla="*/ 45671 w 50164"/>
              <a:gd name="T15" fmla="*/ 38542 h 48260"/>
              <a:gd name="T16" fmla="*/ 49565 w 50164"/>
              <a:gd name="T17" fmla="*/ 25050 h 48260"/>
              <a:gd name="T18" fmla="*/ 49562 w 50164"/>
              <a:gd name="T19" fmla="*/ 24704 h 48260"/>
              <a:gd name="T20" fmla="*/ 45870 w 50164"/>
              <a:gd name="T21" fmla="*/ 12109 h 48260"/>
              <a:gd name="T22" fmla="*/ 35921 w 50164"/>
              <a:gd name="T23" fmla="*/ 3232 h 48260"/>
              <a:gd name="T24" fmla="*/ 20840 w 50164"/>
              <a:gd name="T25" fmla="*/ 0 h 48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164" h="48260">
                <a:moveTo>
                  <a:pt x="20840" y="0"/>
                </a:moveTo>
                <a:lnTo>
                  <a:pt x="9750" y="4796"/>
                </a:lnTo>
                <a:lnTo>
                  <a:pt x="2249" y="15547"/>
                </a:lnTo>
                <a:lnTo>
                  <a:pt x="0" y="31952"/>
                </a:lnTo>
                <a:lnTo>
                  <a:pt x="6029" y="41205"/>
                </a:lnTo>
                <a:lnTo>
                  <a:pt x="17766" y="46929"/>
                </a:lnTo>
                <a:lnTo>
                  <a:pt x="35533" y="47697"/>
                </a:lnTo>
                <a:lnTo>
                  <a:pt x="45663" y="38542"/>
                </a:lnTo>
                <a:lnTo>
                  <a:pt x="49557" y="25050"/>
                </a:lnTo>
                <a:lnTo>
                  <a:pt x="49554" y="24704"/>
                </a:lnTo>
                <a:lnTo>
                  <a:pt x="45862" y="12109"/>
                </a:lnTo>
                <a:lnTo>
                  <a:pt x="35913" y="3232"/>
                </a:lnTo>
                <a:lnTo>
                  <a:pt x="20840" y="0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81" name="Rectangle 213"/>
          <p:cNvSpPr>
            <a:spLocks noChangeArrowheads="1"/>
          </p:cNvSpPr>
          <p:nvPr/>
        </p:nvSpPr>
        <p:spPr bwMode="auto">
          <a:xfrm>
            <a:off x="827584" y="6062173"/>
            <a:ext cx="8302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E" altLang="es-PE" sz="600" b="1" dirty="0">
                <a:solidFill>
                  <a:srgbClr val="58595B"/>
                </a:solidFill>
                <a:latin typeface="Arial" charset="0"/>
              </a:rPr>
              <a:t>Actualizado a </a:t>
            </a:r>
            <a:r>
              <a:rPr lang="es-PE" altLang="es-PE" sz="600" b="1" dirty="0" smtClean="0">
                <a:solidFill>
                  <a:srgbClr val="58595B"/>
                </a:solidFill>
                <a:latin typeface="Arial" charset="0"/>
              </a:rPr>
              <a:t>Dic 2014</a:t>
            </a:r>
            <a:endParaRPr lang="es-PE" altLang="es-P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028700"/>
            <a:ext cx="3568700" cy="700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sz="1400" b="1" spc="-2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b="1" spc="-10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1400" b="1" spc="-1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4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sz="1400" b="1" spc="-4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8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pc="-6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spc="-7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ospecti</a:t>
            </a:r>
            <a:r>
              <a:rPr sz="1600" spc="-8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(Mile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>
            <a:spLocks/>
          </p:cNvSpPr>
          <p:nvPr/>
        </p:nvSpPr>
        <p:spPr bwMode="auto">
          <a:xfrm>
            <a:off x="720725" y="1738313"/>
            <a:ext cx="7867650" cy="0"/>
          </a:xfrm>
          <a:custGeom>
            <a:avLst/>
            <a:gdLst>
              <a:gd name="T0" fmla="*/ 0 w 7868920"/>
              <a:gd name="T1" fmla="*/ 7858296 w 78689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868920">
                <a:moveTo>
                  <a:pt x="0" y="0"/>
                </a:moveTo>
                <a:lnTo>
                  <a:pt x="7868450" y="0"/>
                </a:lnTo>
              </a:path>
            </a:pathLst>
          </a:custGeom>
          <a:noFill/>
          <a:ln w="6350">
            <a:solidFill>
              <a:srgbClr val="6D6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grpSp>
        <p:nvGrpSpPr>
          <p:cNvPr id="975" name="Grupo 974"/>
          <p:cNvGrpSpPr>
            <a:grpSpLocks/>
          </p:cNvGrpSpPr>
          <p:nvPr/>
        </p:nvGrpSpPr>
        <p:grpSpPr bwMode="auto">
          <a:xfrm>
            <a:off x="708025" y="1908175"/>
            <a:ext cx="1312863" cy="4246563"/>
            <a:chOff x="707299" y="1908175"/>
            <a:chExt cx="1313589" cy="4246687"/>
          </a:xfrm>
        </p:grpSpPr>
        <p:grpSp>
          <p:nvGrpSpPr>
            <p:cNvPr id="10399" name="Grupo 963"/>
            <p:cNvGrpSpPr>
              <a:grpSpLocks/>
            </p:cNvGrpSpPr>
            <p:nvPr/>
          </p:nvGrpSpPr>
          <p:grpSpPr bwMode="auto">
            <a:xfrm>
              <a:off x="723900" y="1908175"/>
              <a:ext cx="1296988" cy="4184650"/>
              <a:chOff x="723900" y="1908175"/>
              <a:chExt cx="1296988" cy="4184650"/>
            </a:xfrm>
          </p:grpSpPr>
          <p:sp>
            <p:nvSpPr>
              <p:cNvPr id="10402" name="Rectangle 481"/>
              <p:cNvSpPr>
                <a:spLocks noChangeArrowheads="1"/>
              </p:cNvSpPr>
              <p:nvPr/>
            </p:nvSpPr>
            <p:spPr bwMode="auto">
              <a:xfrm>
                <a:off x="723900" y="1908175"/>
                <a:ext cx="1296988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3" name="Rectangle 491"/>
              <p:cNvSpPr>
                <a:spLocks noChangeArrowheads="1"/>
              </p:cNvSpPr>
              <p:nvPr/>
            </p:nvSpPr>
            <p:spPr bwMode="auto">
              <a:xfrm>
                <a:off x="723900" y="5816600"/>
                <a:ext cx="1296988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4" name="Rectangle 501"/>
              <p:cNvSpPr>
                <a:spLocks noChangeArrowheads="1"/>
              </p:cNvSpPr>
              <p:nvPr/>
            </p:nvSpPr>
            <p:spPr bwMode="auto">
              <a:xfrm>
                <a:off x="723900" y="5495925"/>
                <a:ext cx="1296988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5" name="Rectangle 511"/>
              <p:cNvSpPr>
                <a:spLocks noChangeArrowheads="1"/>
              </p:cNvSpPr>
              <p:nvPr/>
            </p:nvSpPr>
            <p:spPr bwMode="auto">
              <a:xfrm>
                <a:off x="723900" y="5172075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6" name="Rectangle 521"/>
              <p:cNvSpPr>
                <a:spLocks noChangeArrowheads="1"/>
              </p:cNvSpPr>
              <p:nvPr/>
            </p:nvSpPr>
            <p:spPr bwMode="auto">
              <a:xfrm>
                <a:off x="723900" y="4851400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7" name="Rectangle 531"/>
              <p:cNvSpPr>
                <a:spLocks noChangeArrowheads="1"/>
              </p:cNvSpPr>
              <p:nvPr/>
            </p:nvSpPr>
            <p:spPr bwMode="auto">
              <a:xfrm>
                <a:off x="723900" y="4530725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8" name="Rectangle 541"/>
              <p:cNvSpPr>
                <a:spLocks noChangeArrowheads="1"/>
              </p:cNvSpPr>
              <p:nvPr/>
            </p:nvSpPr>
            <p:spPr bwMode="auto">
              <a:xfrm>
                <a:off x="723900" y="4210050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9" name="Rectangle 551"/>
              <p:cNvSpPr>
                <a:spLocks noChangeArrowheads="1"/>
              </p:cNvSpPr>
              <p:nvPr/>
            </p:nvSpPr>
            <p:spPr bwMode="auto">
              <a:xfrm>
                <a:off x="723900" y="3889375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0" name="Rectangle 561"/>
              <p:cNvSpPr>
                <a:spLocks noChangeArrowheads="1"/>
              </p:cNvSpPr>
              <p:nvPr/>
            </p:nvSpPr>
            <p:spPr bwMode="auto">
              <a:xfrm>
                <a:off x="723900" y="3568700"/>
                <a:ext cx="1296988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1" name="Rectangle 571"/>
              <p:cNvSpPr>
                <a:spLocks noChangeArrowheads="1"/>
              </p:cNvSpPr>
              <p:nvPr/>
            </p:nvSpPr>
            <p:spPr bwMode="auto">
              <a:xfrm>
                <a:off x="723900" y="3248025"/>
                <a:ext cx="1296988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2" name="Rectangle 581"/>
              <p:cNvSpPr>
                <a:spLocks noChangeArrowheads="1"/>
              </p:cNvSpPr>
              <p:nvPr/>
            </p:nvSpPr>
            <p:spPr bwMode="auto">
              <a:xfrm>
                <a:off x="723900" y="2924175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3" name="Rectangle 591"/>
              <p:cNvSpPr>
                <a:spLocks noChangeArrowheads="1"/>
              </p:cNvSpPr>
              <p:nvPr/>
            </p:nvSpPr>
            <p:spPr bwMode="auto">
              <a:xfrm>
                <a:off x="723900" y="2603500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4" name="Rectangle 601"/>
              <p:cNvSpPr>
                <a:spLocks noChangeArrowheads="1"/>
              </p:cNvSpPr>
              <p:nvPr/>
            </p:nvSpPr>
            <p:spPr bwMode="auto">
              <a:xfrm>
                <a:off x="723900" y="2282825"/>
                <a:ext cx="1296988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400" name="CuadroTexto 942"/>
            <p:cNvSpPr txBox="1">
              <a:spLocks noChangeArrowheads="1"/>
            </p:cNvSpPr>
            <p:nvPr/>
          </p:nvSpPr>
          <p:spPr bwMode="auto">
            <a:xfrm>
              <a:off x="707299" y="1972574"/>
              <a:ext cx="128752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s-PE" altLang="es-PE" sz="9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Sector Económico</a:t>
              </a:r>
            </a:p>
          </p:txBody>
        </p:sp>
        <p:sp>
          <p:nvSpPr>
            <p:cNvPr id="10401" name="CuadroTexto 943"/>
            <p:cNvSpPr txBox="1">
              <a:spLocks noChangeArrowheads="1"/>
            </p:cNvSpPr>
            <p:nvPr/>
          </p:nvSpPr>
          <p:spPr bwMode="auto">
            <a:xfrm>
              <a:off x="778315" y="2215322"/>
              <a:ext cx="1216505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Agrícola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Banca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Construcción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Corporativo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Energía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Hotelería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Logística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Minería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Pesca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Saneamiento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Transporte</a:t>
              </a:r>
            </a:p>
            <a:p>
              <a:pPr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Total Aprobaciones</a:t>
              </a:r>
            </a:p>
          </p:txBody>
        </p:sp>
      </p:grpSp>
      <p:grpSp>
        <p:nvGrpSpPr>
          <p:cNvPr id="976" name="Grupo 975"/>
          <p:cNvGrpSpPr>
            <a:grpSpLocks/>
          </p:cNvGrpSpPr>
          <p:nvPr/>
        </p:nvGrpSpPr>
        <p:grpSpPr bwMode="auto">
          <a:xfrm>
            <a:off x="2058988" y="1908175"/>
            <a:ext cx="685800" cy="4246563"/>
            <a:chOff x="2058988" y="1908175"/>
            <a:chExt cx="685800" cy="4246687"/>
          </a:xfrm>
        </p:grpSpPr>
        <p:grpSp>
          <p:nvGrpSpPr>
            <p:cNvPr id="10383" name="Grupo 964"/>
            <p:cNvGrpSpPr>
              <a:grpSpLocks/>
            </p:cNvGrpSpPr>
            <p:nvPr/>
          </p:nvGrpSpPr>
          <p:grpSpPr bwMode="auto">
            <a:xfrm>
              <a:off x="2058988" y="1908175"/>
              <a:ext cx="685800" cy="4184650"/>
              <a:chOff x="2058988" y="1908175"/>
              <a:chExt cx="685800" cy="4184650"/>
            </a:xfrm>
          </p:grpSpPr>
          <p:sp>
            <p:nvSpPr>
              <p:cNvPr id="10386" name="Rectangle 476"/>
              <p:cNvSpPr>
                <a:spLocks noChangeArrowheads="1"/>
              </p:cNvSpPr>
              <p:nvPr/>
            </p:nvSpPr>
            <p:spPr bwMode="auto">
              <a:xfrm>
                <a:off x="2058988" y="1908175"/>
                <a:ext cx="685800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7" name="Rectangle 486"/>
              <p:cNvSpPr>
                <a:spLocks noChangeArrowheads="1"/>
              </p:cNvSpPr>
              <p:nvPr/>
            </p:nvSpPr>
            <p:spPr bwMode="auto">
              <a:xfrm>
                <a:off x="2058988" y="5816600"/>
                <a:ext cx="685800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8" name="Rectangle 496"/>
              <p:cNvSpPr>
                <a:spLocks noChangeArrowheads="1"/>
              </p:cNvSpPr>
              <p:nvPr/>
            </p:nvSpPr>
            <p:spPr bwMode="auto">
              <a:xfrm>
                <a:off x="2058988" y="5495925"/>
                <a:ext cx="685800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9" name="Rectangle 506"/>
              <p:cNvSpPr>
                <a:spLocks noChangeArrowheads="1"/>
              </p:cNvSpPr>
              <p:nvPr/>
            </p:nvSpPr>
            <p:spPr bwMode="auto">
              <a:xfrm>
                <a:off x="2058988" y="51720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0" name="Rectangle 516"/>
              <p:cNvSpPr>
                <a:spLocks noChangeArrowheads="1"/>
              </p:cNvSpPr>
              <p:nvPr/>
            </p:nvSpPr>
            <p:spPr bwMode="auto">
              <a:xfrm>
                <a:off x="2058988" y="48514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1" name="Rectangle 526"/>
              <p:cNvSpPr>
                <a:spLocks noChangeArrowheads="1"/>
              </p:cNvSpPr>
              <p:nvPr/>
            </p:nvSpPr>
            <p:spPr bwMode="auto">
              <a:xfrm>
                <a:off x="2058988" y="45307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2" name="Rectangle 536"/>
              <p:cNvSpPr>
                <a:spLocks noChangeArrowheads="1"/>
              </p:cNvSpPr>
              <p:nvPr/>
            </p:nvSpPr>
            <p:spPr bwMode="auto">
              <a:xfrm>
                <a:off x="2058988" y="421005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3" name="Rectangle 546"/>
              <p:cNvSpPr>
                <a:spLocks noChangeArrowheads="1"/>
              </p:cNvSpPr>
              <p:nvPr/>
            </p:nvSpPr>
            <p:spPr bwMode="auto">
              <a:xfrm>
                <a:off x="2058988" y="38893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4" name="Rectangle 556"/>
              <p:cNvSpPr>
                <a:spLocks noChangeArrowheads="1"/>
              </p:cNvSpPr>
              <p:nvPr/>
            </p:nvSpPr>
            <p:spPr bwMode="auto">
              <a:xfrm>
                <a:off x="2058988" y="3568700"/>
                <a:ext cx="685800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5" name="Rectangle 566"/>
              <p:cNvSpPr>
                <a:spLocks noChangeArrowheads="1"/>
              </p:cNvSpPr>
              <p:nvPr/>
            </p:nvSpPr>
            <p:spPr bwMode="auto">
              <a:xfrm>
                <a:off x="2058988" y="3248025"/>
                <a:ext cx="685800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6" name="Rectangle 576"/>
              <p:cNvSpPr>
                <a:spLocks noChangeArrowheads="1"/>
              </p:cNvSpPr>
              <p:nvPr/>
            </p:nvSpPr>
            <p:spPr bwMode="auto">
              <a:xfrm>
                <a:off x="2058988" y="29241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7" name="Rectangle 586"/>
              <p:cNvSpPr>
                <a:spLocks noChangeArrowheads="1"/>
              </p:cNvSpPr>
              <p:nvPr/>
            </p:nvSpPr>
            <p:spPr bwMode="auto">
              <a:xfrm>
                <a:off x="2058988" y="26035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8" name="Rectangle 596"/>
              <p:cNvSpPr>
                <a:spLocks noChangeArrowheads="1"/>
              </p:cNvSpPr>
              <p:nvPr/>
            </p:nvSpPr>
            <p:spPr bwMode="auto">
              <a:xfrm>
                <a:off x="2058988" y="22828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84" name="CuadroTexto 944"/>
            <p:cNvSpPr txBox="1">
              <a:spLocks noChangeArrowheads="1"/>
            </p:cNvSpPr>
            <p:nvPr/>
          </p:nvSpPr>
          <p:spPr bwMode="auto">
            <a:xfrm>
              <a:off x="2083278" y="2215322"/>
              <a:ext cx="643369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3,515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380,100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383,615</a:t>
              </a:r>
            </a:p>
          </p:txBody>
        </p:sp>
        <p:sp>
          <p:nvSpPr>
            <p:cNvPr id="10385" name="CuadroTexto 953"/>
            <p:cNvSpPr txBox="1">
              <a:spLocks noChangeArrowheads="1"/>
            </p:cNvSpPr>
            <p:nvPr/>
          </p:nvSpPr>
          <p:spPr bwMode="auto">
            <a:xfrm>
              <a:off x="2087401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2008</a:t>
              </a:r>
            </a:p>
          </p:txBody>
        </p:sp>
      </p:grpSp>
      <p:grpSp>
        <p:nvGrpSpPr>
          <p:cNvPr id="977" name="Grupo 976"/>
          <p:cNvGrpSpPr>
            <a:grpSpLocks/>
          </p:cNvGrpSpPr>
          <p:nvPr/>
        </p:nvGrpSpPr>
        <p:grpSpPr bwMode="auto">
          <a:xfrm>
            <a:off x="2782888" y="1908175"/>
            <a:ext cx="684212" cy="4246563"/>
            <a:chOff x="2782888" y="1908175"/>
            <a:chExt cx="684213" cy="4246687"/>
          </a:xfrm>
        </p:grpSpPr>
        <p:grpSp>
          <p:nvGrpSpPr>
            <p:cNvPr id="10367" name="Grupo 965"/>
            <p:cNvGrpSpPr>
              <a:grpSpLocks/>
            </p:cNvGrpSpPr>
            <p:nvPr/>
          </p:nvGrpSpPr>
          <p:grpSpPr bwMode="auto">
            <a:xfrm>
              <a:off x="2782888" y="1908175"/>
              <a:ext cx="684213" cy="4184650"/>
              <a:chOff x="2782888" y="1908175"/>
              <a:chExt cx="684213" cy="4184650"/>
            </a:xfrm>
          </p:grpSpPr>
          <p:sp>
            <p:nvSpPr>
              <p:cNvPr id="10370" name="Rectangle 478"/>
              <p:cNvSpPr>
                <a:spLocks noChangeArrowheads="1"/>
              </p:cNvSpPr>
              <p:nvPr/>
            </p:nvSpPr>
            <p:spPr bwMode="auto">
              <a:xfrm>
                <a:off x="2782888" y="1908175"/>
                <a:ext cx="684213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1" name="Rectangle 488"/>
              <p:cNvSpPr>
                <a:spLocks noChangeArrowheads="1"/>
              </p:cNvSpPr>
              <p:nvPr/>
            </p:nvSpPr>
            <p:spPr bwMode="auto">
              <a:xfrm>
                <a:off x="2782888" y="5816600"/>
                <a:ext cx="684213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2" name="Rectangle 498"/>
              <p:cNvSpPr>
                <a:spLocks noChangeArrowheads="1"/>
              </p:cNvSpPr>
              <p:nvPr/>
            </p:nvSpPr>
            <p:spPr bwMode="auto">
              <a:xfrm>
                <a:off x="2782888" y="5495925"/>
                <a:ext cx="684213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3" name="Rectangle 508"/>
              <p:cNvSpPr>
                <a:spLocks noChangeArrowheads="1"/>
              </p:cNvSpPr>
              <p:nvPr/>
            </p:nvSpPr>
            <p:spPr bwMode="auto">
              <a:xfrm>
                <a:off x="2782888" y="51720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4" name="Rectangle 518"/>
              <p:cNvSpPr>
                <a:spLocks noChangeArrowheads="1"/>
              </p:cNvSpPr>
              <p:nvPr/>
            </p:nvSpPr>
            <p:spPr bwMode="auto">
              <a:xfrm>
                <a:off x="2782888" y="48514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5" name="Rectangle 528"/>
              <p:cNvSpPr>
                <a:spLocks noChangeArrowheads="1"/>
              </p:cNvSpPr>
              <p:nvPr/>
            </p:nvSpPr>
            <p:spPr bwMode="auto">
              <a:xfrm>
                <a:off x="2782888" y="45307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6" name="Rectangle 538"/>
              <p:cNvSpPr>
                <a:spLocks noChangeArrowheads="1"/>
              </p:cNvSpPr>
              <p:nvPr/>
            </p:nvSpPr>
            <p:spPr bwMode="auto">
              <a:xfrm>
                <a:off x="2782888" y="421005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7" name="Rectangle 548"/>
              <p:cNvSpPr>
                <a:spLocks noChangeArrowheads="1"/>
              </p:cNvSpPr>
              <p:nvPr/>
            </p:nvSpPr>
            <p:spPr bwMode="auto">
              <a:xfrm>
                <a:off x="2782888" y="38893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8" name="Rectangle 558"/>
              <p:cNvSpPr>
                <a:spLocks noChangeArrowheads="1"/>
              </p:cNvSpPr>
              <p:nvPr/>
            </p:nvSpPr>
            <p:spPr bwMode="auto">
              <a:xfrm>
                <a:off x="2782888" y="3568700"/>
                <a:ext cx="684213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9" name="Rectangle 568"/>
              <p:cNvSpPr>
                <a:spLocks noChangeArrowheads="1"/>
              </p:cNvSpPr>
              <p:nvPr/>
            </p:nvSpPr>
            <p:spPr bwMode="auto">
              <a:xfrm>
                <a:off x="2782888" y="3248025"/>
                <a:ext cx="684213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0" name="Rectangle 578"/>
              <p:cNvSpPr>
                <a:spLocks noChangeArrowheads="1"/>
              </p:cNvSpPr>
              <p:nvPr/>
            </p:nvSpPr>
            <p:spPr bwMode="auto">
              <a:xfrm>
                <a:off x="2782888" y="29241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1" name="Rectangle 588"/>
              <p:cNvSpPr>
                <a:spLocks noChangeArrowheads="1"/>
              </p:cNvSpPr>
              <p:nvPr/>
            </p:nvSpPr>
            <p:spPr bwMode="auto">
              <a:xfrm>
                <a:off x="2782888" y="26035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2" name="Rectangle 598"/>
              <p:cNvSpPr>
                <a:spLocks noChangeArrowheads="1"/>
              </p:cNvSpPr>
              <p:nvPr/>
            </p:nvSpPr>
            <p:spPr bwMode="auto">
              <a:xfrm>
                <a:off x="2782888" y="22828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68" name="CuadroTexto 945"/>
            <p:cNvSpPr txBox="1">
              <a:spLocks noChangeArrowheads="1"/>
            </p:cNvSpPr>
            <p:nvPr/>
          </p:nvSpPr>
          <p:spPr bwMode="auto">
            <a:xfrm>
              <a:off x="2849419" y="2215322"/>
              <a:ext cx="555138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18,543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260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35,600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4,196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23,569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21,822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103,990</a:t>
              </a:r>
            </a:p>
          </p:txBody>
        </p:sp>
        <p:sp>
          <p:nvSpPr>
            <p:cNvPr id="10369" name="CuadroTexto 954"/>
            <p:cNvSpPr txBox="1">
              <a:spLocks noChangeArrowheads="1"/>
            </p:cNvSpPr>
            <p:nvPr/>
          </p:nvSpPr>
          <p:spPr bwMode="auto">
            <a:xfrm>
              <a:off x="2802420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2009</a:t>
              </a:r>
            </a:p>
          </p:txBody>
        </p:sp>
      </p:grpSp>
      <p:grpSp>
        <p:nvGrpSpPr>
          <p:cNvPr id="978" name="Grupo 977"/>
          <p:cNvGrpSpPr>
            <a:grpSpLocks/>
          </p:cNvGrpSpPr>
          <p:nvPr/>
        </p:nvGrpSpPr>
        <p:grpSpPr bwMode="auto">
          <a:xfrm>
            <a:off x="3505200" y="1908175"/>
            <a:ext cx="685800" cy="4246563"/>
            <a:chOff x="3505200" y="1908175"/>
            <a:chExt cx="685800" cy="4246687"/>
          </a:xfrm>
        </p:grpSpPr>
        <p:grpSp>
          <p:nvGrpSpPr>
            <p:cNvPr id="10351" name="Grupo 966"/>
            <p:cNvGrpSpPr>
              <a:grpSpLocks/>
            </p:cNvGrpSpPr>
            <p:nvPr/>
          </p:nvGrpSpPr>
          <p:grpSpPr bwMode="auto">
            <a:xfrm>
              <a:off x="3505200" y="1908175"/>
              <a:ext cx="685800" cy="4184650"/>
              <a:chOff x="3505200" y="1908175"/>
              <a:chExt cx="685800" cy="4184650"/>
            </a:xfrm>
          </p:grpSpPr>
          <p:sp>
            <p:nvSpPr>
              <p:cNvPr id="10354" name="Rectangle 474"/>
              <p:cNvSpPr>
                <a:spLocks noChangeArrowheads="1"/>
              </p:cNvSpPr>
              <p:nvPr/>
            </p:nvSpPr>
            <p:spPr bwMode="auto">
              <a:xfrm>
                <a:off x="3505200" y="1908175"/>
                <a:ext cx="685800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5" name="Rectangle 484"/>
              <p:cNvSpPr>
                <a:spLocks noChangeArrowheads="1"/>
              </p:cNvSpPr>
              <p:nvPr/>
            </p:nvSpPr>
            <p:spPr bwMode="auto">
              <a:xfrm>
                <a:off x="3505200" y="5816600"/>
                <a:ext cx="685800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6" name="Rectangle 494"/>
              <p:cNvSpPr>
                <a:spLocks noChangeArrowheads="1"/>
              </p:cNvSpPr>
              <p:nvPr/>
            </p:nvSpPr>
            <p:spPr bwMode="auto">
              <a:xfrm>
                <a:off x="3505200" y="5495925"/>
                <a:ext cx="685800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7" name="Rectangle 504"/>
              <p:cNvSpPr>
                <a:spLocks noChangeArrowheads="1"/>
              </p:cNvSpPr>
              <p:nvPr/>
            </p:nvSpPr>
            <p:spPr bwMode="auto">
              <a:xfrm>
                <a:off x="3505200" y="51720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8" name="Rectangle 514"/>
              <p:cNvSpPr>
                <a:spLocks noChangeArrowheads="1"/>
              </p:cNvSpPr>
              <p:nvPr/>
            </p:nvSpPr>
            <p:spPr bwMode="auto">
              <a:xfrm>
                <a:off x="3505200" y="48514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9" name="Rectangle 524"/>
              <p:cNvSpPr>
                <a:spLocks noChangeArrowheads="1"/>
              </p:cNvSpPr>
              <p:nvPr/>
            </p:nvSpPr>
            <p:spPr bwMode="auto">
              <a:xfrm>
                <a:off x="3505200" y="45307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0" name="Rectangle 534"/>
              <p:cNvSpPr>
                <a:spLocks noChangeArrowheads="1"/>
              </p:cNvSpPr>
              <p:nvPr/>
            </p:nvSpPr>
            <p:spPr bwMode="auto">
              <a:xfrm>
                <a:off x="3505200" y="421005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1" name="Rectangle 544"/>
              <p:cNvSpPr>
                <a:spLocks noChangeArrowheads="1"/>
              </p:cNvSpPr>
              <p:nvPr/>
            </p:nvSpPr>
            <p:spPr bwMode="auto">
              <a:xfrm>
                <a:off x="3505200" y="38893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2" name="Rectangle 554"/>
              <p:cNvSpPr>
                <a:spLocks noChangeArrowheads="1"/>
              </p:cNvSpPr>
              <p:nvPr/>
            </p:nvSpPr>
            <p:spPr bwMode="auto">
              <a:xfrm>
                <a:off x="3505200" y="3568700"/>
                <a:ext cx="685800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3" name="Rectangle 564"/>
              <p:cNvSpPr>
                <a:spLocks noChangeArrowheads="1"/>
              </p:cNvSpPr>
              <p:nvPr/>
            </p:nvSpPr>
            <p:spPr bwMode="auto">
              <a:xfrm>
                <a:off x="3505200" y="3248025"/>
                <a:ext cx="685800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4" name="Rectangle 574"/>
              <p:cNvSpPr>
                <a:spLocks noChangeArrowheads="1"/>
              </p:cNvSpPr>
              <p:nvPr/>
            </p:nvSpPr>
            <p:spPr bwMode="auto">
              <a:xfrm>
                <a:off x="3505200" y="29241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5" name="Rectangle 584"/>
              <p:cNvSpPr>
                <a:spLocks noChangeArrowheads="1"/>
              </p:cNvSpPr>
              <p:nvPr/>
            </p:nvSpPr>
            <p:spPr bwMode="auto">
              <a:xfrm>
                <a:off x="3505200" y="26035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6" name="Rectangle 594"/>
              <p:cNvSpPr>
                <a:spLocks noChangeArrowheads="1"/>
              </p:cNvSpPr>
              <p:nvPr/>
            </p:nvSpPr>
            <p:spPr bwMode="auto">
              <a:xfrm>
                <a:off x="3505200" y="22828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52" name="CuadroTexto 946"/>
            <p:cNvSpPr txBox="1">
              <a:spLocks noChangeArrowheads="1"/>
            </p:cNvSpPr>
            <p:nvPr/>
          </p:nvSpPr>
          <p:spPr bwMode="auto">
            <a:xfrm>
              <a:off x="3546553" y="2215322"/>
              <a:ext cx="602752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14,500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20,000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15,266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105,421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1,232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20,950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13,000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1,400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29,199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220,967</a:t>
              </a:r>
            </a:p>
          </p:txBody>
        </p:sp>
        <p:sp>
          <p:nvSpPr>
            <p:cNvPr id="10353" name="CuadroTexto 955"/>
            <p:cNvSpPr txBox="1">
              <a:spLocks noChangeArrowheads="1"/>
            </p:cNvSpPr>
            <p:nvPr/>
          </p:nvSpPr>
          <p:spPr bwMode="auto">
            <a:xfrm>
              <a:off x="3535909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2010</a:t>
              </a:r>
            </a:p>
          </p:txBody>
        </p:sp>
      </p:grpSp>
      <p:grpSp>
        <p:nvGrpSpPr>
          <p:cNvPr id="979" name="Grupo 978"/>
          <p:cNvGrpSpPr>
            <a:grpSpLocks/>
          </p:cNvGrpSpPr>
          <p:nvPr/>
        </p:nvGrpSpPr>
        <p:grpSpPr bwMode="auto">
          <a:xfrm>
            <a:off x="4227513" y="1908175"/>
            <a:ext cx="685800" cy="4246563"/>
            <a:chOff x="4227513" y="1908175"/>
            <a:chExt cx="685800" cy="4246687"/>
          </a:xfrm>
        </p:grpSpPr>
        <p:grpSp>
          <p:nvGrpSpPr>
            <p:cNvPr id="10335" name="Grupo 967"/>
            <p:cNvGrpSpPr>
              <a:grpSpLocks/>
            </p:cNvGrpSpPr>
            <p:nvPr/>
          </p:nvGrpSpPr>
          <p:grpSpPr bwMode="auto">
            <a:xfrm>
              <a:off x="4227513" y="1908175"/>
              <a:ext cx="685800" cy="4184650"/>
              <a:chOff x="4227513" y="1908175"/>
              <a:chExt cx="685800" cy="4184650"/>
            </a:xfrm>
          </p:grpSpPr>
          <p:sp>
            <p:nvSpPr>
              <p:cNvPr id="10338" name="Rectangle 475"/>
              <p:cNvSpPr>
                <a:spLocks noChangeArrowheads="1"/>
              </p:cNvSpPr>
              <p:nvPr/>
            </p:nvSpPr>
            <p:spPr bwMode="auto">
              <a:xfrm>
                <a:off x="4227513" y="1908175"/>
                <a:ext cx="685800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9" name="Rectangle 485"/>
              <p:cNvSpPr>
                <a:spLocks noChangeArrowheads="1"/>
              </p:cNvSpPr>
              <p:nvPr/>
            </p:nvSpPr>
            <p:spPr bwMode="auto">
              <a:xfrm>
                <a:off x="4227513" y="5816600"/>
                <a:ext cx="685800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0" name="Rectangle 495"/>
              <p:cNvSpPr>
                <a:spLocks noChangeArrowheads="1"/>
              </p:cNvSpPr>
              <p:nvPr/>
            </p:nvSpPr>
            <p:spPr bwMode="auto">
              <a:xfrm>
                <a:off x="4227513" y="5495925"/>
                <a:ext cx="685800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1" name="Rectangle 505"/>
              <p:cNvSpPr>
                <a:spLocks noChangeArrowheads="1"/>
              </p:cNvSpPr>
              <p:nvPr/>
            </p:nvSpPr>
            <p:spPr bwMode="auto">
              <a:xfrm>
                <a:off x="4227513" y="51720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2" name="Rectangle 515"/>
              <p:cNvSpPr>
                <a:spLocks noChangeArrowheads="1"/>
              </p:cNvSpPr>
              <p:nvPr/>
            </p:nvSpPr>
            <p:spPr bwMode="auto">
              <a:xfrm>
                <a:off x="4227513" y="48514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3" name="Rectangle 525"/>
              <p:cNvSpPr>
                <a:spLocks noChangeArrowheads="1"/>
              </p:cNvSpPr>
              <p:nvPr/>
            </p:nvSpPr>
            <p:spPr bwMode="auto">
              <a:xfrm>
                <a:off x="4227513" y="45307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4" name="Rectangle 535"/>
              <p:cNvSpPr>
                <a:spLocks noChangeArrowheads="1"/>
              </p:cNvSpPr>
              <p:nvPr/>
            </p:nvSpPr>
            <p:spPr bwMode="auto">
              <a:xfrm>
                <a:off x="4227513" y="421005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5" name="Rectangle 545"/>
              <p:cNvSpPr>
                <a:spLocks noChangeArrowheads="1"/>
              </p:cNvSpPr>
              <p:nvPr/>
            </p:nvSpPr>
            <p:spPr bwMode="auto">
              <a:xfrm>
                <a:off x="4227513" y="38893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6" name="Rectangle 555"/>
              <p:cNvSpPr>
                <a:spLocks noChangeArrowheads="1"/>
              </p:cNvSpPr>
              <p:nvPr/>
            </p:nvSpPr>
            <p:spPr bwMode="auto">
              <a:xfrm>
                <a:off x="4227513" y="3568700"/>
                <a:ext cx="685800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7" name="Rectangle 565"/>
              <p:cNvSpPr>
                <a:spLocks noChangeArrowheads="1"/>
              </p:cNvSpPr>
              <p:nvPr/>
            </p:nvSpPr>
            <p:spPr bwMode="auto">
              <a:xfrm>
                <a:off x="4227513" y="3248025"/>
                <a:ext cx="685800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8" name="Rectangle 575"/>
              <p:cNvSpPr>
                <a:spLocks noChangeArrowheads="1"/>
              </p:cNvSpPr>
              <p:nvPr/>
            </p:nvSpPr>
            <p:spPr bwMode="auto">
              <a:xfrm>
                <a:off x="4227513" y="29241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9" name="Rectangle 585"/>
              <p:cNvSpPr>
                <a:spLocks noChangeArrowheads="1"/>
              </p:cNvSpPr>
              <p:nvPr/>
            </p:nvSpPr>
            <p:spPr bwMode="auto">
              <a:xfrm>
                <a:off x="4227513" y="26035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0" name="Rectangle 595"/>
              <p:cNvSpPr>
                <a:spLocks noChangeArrowheads="1"/>
              </p:cNvSpPr>
              <p:nvPr/>
            </p:nvSpPr>
            <p:spPr bwMode="auto">
              <a:xfrm>
                <a:off x="4227513" y="22828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36" name="CuadroTexto 947"/>
            <p:cNvSpPr txBox="1">
              <a:spLocks noChangeArrowheads="1"/>
            </p:cNvSpPr>
            <p:nvPr/>
          </p:nvSpPr>
          <p:spPr bwMode="auto">
            <a:xfrm>
              <a:off x="4257354" y="2215322"/>
              <a:ext cx="622947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11,500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216,363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10,800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1,700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64,000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72,150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137,624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514,157</a:t>
              </a:r>
            </a:p>
          </p:txBody>
        </p:sp>
        <p:sp>
          <p:nvSpPr>
            <p:cNvPr id="10337" name="CuadroTexto 957"/>
            <p:cNvSpPr txBox="1">
              <a:spLocks noChangeArrowheads="1"/>
            </p:cNvSpPr>
            <p:nvPr/>
          </p:nvSpPr>
          <p:spPr bwMode="auto">
            <a:xfrm>
              <a:off x="4259764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2011</a:t>
              </a:r>
            </a:p>
          </p:txBody>
        </p:sp>
      </p:grpSp>
      <p:grpSp>
        <p:nvGrpSpPr>
          <p:cNvPr id="980" name="Grupo 979"/>
          <p:cNvGrpSpPr>
            <a:grpSpLocks/>
          </p:cNvGrpSpPr>
          <p:nvPr/>
        </p:nvGrpSpPr>
        <p:grpSpPr bwMode="auto">
          <a:xfrm>
            <a:off x="4951413" y="1908175"/>
            <a:ext cx="684212" cy="4246563"/>
            <a:chOff x="4951413" y="1908175"/>
            <a:chExt cx="684213" cy="4246687"/>
          </a:xfrm>
        </p:grpSpPr>
        <p:grpSp>
          <p:nvGrpSpPr>
            <p:cNvPr id="10319" name="Grupo 968"/>
            <p:cNvGrpSpPr>
              <a:grpSpLocks/>
            </p:cNvGrpSpPr>
            <p:nvPr/>
          </p:nvGrpSpPr>
          <p:grpSpPr bwMode="auto">
            <a:xfrm>
              <a:off x="4951413" y="1908175"/>
              <a:ext cx="684213" cy="4184650"/>
              <a:chOff x="4951413" y="1908175"/>
              <a:chExt cx="684213" cy="4184650"/>
            </a:xfrm>
          </p:grpSpPr>
          <p:sp>
            <p:nvSpPr>
              <p:cNvPr id="10322" name="Rectangle 477"/>
              <p:cNvSpPr>
                <a:spLocks noChangeArrowheads="1"/>
              </p:cNvSpPr>
              <p:nvPr/>
            </p:nvSpPr>
            <p:spPr bwMode="auto">
              <a:xfrm>
                <a:off x="4951413" y="1908175"/>
                <a:ext cx="684213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3" name="Rectangle 487"/>
              <p:cNvSpPr>
                <a:spLocks noChangeArrowheads="1"/>
              </p:cNvSpPr>
              <p:nvPr/>
            </p:nvSpPr>
            <p:spPr bwMode="auto">
              <a:xfrm>
                <a:off x="4951413" y="5816600"/>
                <a:ext cx="684213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4" name="Rectangle 497"/>
              <p:cNvSpPr>
                <a:spLocks noChangeArrowheads="1"/>
              </p:cNvSpPr>
              <p:nvPr/>
            </p:nvSpPr>
            <p:spPr bwMode="auto">
              <a:xfrm>
                <a:off x="4951413" y="5495925"/>
                <a:ext cx="684213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5" name="Rectangle 507"/>
              <p:cNvSpPr>
                <a:spLocks noChangeArrowheads="1"/>
              </p:cNvSpPr>
              <p:nvPr/>
            </p:nvSpPr>
            <p:spPr bwMode="auto">
              <a:xfrm>
                <a:off x="4951413" y="51720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6" name="Rectangle 517"/>
              <p:cNvSpPr>
                <a:spLocks noChangeArrowheads="1"/>
              </p:cNvSpPr>
              <p:nvPr/>
            </p:nvSpPr>
            <p:spPr bwMode="auto">
              <a:xfrm>
                <a:off x="4951413" y="48514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7" name="Rectangle 527"/>
              <p:cNvSpPr>
                <a:spLocks noChangeArrowheads="1"/>
              </p:cNvSpPr>
              <p:nvPr/>
            </p:nvSpPr>
            <p:spPr bwMode="auto">
              <a:xfrm>
                <a:off x="4951413" y="45307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8" name="Rectangle 537"/>
              <p:cNvSpPr>
                <a:spLocks noChangeArrowheads="1"/>
              </p:cNvSpPr>
              <p:nvPr/>
            </p:nvSpPr>
            <p:spPr bwMode="auto">
              <a:xfrm>
                <a:off x="4951413" y="421005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9" name="Rectangle 547"/>
              <p:cNvSpPr>
                <a:spLocks noChangeArrowheads="1"/>
              </p:cNvSpPr>
              <p:nvPr/>
            </p:nvSpPr>
            <p:spPr bwMode="auto">
              <a:xfrm>
                <a:off x="4951413" y="38893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0" name="Rectangle 557"/>
              <p:cNvSpPr>
                <a:spLocks noChangeArrowheads="1"/>
              </p:cNvSpPr>
              <p:nvPr/>
            </p:nvSpPr>
            <p:spPr bwMode="auto">
              <a:xfrm>
                <a:off x="4951413" y="3568700"/>
                <a:ext cx="684213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1" name="Rectangle 567"/>
              <p:cNvSpPr>
                <a:spLocks noChangeArrowheads="1"/>
              </p:cNvSpPr>
              <p:nvPr/>
            </p:nvSpPr>
            <p:spPr bwMode="auto">
              <a:xfrm>
                <a:off x="4951413" y="3248025"/>
                <a:ext cx="684213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2" name="Rectangle 577"/>
              <p:cNvSpPr>
                <a:spLocks noChangeArrowheads="1"/>
              </p:cNvSpPr>
              <p:nvPr/>
            </p:nvSpPr>
            <p:spPr bwMode="auto">
              <a:xfrm>
                <a:off x="4951413" y="29241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3" name="Rectangle 587"/>
              <p:cNvSpPr>
                <a:spLocks noChangeArrowheads="1"/>
              </p:cNvSpPr>
              <p:nvPr/>
            </p:nvSpPr>
            <p:spPr bwMode="auto">
              <a:xfrm>
                <a:off x="4951413" y="26035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4" name="Rectangle 597"/>
              <p:cNvSpPr>
                <a:spLocks noChangeArrowheads="1"/>
              </p:cNvSpPr>
              <p:nvPr/>
            </p:nvSpPr>
            <p:spPr bwMode="auto">
              <a:xfrm>
                <a:off x="4951413" y="22828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20" name="CuadroTexto 948"/>
            <p:cNvSpPr txBox="1">
              <a:spLocks noChangeArrowheads="1"/>
            </p:cNvSpPr>
            <p:nvPr/>
          </p:nvSpPr>
          <p:spPr bwMode="auto">
            <a:xfrm>
              <a:off x="4971834" y="2215322"/>
              <a:ext cx="643369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139,000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7,500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101,041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450,850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37,500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48,000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38,000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87,701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514,157</a:t>
              </a:r>
            </a:p>
          </p:txBody>
        </p:sp>
        <p:sp>
          <p:nvSpPr>
            <p:cNvPr id="10321" name="CuadroTexto 958"/>
            <p:cNvSpPr txBox="1">
              <a:spLocks noChangeArrowheads="1"/>
            </p:cNvSpPr>
            <p:nvPr/>
          </p:nvSpPr>
          <p:spPr bwMode="auto">
            <a:xfrm>
              <a:off x="4973749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2012</a:t>
              </a:r>
            </a:p>
          </p:txBody>
        </p:sp>
      </p:grpSp>
      <p:grpSp>
        <p:nvGrpSpPr>
          <p:cNvPr id="981" name="Grupo 980"/>
          <p:cNvGrpSpPr>
            <a:grpSpLocks/>
          </p:cNvGrpSpPr>
          <p:nvPr/>
        </p:nvGrpSpPr>
        <p:grpSpPr bwMode="auto">
          <a:xfrm>
            <a:off x="5673725" y="1908175"/>
            <a:ext cx="685800" cy="4246563"/>
            <a:chOff x="5673725" y="1908175"/>
            <a:chExt cx="685800" cy="4246687"/>
          </a:xfrm>
        </p:grpSpPr>
        <p:grpSp>
          <p:nvGrpSpPr>
            <p:cNvPr id="10303" name="Grupo 969"/>
            <p:cNvGrpSpPr>
              <a:grpSpLocks/>
            </p:cNvGrpSpPr>
            <p:nvPr/>
          </p:nvGrpSpPr>
          <p:grpSpPr bwMode="auto">
            <a:xfrm>
              <a:off x="5673725" y="1908175"/>
              <a:ext cx="685800" cy="4184650"/>
              <a:chOff x="5673725" y="1908175"/>
              <a:chExt cx="685800" cy="4184650"/>
            </a:xfrm>
          </p:grpSpPr>
          <p:sp>
            <p:nvSpPr>
              <p:cNvPr id="10306" name="Rectangle 479"/>
              <p:cNvSpPr>
                <a:spLocks noChangeArrowheads="1"/>
              </p:cNvSpPr>
              <p:nvPr/>
            </p:nvSpPr>
            <p:spPr bwMode="auto">
              <a:xfrm>
                <a:off x="5673725" y="1908175"/>
                <a:ext cx="685800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7" name="Rectangle 489"/>
              <p:cNvSpPr>
                <a:spLocks noChangeArrowheads="1"/>
              </p:cNvSpPr>
              <p:nvPr/>
            </p:nvSpPr>
            <p:spPr bwMode="auto">
              <a:xfrm>
                <a:off x="5673725" y="5816600"/>
                <a:ext cx="685800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8" name="Rectangle 499"/>
              <p:cNvSpPr>
                <a:spLocks noChangeArrowheads="1"/>
              </p:cNvSpPr>
              <p:nvPr/>
            </p:nvSpPr>
            <p:spPr bwMode="auto">
              <a:xfrm>
                <a:off x="5673725" y="5495925"/>
                <a:ext cx="685800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9" name="Rectangle 509"/>
              <p:cNvSpPr>
                <a:spLocks noChangeArrowheads="1"/>
              </p:cNvSpPr>
              <p:nvPr/>
            </p:nvSpPr>
            <p:spPr bwMode="auto">
              <a:xfrm>
                <a:off x="5673725" y="51720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0" name="Rectangle 519"/>
              <p:cNvSpPr>
                <a:spLocks noChangeArrowheads="1"/>
              </p:cNvSpPr>
              <p:nvPr/>
            </p:nvSpPr>
            <p:spPr bwMode="auto">
              <a:xfrm>
                <a:off x="5673725" y="48514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1" name="Rectangle 529"/>
              <p:cNvSpPr>
                <a:spLocks noChangeArrowheads="1"/>
              </p:cNvSpPr>
              <p:nvPr/>
            </p:nvSpPr>
            <p:spPr bwMode="auto">
              <a:xfrm>
                <a:off x="5673725" y="45307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2" name="Rectangle 539"/>
              <p:cNvSpPr>
                <a:spLocks noChangeArrowheads="1"/>
              </p:cNvSpPr>
              <p:nvPr/>
            </p:nvSpPr>
            <p:spPr bwMode="auto">
              <a:xfrm>
                <a:off x="5673725" y="421005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3" name="Rectangle 549"/>
              <p:cNvSpPr>
                <a:spLocks noChangeArrowheads="1"/>
              </p:cNvSpPr>
              <p:nvPr/>
            </p:nvSpPr>
            <p:spPr bwMode="auto">
              <a:xfrm>
                <a:off x="5673725" y="38893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4" name="Rectangle 559"/>
              <p:cNvSpPr>
                <a:spLocks noChangeArrowheads="1"/>
              </p:cNvSpPr>
              <p:nvPr/>
            </p:nvSpPr>
            <p:spPr bwMode="auto">
              <a:xfrm>
                <a:off x="5673725" y="3568700"/>
                <a:ext cx="685800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5" name="Rectangle 569"/>
              <p:cNvSpPr>
                <a:spLocks noChangeArrowheads="1"/>
              </p:cNvSpPr>
              <p:nvPr/>
            </p:nvSpPr>
            <p:spPr bwMode="auto">
              <a:xfrm>
                <a:off x="5673725" y="3248025"/>
                <a:ext cx="685800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6" name="Rectangle 579"/>
              <p:cNvSpPr>
                <a:spLocks noChangeArrowheads="1"/>
              </p:cNvSpPr>
              <p:nvPr/>
            </p:nvSpPr>
            <p:spPr bwMode="auto">
              <a:xfrm>
                <a:off x="5673725" y="292417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7" name="Rectangle 589"/>
              <p:cNvSpPr>
                <a:spLocks noChangeArrowheads="1"/>
              </p:cNvSpPr>
              <p:nvPr/>
            </p:nvSpPr>
            <p:spPr bwMode="auto">
              <a:xfrm>
                <a:off x="5673725" y="2603500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8" name="Rectangle 599"/>
              <p:cNvSpPr>
                <a:spLocks noChangeArrowheads="1"/>
              </p:cNvSpPr>
              <p:nvPr/>
            </p:nvSpPr>
            <p:spPr bwMode="auto">
              <a:xfrm>
                <a:off x="5673725" y="2282825"/>
                <a:ext cx="6858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304" name="CuadroTexto 949"/>
            <p:cNvSpPr txBox="1">
              <a:spLocks noChangeArrowheads="1"/>
            </p:cNvSpPr>
            <p:nvPr/>
          </p:nvSpPr>
          <p:spPr bwMode="auto">
            <a:xfrm>
              <a:off x="5694940" y="2215322"/>
              <a:ext cx="643369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57,155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117,067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476,200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1,500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60,000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49,886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761,808</a:t>
              </a:r>
            </a:p>
          </p:txBody>
        </p:sp>
        <p:sp>
          <p:nvSpPr>
            <p:cNvPr id="10305" name="CuadroTexto 959"/>
            <p:cNvSpPr txBox="1">
              <a:spLocks noChangeArrowheads="1"/>
            </p:cNvSpPr>
            <p:nvPr/>
          </p:nvSpPr>
          <p:spPr bwMode="auto">
            <a:xfrm>
              <a:off x="5698459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2013</a:t>
              </a:r>
            </a:p>
          </p:txBody>
        </p:sp>
      </p:grpSp>
      <p:grpSp>
        <p:nvGrpSpPr>
          <p:cNvPr id="982" name="Grupo 981"/>
          <p:cNvGrpSpPr>
            <a:grpSpLocks/>
          </p:cNvGrpSpPr>
          <p:nvPr/>
        </p:nvGrpSpPr>
        <p:grpSpPr bwMode="auto">
          <a:xfrm>
            <a:off x="6397625" y="1908175"/>
            <a:ext cx="684213" cy="4246678"/>
            <a:chOff x="6397625" y="1908175"/>
            <a:chExt cx="684213" cy="4246802"/>
          </a:xfrm>
        </p:grpSpPr>
        <p:grpSp>
          <p:nvGrpSpPr>
            <p:cNvPr id="10287" name="Grupo 970"/>
            <p:cNvGrpSpPr>
              <a:grpSpLocks/>
            </p:cNvGrpSpPr>
            <p:nvPr/>
          </p:nvGrpSpPr>
          <p:grpSpPr bwMode="auto">
            <a:xfrm>
              <a:off x="6397625" y="1908175"/>
              <a:ext cx="684213" cy="4184650"/>
              <a:chOff x="6397625" y="1908175"/>
              <a:chExt cx="684213" cy="4184650"/>
            </a:xfrm>
          </p:grpSpPr>
          <p:sp>
            <p:nvSpPr>
              <p:cNvPr id="10290" name="Rectangle 482"/>
              <p:cNvSpPr>
                <a:spLocks noChangeArrowheads="1"/>
              </p:cNvSpPr>
              <p:nvPr/>
            </p:nvSpPr>
            <p:spPr bwMode="auto">
              <a:xfrm>
                <a:off x="6397625" y="1908175"/>
                <a:ext cx="684213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1" name="Rectangle 492"/>
              <p:cNvSpPr>
                <a:spLocks noChangeArrowheads="1"/>
              </p:cNvSpPr>
              <p:nvPr/>
            </p:nvSpPr>
            <p:spPr bwMode="auto">
              <a:xfrm>
                <a:off x="6397625" y="5816600"/>
                <a:ext cx="684213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2" name="Rectangle 502"/>
              <p:cNvSpPr>
                <a:spLocks noChangeArrowheads="1"/>
              </p:cNvSpPr>
              <p:nvPr/>
            </p:nvSpPr>
            <p:spPr bwMode="auto">
              <a:xfrm>
                <a:off x="6397625" y="5495925"/>
                <a:ext cx="684213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3" name="Rectangle 512"/>
              <p:cNvSpPr>
                <a:spLocks noChangeArrowheads="1"/>
              </p:cNvSpPr>
              <p:nvPr/>
            </p:nvSpPr>
            <p:spPr bwMode="auto">
              <a:xfrm>
                <a:off x="6397625" y="51720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4" name="Rectangle 522"/>
              <p:cNvSpPr>
                <a:spLocks noChangeArrowheads="1"/>
              </p:cNvSpPr>
              <p:nvPr/>
            </p:nvSpPr>
            <p:spPr bwMode="auto">
              <a:xfrm>
                <a:off x="6397625" y="48514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5" name="Rectangle 532"/>
              <p:cNvSpPr>
                <a:spLocks noChangeArrowheads="1"/>
              </p:cNvSpPr>
              <p:nvPr/>
            </p:nvSpPr>
            <p:spPr bwMode="auto">
              <a:xfrm>
                <a:off x="6397625" y="45307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6" name="Rectangle 542"/>
              <p:cNvSpPr>
                <a:spLocks noChangeArrowheads="1"/>
              </p:cNvSpPr>
              <p:nvPr/>
            </p:nvSpPr>
            <p:spPr bwMode="auto">
              <a:xfrm>
                <a:off x="6397625" y="421005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7" name="Rectangle 552"/>
              <p:cNvSpPr>
                <a:spLocks noChangeArrowheads="1"/>
              </p:cNvSpPr>
              <p:nvPr/>
            </p:nvSpPr>
            <p:spPr bwMode="auto">
              <a:xfrm>
                <a:off x="6397625" y="38893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8" name="Rectangle 562"/>
              <p:cNvSpPr>
                <a:spLocks noChangeArrowheads="1"/>
              </p:cNvSpPr>
              <p:nvPr/>
            </p:nvSpPr>
            <p:spPr bwMode="auto">
              <a:xfrm>
                <a:off x="6397625" y="3568700"/>
                <a:ext cx="684213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9" name="Rectangle 572"/>
              <p:cNvSpPr>
                <a:spLocks noChangeArrowheads="1"/>
              </p:cNvSpPr>
              <p:nvPr/>
            </p:nvSpPr>
            <p:spPr bwMode="auto">
              <a:xfrm>
                <a:off x="6397625" y="3248025"/>
                <a:ext cx="684213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0" name="Rectangle 582"/>
              <p:cNvSpPr>
                <a:spLocks noChangeArrowheads="1"/>
              </p:cNvSpPr>
              <p:nvPr/>
            </p:nvSpPr>
            <p:spPr bwMode="auto">
              <a:xfrm>
                <a:off x="6397625" y="292417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1" name="Rectangle 592"/>
              <p:cNvSpPr>
                <a:spLocks noChangeArrowheads="1"/>
              </p:cNvSpPr>
              <p:nvPr/>
            </p:nvSpPr>
            <p:spPr bwMode="auto">
              <a:xfrm>
                <a:off x="6397625" y="2603500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2" name="Rectangle 602"/>
              <p:cNvSpPr>
                <a:spLocks noChangeArrowheads="1"/>
              </p:cNvSpPr>
              <p:nvPr/>
            </p:nvSpPr>
            <p:spPr bwMode="auto">
              <a:xfrm>
                <a:off x="6397625" y="2282825"/>
                <a:ext cx="68421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88" name="CuadroTexto 950"/>
            <p:cNvSpPr txBox="1">
              <a:spLocks noChangeArrowheads="1"/>
            </p:cNvSpPr>
            <p:nvPr/>
          </p:nvSpPr>
          <p:spPr bwMode="auto">
            <a:xfrm>
              <a:off x="6418046" y="2215322"/>
              <a:ext cx="643369" cy="393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79,195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164,400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589,650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75,000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263,319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1,171,564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89" name="CuadroTexto 960"/>
            <p:cNvSpPr txBox="1">
              <a:spLocks noChangeArrowheads="1"/>
            </p:cNvSpPr>
            <p:nvPr/>
          </p:nvSpPr>
          <p:spPr bwMode="auto">
            <a:xfrm>
              <a:off x="6434155" y="1972574"/>
              <a:ext cx="62339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9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2014</a:t>
              </a:r>
              <a:endParaRPr lang="es-PE" altLang="es-PE" sz="9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83" name="Grupo 982"/>
          <p:cNvGrpSpPr>
            <a:grpSpLocks/>
          </p:cNvGrpSpPr>
          <p:nvPr/>
        </p:nvGrpSpPr>
        <p:grpSpPr bwMode="auto">
          <a:xfrm>
            <a:off x="7073900" y="1908175"/>
            <a:ext cx="803275" cy="4246678"/>
            <a:chOff x="7073195" y="1908175"/>
            <a:chExt cx="804649" cy="4246802"/>
          </a:xfrm>
        </p:grpSpPr>
        <p:grpSp>
          <p:nvGrpSpPr>
            <p:cNvPr id="10271" name="Grupo 971"/>
            <p:cNvGrpSpPr>
              <a:grpSpLocks/>
            </p:cNvGrpSpPr>
            <p:nvPr/>
          </p:nvGrpSpPr>
          <p:grpSpPr bwMode="auto">
            <a:xfrm>
              <a:off x="7119938" y="1908175"/>
              <a:ext cx="711200" cy="4184650"/>
              <a:chOff x="7119938" y="1908175"/>
              <a:chExt cx="711200" cy="4184650"/>
            </a:xfrm>
          </p:grpSpPr>
          <p:sp>
            <p:nvSpPr>
              <p:cNvPr id="10274" name="Rectangle 483"/>
              <p:cNvSpPr>
                <a:spLocks noChangeArrowheads="1"/>
              </p:cNvSpPr>
              <p:nvPr/>
            </p:nvSpPr>
            <p:spPr bwMode="auto">
              <a:xfrm>
                <a:off x="7119938" y="1908175"/>
                <a:ext cx="711200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5" name="Rectangle 493"/>
              <p:cNvSpPr>
                <a:spLocks noChangeArrowheads="1"/>
              </p:cNvSpPr>
              <p:nvPr/>
            </p:nvSpPr>
            <p:spPr bwMode="auto">
              <a:xfrm>
                <a:off x="7119938" y="5816600"/>
                <a:ext cx="711200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6" name="Rectangle 503"/>
              <p:cNvSpPr>
                <a:spLocks noChangeArrowheads="1"/>
              </p:cNvSpPr>
              <p:nvPr/>
            </p:nvSpPr>
            <p:spPr bwMode="auto">
              <a:xfrm>
                <a:off x="7119938" y="5495925"/>
                <a:ext cx="711200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7" name="Rectangle 513"/>
              <p:cNvSpPr>
                <a:spLocks noChangeArrowheads="1"/>
              </p:cNvSpPr>
              <p:nvPr/>
            </p:nvSpPr>
            <p:spPr bwMode="auto">
              <a:xfrm>
                <a:off x="7119938" y="5172075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8" name="Rectangle 523"/>
              <p:cNvSpPr>
                <a:spLocks noChangeArrowheads="1"/>
              </p:cNvSpPr>
              <p:nvPr/>
            </p:nvSpPr>
            <p:spPr bwMode="auto">
              <a:xfrm>
                <a:off x="7119938" y="4851400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9" name="Rectangle 533"/>
              <p:cNvSpPr>
                <a:spLocks noChangeArrowheads="1"/>
              </p:cNvSpPr>
              <p:nvPr/>
            </p:nvSpPr>
            <p:spPr bwMode="auto">
              <a:xfrm>
                <a:off x="7119938" y="4530725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Rectangle 543"/>
              <p:cNvSpPr>
                <a:spLocks noChangeArrowheads="1"/>
              </p:cNvSpPr>
              <p:nvPr/>
            </p:nvSpPr>
            <p:spPr bwMode="auto">
              <a:xfrm>
                <a:off x="7119938" y="4210050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Rectangle 553"/>
              <p:cNvSpPr>
                <a:spLocks noChangeArrowheads="1"/>
              </p:cNvSpPr>
              <p:nvPr/>
            </p:nvSpPr>
            <p:spPr bwMode="auto">
              <a:xfrm>
                <a:off x="7119938" y="3889375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2" name="Rectangle 563"/>
              <p:cNvSpPr>
                <a:spLocks noChangeArrowheads="1"/>
              </p:cNvSpPr>
              <p:nvPr/>
            </p:nvSpPr>
            <p:spPr bwMode="auto">
              <a:xfrm>
                <a:off x="7119938" y="3568700"/>
                <a:ext cx="711200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3" name="Rectangle 573"/>
              <p:cNvSpPr>
                <a:spLocks noChangeArrowheads="1"/>
              </p:cNvSpPr>
              <p:nvPr/>
            </p:nvSpPr>
            <p:spPr bwMode="auto">
              <a:xfrm>
                <a:off x="7119938" y="3248025"/>
                <a:ext cx="711200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4" name="Rectangle 583"/>
              <p:cNvSpPr>
                <a:spLocks noChangeArrowheads="1"/>
              </p:cNvSpPr>
              <p:nvPr/>
            </p:nvSpPr>
            <p:spPr bwMode="auto">
              <a:xfrm>
                <a:off x="7119938" y="2924175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5" name="Rectangle 593"/>
              <p:cNvSpPr>
                <a:spLocks noChangeArrowheads="1"/>
              </p:cNvSpPr>
              <p:nvPr/>
            </p:nvSpPr>
            <p:spPr bwMode="auto">
              <a:xfrm>
                <a:off x="7119938" y="2603500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6" name="Rectangle 603"/>
              <p:cNvSpPr>
                <a:spLocks noChangeArrowheads="1"/>
              </p:cNvSpPr>
              <p:nvPr/>
            </p:nvSpPr>
            <p:spPr bwMode="auto">
              <a:xfrm>
                <a:off x="7119938" y="2282825"/>
                <a:ext cx="711200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72" name="CuadroTexto 951"/>
            <p:cNvSpPr txBox="1">
              <a:spLocks noChangeArrowheads="1"/>
            </p:cNvSpPr>
            <p:nvPr/>
          </p:nvSpPr>
          <p:spPr bwMode="auto">
            <a:xfrm>
              <a:off x="7145130" y="2215322"/>
              <a:ext cx="684744" cy="393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319,894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20,000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7,760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397,774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1,874,084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21,242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37,500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169,239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175,000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73,550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969,651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4,065,694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3" name="CuadroTexto 961"/>
            <p:cNvSpPr txBox="1">
              <a:spLocks noChangeArrowheads="1"/>
            </p:cNvSpPr>
            <p:nvPr/>
          </p:nvSpPr>
          <p:spPr bwMode="auto">
            <a:xfrm>
              <a:off x="7073195" y="1972574"/>
              <a:ext cx="8046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Acumulado</a:t>
              </a:r>
            </a:p>
          </p:txBody>
        </p:sp>
      </p:grpSp>
      <p:grpSp>
        <p:nvGrpSpPr>
          <p:cNvPr id="984" name="Grupo 983"/>
          <p:cNvGrpSpPr>
            <a:grpSpLocks/>
          </p:cNvGrpSpPr>
          <p:nvPr/>
        </p:nvGrpSpPr>
        <p:grpSpPr bwMode="auto">
          <a:xfrm>
            <a:off x="7840663" y="1908175"/>
            <a:ext cx="752475" cy="4246563"/>
            <a:chOff x="7840721" y="1908175"/>
            <a:chExt cx="752454" cy="4246687"/>
          </a:xfrm>
        </p:grpSpPr>
        <p:grpSp>
          <p:nvGrpSpPr>
            <p:cNvPr id="10255" name="Grupo 972"/>
            <p:cNvGrpSpPr>
              <a:grpSpLocks/>
            </p:cNvGrpSpPr>
            <p:nvPr/>
          </p:nvGrpSpPr>
          <p:grpSpPr bwMode="auto">
            <a:xfrm>
              <a:off x="7869238" y="1908175"/>
              <a:ext cx="715963" cy="4184650"/>
              <a:chOff x="7869238" y="1908175"/>
              <a:chExt cx="715963" cy="4184650"/>
            </a:xfrm>
          </p:grpSpPr>
          <p:sp>
            <p:nvSpPr>
              <p:cNvPr id="10258" name="Rectangle 480"/>
              <p:cNvSpPr>
                <a:spLocks noChangeArrowheads="1"/>
              </p:cNvSpPr>
              <p:nvPr/>
            </p:nvSpPr>
            <p:spPr bwMode="auto">
              <a:xfrm>
                <a:off x="7869238" y="1908175"/>
                <a:ext cx="715963" cy="352425"/>
              </a:xfrm>
              <a:prstGeom prst="rect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9" name="Rectangle 490"/>
              <p:cNvSpPr>
                <a:spLocks noChangeArrowheads="1"/>
              </p:cNvSpPr>
              <p:nvPr/>
            </p:nvSpPr>
            <p:spPr bwMode="auto">
              <a:xfrm>
                <a:off x="7869238" y="5816600"/>
                <a:ext cx="715963" cy="276225"/>
              </a:xfrm>
              <a:prstGeom prst="rect">
                <a:avLst/>
              </a:prstGeom>
              <a:solidFill>
                <a:srgbClr val="A6C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0" name="Rectangle 500"/>
              <p:cNvSpPr>
                <a:spLocks noChangeArrowheads="1"/>
              </p:cNvSpPr>
              <p:nvPr/>
            </p:nvSpPr>
            <p:spPr bwMode="auto">
              <a:xfrm>
                <a:off x="7869238" y="5495925"/>
                <a:ext cx="715963" cy="273050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1" name="Rectangle 510"/>
              <p:cNvSpPr>
                <a:spLocks noChangeArrowheads="1"/>
              </p:cNvSpPr>
              <p:nvPr/>
            </p:nvSpPr>
            <p:spPr bwMode="auto">
              <a:xfrm>
                <a:off x="7869238" y="5172075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2" name="Rectangle 520"/>
              <p:cNvSpPr>
                <a:spLocks noChangeArrowheads="1"/>
              </p:cNvSpPr>
              <p:nvPr/>
            </p:nvSpPr>
            <p:spPr bwMode="auto">
              <a:xfrm>
                <a:off x="7869238" y="4851400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3" name="Rectangle 530"/>
              <p:cNvSpPr>
                <a:spLocks noChangeArrowheads="1"/>
              </p:cNvSpPr>
              <p:nvPr/>
            </p:nvSpPr>
            <p:spPr bwMode="auto">
              <a:xfrm>
                <a:off x="7869238" y="4530725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4" name="Rectangle 540"/>
              <p:cNvSpPr>
                <a:spLocks noChangeArrowheads="1"/>
              </p:cNvSpPr>
              <p:nvPr/>
            </p:nvSpPr>
            <p:spPr bwMode="auto">
              <a:xfrm>
                <a:off x="7869238" y="4210050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5" name="Rectangle 550"/>
              <p:cNvSpPr>
                <a:spLocks noChangeArrowheads="1"/>
              </p:cNvSpPr>
              <p:nvPr/>
            </p:nvSpPr>
            <p:spPr bwMode="auto">
              <a:xfrm>
                <a:off x="7869238" y="3889375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6" name="Rectangle 560"/>
              <p:cNvSpPr>
                <a:spLocks noChangeArrowheads="1"/>
              </p:cNvSpPr>
              <p:nvPr/>
            </p:nvSpPr>
            <p:spPr bwMode="auto">
              <a:xfrm>
                <a:off x="7869238" y="3568700"/>
                <a:ext cx="715963" cy="276225"/>
              </a:xfrm>
              <a:prstGeom prst="rect">
                <a:avLst/>
              </a:prstGeom>
              <a:solidFill>
                <a:srgbClr val="9F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7" name="Rectangle 570"/>
              <p:cNvSpPr>
                <a:spLocks noChangeArrowheads="1"/>
              </p:cNvSpPr>
              <p:nvPr/>
            </p:nvSpPr>
            <p:spPr bwMode="auto">
              <a:xfrm>
                <a:off x="7869238" y="3248025"/>
                <a:ext cx="715963" cy="273050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8" name="Rectangle 580"/>
              <p:cNvSpPr>
                <a:spLocks noChangeArrowheads="1"/>
              </p:cNvSpPr>
              <p:nvPr/>
            </p:nvSpPr>
            <p:spPr bwMode="auto">
              <a:xfrm>
                <a:off x="7869238" y="2924175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9" name="Rectangle 590"/>
              <p:cNvSpPr>
                <a:spLocks noChangeArrowheads="1"/>
              </p:cNvSpPr>
              <p:nvPr/>
            </p:nvSpPr>
            <p:spPr bwMode="auto">
              <a:xfrm>
                <a:off x="7869238" y="2603500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0" name="Rectangle 600"/>
              <p:cNvSpPr>
                <a:spLocks noChangeArrowheads="1"/>
              </p:cNvSpPr>
              <p:nvPr/>
            </p:nvSpPr>
            <p:spPr bwMode="auto">
              <a:xfrm>
                <a:off x="7869238" y="2282825"/>
                <a:ext cx="715963" cy="276225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s-PE" altLang="es-PE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56" name="CuadroTexto 952"/>
            <p:cNvSpPr txBox="1">
              <a:spLocks noChangeArrowheads="1"/>
            </p:cNvSpPr>
            <p:nvPr/>
          </p:nvSpPr>
          <p:spPr bwMode="auto">
            <a:xfrm>
              <a:off x="7897176" y="2215322"/>
              <a:ext cx="643369" cy="393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7.9%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0.5%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0.2%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9.8%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46.1%</a:t>
              </a:r>
              <a:endParaRPr lang="es-PE" altLang="es-PE" sz="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0.5%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0.9%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4.2%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4.3</a:t>
              </a: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%</a:t>
              </a: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004B8D"/>
                  </a:solidFill>
                  <a:latin typeface="Arial" charset="0"/>
                  <a:cs typeface="Arial" charset="0"/>
                </a:rPr>
                <a:t>1.8%</a:t>
              </a:r>
              <a:endParaRPr lang="es-PE" altLang="es-PE" sz="800" b="1" dirty="0">
                <a:solidFill>
                  <a:srgbClr val="004B8D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23.8%</a:t>
              </a:r>
              <a:endParaRPr lang="es-PE" altLang="es-PE" sz="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lnSpc>
                  <a:spcPts val="2500"/>
                </a:lnSpc>
              </a:pPr>
              <a:r>
                <a:rPr lang="es-PE" altLang="es-PE" sz="800" b="1" dirty="0">
                  <a:solidFill>
                    <a:srgbClr val="004B8D"/>
                  </a:solidFill>
                  <a:latin typeface="Arial" charset="0"/>
                  <a:cs typeface="Arial" charset="0"/>
                </a:rPr>
                <a:t>100.0%</a:t>
              </a:r>
            </a:p>
          </p:txBody>
        </p:sp>
        <p:sp>
          <p:nvSpPr>
            <p:cNvPr id="10257" name="CuadroTexto 962"/>
            <p:cNvSpPr txBox="1">
              <a:spLocks noChangeArrowheads="1"/>
            </p:cNvSpPr>
            <p:nvPr/>
          </p:nvSpPr>
          <p:spPr bwMode="auto">
            <a:xfrm>
              <a:off x="7840721" y="1972574"/>
              <a:ext cx="7524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s-PE" altLang="es-PE" sz="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Porcentaje</a:t>
              </a:r>
            </a:p>
          </p:txBody>
        </p:sp>
      </p:grpSp>
      <p:pic>
        <p:nvPicPr>
          <p:cNvPr id="974" name="Imagen 9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80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8025" y="1027113"/>
            <a:ext cx="4411663" cy="700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sz="1400" b="1" spc="-2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b="1" spc="-10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1400" b="1" spc="-1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4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7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sz="1400" b="1" spc="-4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8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obacione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cumulada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8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-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>
            <a:spLocks/>
          </p:cNvSpPr>
          <p:nvPr/>
        </p:nvSpPr>
        <p:spPr bwMode="auto">
          <a:xfrm>
            <a:off x="720725" y="1736725"/>
            <a:ext cx="7867650" cy="0"/>
          </a:xfrm>
          <a:custGeom>
            <a:avLst/>
            <a:gdLst>
              <a:gd name="T0" fmla="*/ 0 w 7868920"/>
              <a:gd name="T1" fmla="*/ 7858296 w 78689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868920">
                <a:moveTo>
                  <a:pt x="0" y="0"/>
                </a:moveTo>
                <a:lnTo>
                  <a:pt x="7868450" y="0"/>
                </a:lnTo>
              </a:path>
            </a:pathLst>
          </a:custGeom>
          <a:noFill/>
          <a:ln w="6350">
            <a:solidFill>
              <a:srgbClr val="6D6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pic>
        <p:nvPicPr>
          <p:cNvPr id="11268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3"/>
          <p:cNvSpPr>
            <a:spLocks noChangeAspect="1" noChangeArrowheads="1" noTextEdit="1"/>
          </p:cNvSpPr>
          <p:nvPr/>
        </p:nvSpPr>
        <p:spPr bwMode="auto">
          <a:xfrm>
            <a:off x="3875088" y="3338513"/>
            <a:ext cx="1393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79" name="Grupo 78"/>
          <p:cNvGrpSpPr>
            <a:grpSpLocks/>
          </p:cNvGrpSpPr>
          <p:nvPr/>
        </p:nvGrpSpPr>
        <p:grpSpPr bwMode="auto">
          <a:xfrm>
            <a:off x="869950" y="2543175"/>
            <a:ext cx="3829050" cy="1466850"/>
            <a:chOff x="869658" y="2543818"/>
            <a:chExt cx="3828568" cy="1466850"/>
          </a:xfrm>
        </p:grpSpPr>
        <p:sp>
          <p:nvSpPr>
            <p:cNvPr id="11307" name="object 26"/>
            <p:cNvSpPr>
              <a:spLocks/>
            </p:cNvSpPr>
            <p:nvPr/>
          </p:nvSpPr>
          <p:spPr bwMode="auto">
            <a:xfrm>
              <a:off x="3153906" y="2543818"/>
              <a:ext cx="1544320" cy="1466850"/>
            </a:xfrm>
            <a:custGeom>
              <a:avLst/>
              <a:gdLst>
                <a:gd name="T0" fmla="*/ 1543964 w 1544320"/>
                <a:gd name="T1" fmla="*/ 0 h 1466850"/>
                <a:gd name="T2" fmla="*/ 1421803 w 1544320"/>
                <a:gd name="T3" fmla="*/ 4752 h 1466850"/>
                <a:gd name="T4" fmla="*/ 1302247 w 1544320"/>
                <a:gd name="T5" fmla="*/ 18774 h 1466850"/>
                <a:gd name="T6" fmla="*/ 1185649 w 1544320"/>
                <a:gd name="T7" fmla="*/ 41710 h 1466850"/>
                <a:gd name="T8" fmla="*/ 1072366 w 1544320"/>
                <a:gd name="T9" fmla="*/ 73205 h 1466850"/>
                <a:gd name="T10" fmla="*/ 962752 w 1544320"/>
                <a:gd name="T11" fmla="*/ 112904 h 1466850"/>
                <a:gd name="T12" fmla="*/ 857161 w 1544320"/>
                <a:gd name="T13" fmla="*/ 160453 h 1466850"/>
                <a:gd name="T14" fmla="*/ 755948 w 1544320"/>
                <a:gd name="T15" fmla="*/ 215495 h 1466850"/>
                <a:gd name="T16" fmla="*/ 659468 w 1544320"/>
                <a:gd name="T17" fmla="*/ 277676 h 1466850"/>
                <a:gd name="T18" fmla="*/ 568076 w 1544320"/>
                <a:gd name="T19" fmla="*/ 346642 h 1466850"/>
                <a:gd name="T20" fmla="*/ 482126 w 1544320"/>
                <a:gd name="T21" fmla="*/ 422036 h 1466850"/>
                <a:gd name="T22" fmla="*/ 401974 w 1544320"/>
                <a:gd name="T23" fmla="*/ 503505 h 1466850"/>
                <a:gd name="T24" fmla="*/ 327973 w 1544320"/>
                <a:gd name="T25" fmla="*/ 590693 h 1466850"/>
                <a:gd name="T26" fmla="*/ 260479 w 1544320"/>
                <a:gd name="T27" fmla="*/ 683245 h 1466850"/>
                <a:gd name="T28" fmla="*/ 199846 w 1544320"/>
                <a:gd name="T29" fmla="*/ 780806 h 1466850"/>
                <a:gd name="T30" fmla="*/ 146429 w 1544320"/>
                <a:gd name="T31" fmla="*/ 883021 h 1466850"/>
                <a:gd name="T32" fmla="*/ 100582 w 1544320"/>
                <a:gd name="T33" fmla="*/ 989535 h 1466850"/>
                <a:gd name="T34" fmla="*/ 62662 w 1544320"/>
                <a:gd name="T35" fmla="*/ 1099993 h 1466850"/>
                <a:gd name="T36" fmla="*/ 33021 w 1544320"/>
                <a:gd name="T37" fmla="*/ 1214040 h 1466850"/>
                <a:gd name="T38" fmla="*/ 12015 w 1544320"/>
                <a:gd name="T39" fmla="*/ 1331322 h 1466850"/>
                <a:gd name="T40" fmla="*/ 0 w 1544320"/>
                <a:gd name="T41" fmla="*/ 1451483 h 1466850"/>
                <a:gd name="T42" fmla="*/ 279019 w 1544320"/>
                <a:gd name="T43" fmla="*/ 1466278 h 1466850"/>
                <a:gd name="T44" fmla="*/ 289057 w 1544320"/>
                <a:gd name="T45" fmla="*/ 1368125 h 1466850"/>
                <a:gd name="T46" fmla="*/ 306448 w 1544320"/>
                <a:gd name="T47" fmla="*/ 1272306 h 1466850"/>
                <a:gd name="T48" fmla="*/ 330898 w 1544320"/>
                <a:gd name="T49" fmla="*/ 1179112 h 1466850"/>
                <a:gd name="T50" fmla="*/ 362117 w 1544320"/>
                <a:gd name="T51" fmla="*/ 1088835 h 1466850"/>
                <a:gd name="T52" fmla="*/ 399812 w 1544320"/>
                <a:gd name="T53" fmla="*/ 1001767 h 1466850"/>
                <a:gd name="T54" fmla="*/ 443692 w 1544320"/>
                <a:gd name="T55" fmla="*/ 918200 h 1466850"/>
                <a:gd name="T56" fmla="*/ 493464 w 1544320"/>
                <a:gd name="T57" fmla="*/ 838426 h 1466850"/>
                <a:gd name="T58" fmla="*/ 548837 w 1544320"/>
                <a:gd name="T59" fmla="*/ 762738 h 1466850"/>
                <a:gd name="T60" fmla="*/ 609519 w 1544320"/>
                <a:gd name="T61" fmla="*/ 691426 h 1466850"/>
                <a:gd name="T62" fmla="*/ 675219 w 1544320"/>
                <a:gd name="T63" fmla="*/ 624784 h 1466850"/>
                <a:gd name="T64" fmla="*/ 745644 w 1544320"/>
                <a:gd name="T65" fmla="*/ 563103 h 1466850"/>
                <a:gd name="T66" fmla="*/ 820502 w 1544320"/>
                <a:gd name="T67" fmla="*/ 506675 h 1466850"/>
                <a:gd name="T68" fmla="*/ 899503 w 1544320"/>
                <a:gd name="T69" fmla="*/ 455792 h 1466850"/>
                <a:gd name="T70" fmla="*/ 982353 w 1544320"/>
                <a:gd name="T71" fmla="*/ 410746 h 1466850"/>
                <a:gd name="T72" fmla="*/ 1068762 w 1544320"/>
                <a:gd name="T73" fmla="*/ 371829 h 1466850"/>
                <a:gd name="T74" fmla="*/ 1158437 w 1544320"/>
                <a:gd name="T75" fmla="*/ 339333 h 1466850"/>
                <a:gd name="T76" fmla="*/ 1251086 w 1544320"/>
                <a:gd name="T77" fmla="*/ 313550 h 1466850"/>
                <a:gd name="T78" fmla="*/ 1346419 w 1544320"/>
                <a:gd name="T79" fmla="*/ 294772 h 1466850"/>
                <a:gd name="T80" fmla="*/ 1444142 w 1544320"/>
                <a:gd name="T81" fmla="*/ 283291 h 1466850"/>
                <a:gd name="T82" fmla="*/ 1543964 w 1544320"/>
                <a:gd name="T83" fmla="*/ 279400 h 1466850"/>
                <a:gd name="T84" fmla="*/ 1543964 w 1544320"/>
                <a:gd name="T85" fmla="*/ 0 h 1466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44320" h="1466850">
                  <a:moveTo>
                    <a:pt x="1543964" y="0"/>
                  </a:moveTo>
                  <a:lnTo>
                    <a:pt x="1421803" y="4752"/>
                  </a:lnTo>
                  <a:lnTo>
                    <a:pt x="1302247" y="18774"/>
                  </a:lnTo>
                  <a:lnTo>
                    <a:pt x="1185649" y="41710"/>
                  </a:lnTo>
                  <a:lnTo>
                    <a:pt x="1072366" y="73205"/>
                  </a:lnTo>
                  <a:lnTo>
                    <a:pt x="962752" y="112904"/>
                  </a:lnTo>
                  <a:lnTo>
                    <a:pt x="857161" y="160453"/>
                  </a:lnTo>
                  <a:lnTo>
                    <a:pt x="755948" y="215495"/>
                  </a:lnTo>
                  <a:lnTo>
                    <a:pt x="659468" y="277676"/>
                  </a:lnTo>
                  <a:lnTo>
                    <a:pt x="568076" y="346642"/>
                  </a:lnTo>
                  <a:lnTo>
                    <a:pt x="482126" y="422036"/>
                  </a:lnTo>
                  <a:lnTo>
                    <a:pt x="401974" y="503505"/>
                  </a:lnTo>
                  <a:lnTo>
                    <a:pt x="327973" y="590693"/>
                  </a:lnTo>
                  <a:lnTo>
                    <a:pt x="260479" y="683245"/>
                  </a:lnTo>
                  <a:lnTo>
                    <a:pt x="199846" y="780806"/>
                  </a:lnTo>
                  <a:lnTo>
                    <a:pt x="146429" y="883021"/>
                  </a:lnTo>
                  <a:lnTo>
                    <a:pt x="100582" y="989535"/>
                  </a:lnTo>
                  <a:lnTo>
                    <a:pt x="62662" y="1099993"/>
                  </a:lnTo>
                  <a:lnTo>
                    <a:pt x="33021" y="1214040"/>
                  </a:lnTo>
                  <a:lnTo>
                    <a:pt x="12015" y="1331322"/>
                  </a:lnTo>
                  <a:lnTo>
                    <a:pt x="0" y="1451483"/>
                  </a:lnTo>
                  <a:lnTo>
                    <a:pt x="279019" y="1466278"/>
                  </a:lnTo>
                  <a:lnTo>
                    <a:pt x="289057" y="1368125"/>
                  </a:lnTo>
                  <a:lnTo>
                    <a:pt x="306448" y="1272306"/>
                  </a:lnTo>
                  <a:lnTo>
                    <a:pt x="330898" y="1179112"/>
                  </a:lnTo>
                  <a:lnTo>
                    <a:pt x="362117" y="1088835"/>
                  </a:lnTo>
                  <a:lnTo>
                    <a:pt x="399812" y="1001767"/>
                  </a:lnTo>
                  <a:lnTo>
                    <a:pt x="443692" y="918200"/>
                  </a:lnTo>
                  <a:lnTo>
                    <a:pt x="493464" y="838426"/>
                  </a:lnTo>
                  <a:lnTo>
                    <a:pt x="548837" y="762738"/>
                  </a:lnTo>
                  <a:lnTo>
                    <a:pt x="609519" y="691426"/>
                  </a:lnTo>
                  <a:lnTo>
                    <a:pt x="675219" y="624784"/>
                  </a:lnTo>
                  <a:lnTo>
                    <a:pt x="745644" y="563103"/>
                  </a:lnTo>
                  <a:lnTo>
                    <a:pt x="820502" y="506675"/>
                  </a:lnTo>
                  <a:lnTo>
                    <a:pt x="899503" y="455792"/>
                  </a:lnTo>
                  <a:lnTo>
                    <a:pt x="982353" y="410746"/>
                  </a:lnTo>
                  <a:lnTo>
                    <a:pt x="1068762" y="371829"/>
                  </a:lnTo>
                  <a:lnTo>
                    <a:pt x="1158437" y="339333"/>
                  </a:lnTo>
                  <a:lnTo>
                    <a:pt x="1251086" y="313550"/>
                  </a:lnTo>
                  <a:lnTo>
                    <a:pt x="1346419" y="294772"/>
                  </a:lnTo>
                  <a:lnTo>
                    <a:pt x="1444142" y="283291"/>
                  </a:lnTo>
                  <a:lnTo>
                    <a:pt x="1543964" y="279400"/>
                  </a:lnTo>
                  <a:lnTo>
                    <a:pt x="1543964" y="0"/>
                  </a:lnTo>
                  <a:close/>
                </a:path>
              </a:pathLst>
            </a:custGeom>
            <a:solidFill>
              <a:srgbClr val="00A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308" name="Rectangle 5"/>
            <p:cNvSpPr>
              <a:spLocks noChangeArrowheads="1"/>
            </p:cNvSpPr>
            <p:nvPr/>
          </p:nvSpPr>
          <p:spPr bwMode="auto">
            <a:xfrm>
              <a:off x="869658" y="2793468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>
                  <a:solidFill>
                    <a:srgbClr val="008452"/>
                  </a:solidFill>
                  <a:latin typeface="Arial" charset="0"/>
                  <a:cs typeface="Arial" charset="0"/>
                </a:rPr>
                <a:t>TRANSPORTE 24%</a:t>
              </a:r>
            </a:p>
          </p:txBody>
        </p:sp>
        <p:sp>
          <p:nvSpPr>
            <p:cNvPr id="11309" name="Freeform 11"/>
            <p:cNvSpPr>
              <a:spLocks/>
            </p:cNvSpPr>
            <p:nvPr/>
          </p:nvSpPr>
          <p:spPr bwMode="auto">
            <a:xfrm>
              <a:off x="879475" y="2917825"/>
              <a:ext cx="2646363" cy="60325"/>
            </a:xfrm>
            <a:custGeom>
              <a:avLst/>
              <a:gdLst>
                <a:gd name="T0" fmla="*/ 2147483647 w 832"/>
                <a:gd name="T1" fmla="*/ 0 h 19"/>
                <a:gd name="T2" fmla="*/ 2147483647 w 832"/>
                <a:gd name="T3" fmla="*/ 2147483647 h 19"/>
                <a:gd name="T4" fmla="*/ 0 w 832"/>
                <a:gd name="T5" fmla="*/ 2147483647 h 19"/>
                <a:gd name="T6" fmla="*/ 0 w 832"/>
                <a:gd name="T7" fmla="*/ 2147483647 h 19"/>
                <a:gd name="T8" fmla="*/ 2147483647 w 832"/>
                <a:gd name="T9" fmla="*/ 2147483647 h 19"/>
                <a:gd name="T10" fmla="*/ 2147483647 w 832"/>
                <a:gd name="T11" fmla="*/ 2147483647 h 19"/>
                <a:gd name="T12" fmla="*/ 2147483647 w 832"/>
                <a:gd name="T13" fmla="*/ 2147483647 h 19"/>
                <a:gd name="T14" fmla="*/ 2147483647 w 83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2" h="19">
                  <a:moveTo>
                    <a:pt x="822" y="0"/>
                  </a:moveTo>
                  <a:cubicBezTo>
                    <a:pt x="817" y="0"/>
                    <a:pt x="813" y="3"/>
                    <a:pt x="81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13" y="12"/>
                    <a:pt x="813" y="12"/>
                    <a:pt x="813" y="12"/>
                  </a:cubicBezTo>
                  <a:cubicBezTo>
                    <a:pt x="813" y="16"/>
                    <a:pt x="817" y="19"/>
                    <a:pt x="822" y="19"/>
                  </a:cubicBezTo>
                  <a:cubicBezTo>
                    <a:pt x="828" y="19"/>
                    <a:pt x="832" y="15"/>
                    <a:pt x="832" y="10"/>
                  </a:cubicBezTo>
                  <a:cubicBezTo>
                    <a:pt x="832" y="4"/>
                    <a:pt x="828" y="0"/>
                    <a:pt x="822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8" name="Grupo 87"/>
          <p:cNvGrpSpPr>
            <a:grpSpLocks/>
          </p:cNvGrpSpPr>
          <p:nvPr/>
        </p:nvGrpSpPr>
        <p:grpSpPr bwMode="auto">
          <a:xfrm>
            <a:off x="4697413" y="2386013"/>
            <a:ext cx="3290887" cy="635000"/>
            <a:chOff x="4697870" y="2385425"/>
            <a:chExt cx="3291221" cy="635913"/>
          </a:xfrm>
        </p:grpSpPr>
        <p:sp>
          <p:nvSpPr>
            <p:cNvPr id="11304" name="object 25"/>
            <p:cNvSpPr>
              <a:spLocks/>
            </p:cNvSpPr>
            <p:nvPr/>
          </p:nvSpPr>
          <p:spPr bwMode="auto">
            <a:xfrm>
              <a:off x="4697870" y="2543818"/>
              <a:ext cx="829310" cy="477520"/>
            </a:xfrm>
            <a:custGeom>
              <a:avLst/>
              <a:gdLst>
                <a:gd name="T0" fmla="*/ 12 w 829310"/>
                <a:gd name="T1" fmla="*/ 0 h 477519"/>
                <a:gd name="T2" fmla="*/ 0 w 829310"/>
                <a:gd name="T3" fmla="*/ 279408 h 477519"/>
                <a:gd name="T4" fmla="*/ 37337 w 829310"/>
                <a:gd name="T5" fmla="*/ 279950 h 477519"/>
                <a:gd name="T6" fmla="*/ 74397 w 829310"/>
                <a:gd name="T7" fmla="*/ 281566 h 477519"/>
                <a:gd name="T8" fmla="*/ 147664 w 829310"/>
                <a:gd name="T9" fmla="*/ 287960 h 477519"/>
                <a:gd name="T10" fmla="*/ 219693 w 829310"/>
                <a:gd name="T11" fmla="*/ 298469 h 477519"/>
                <a:gd name="T12" fmla="*/ 290363 w 829310"/>
                <a:gd name="T13" fmla="*/ 312974 h 477519"/>
                <a:gd name="T14" fmla="*/ 359557 w 829310"/>
                <a:gd name="T15" fmla="*/ 331354 h 477519"/>
                <a:gd name="T16" fmla="*/ 427154 w 829310"/>
                <a:gd name="T17" fmla="*/ 353488 h 477519"/>
                <a:gd name="T18" fmla="*/ 493035 w 829310"/>
                <a:gd name="T19" fmla="*/ 379256 h 477519"/>
                <a:gd name="T20" fmla="*/ 557079 w 829310"/>
                <a:gd name="T21" fmla="*/ 408537 h 477519"/>
                <a:gd name="T22" fmla="*/ 619169 w 829310"/>
                <a:gd name="T23" fmla="*/ 441212 h 477519"/>
                <a:gd name="T24" fmla="*/ 679183 w 829310"/>
                <a:gd name="T25" fmla="*/ 477159 h 477519"/>
                <a:gd name="T26" fmla="*/ 828941 w 829310"/>
                <a:gd name="T27" fmla="*/ 240673 h 477519"/>
                <a:gd name="T28" fmla="*/ 792665 w 829310"/>
                <a:gd name="T29" fmla="*/ 218294 h 477519"/>
                <a:gd name="T30" fmla="*/ 755737 w 829310"/>
                <a:gd name="T31" fmla="*/ 196902 h 477519"/>
                <a:gd name="T32" fmla="*/ 718174 w 829310"/>
                <a:gd name="T33" fmla="*/ 176507 h 477519"/>
                <a:gd name="T34" fmla="*/ 679995 w 829310"/>
                <a:gd name="T35" fmla="*/ 157128 h 477519"/>
                <a:gd name="T36" fmla="*/ 641217 w 829310"/>
                <a:gd name="T37" fmla="*/ 138783 h 477519"/>
                <a:gd name="T38" fmla="*/ 601859 w 829310"/>
                <a:gd name="T39" fmla="*/ 121489 h 477519"/>
                <a:gd name="T40" fmla="*/ 561939 w 829310"/>
                <a:gd name="T41" fmla="*/ 105266 h 477519"/>
                <a:gd name="T42" fmla="*/ 521474 w 829310"/>
                <a:gd name="T43" fmla="*/ 90130 h 477519"/>
                <a:gd name="T44" fmla="*/ 480484 w 829310"/>
                <a:gd name="T45" fmla="*/ 76101 h 477519"/>
                <a:gd name="T46" fmla="*/ 438985 w 829310"/>
                <a:gd name="T47" fmla="*/ 63196 h 477519"/>
                <a:gd name="T48" fmla="*/ 396995 w 829310"/>
                <a:gd name="T49" fmla="*/ 51434 h 477519"/>
                <a:gd name="T50" fmla="*/ 354534 w 829310"/>
                <a:gd name="T51" fmla="*/ 40833 h 477519"/>
                <a:gd name="T52" fmla="*/ 311619 w 829310"/>
                <a:gd name="T53" fmla="*/ 31411 h 477519"/>
                <a:gd name="T54" fmla="*/ 268267 w 829310"/>
                <a:gd name="T55" fmla="*/ 23187 h 477519"/>
                <a:gd name="T56" fmla="*/ 224498 w 829310"/>
                <a:gd name="T57" fmla="*/ 16178 h 477519"/>
                <a:gd name="T58" fmla="*/ 180328 w 829310"/>
                <a:gd name="T59" fmla="*/ 10402 h 477519"/>
                <a:gd name="T60" fmla="*/ 135777 w 829310"/>
                <a:gd name="T61" fmla="*/ 5878 h 477519"/>
                <a:gd name="T62" fmla="*/ 90862 w 829310"/>
                <a:gd name="T63" fmla="*/ 2624 h 477519"/>
                <a:gd name="T64" fmla="*/ 45601 w 829310"/>
                <a:gd name="T65" fmla="*/ 659 h 477519"/>
                <a:gd name="T66" fmla="*/ 12 w 829310"/>
                <a:gd name="T67" fmla="*/ 0 h 4775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9310" h="477519">
                  <a:moveTo>
                    <a:pt x="12" y="0"/>
                  </a:moveTo>
                  <a:lnTo>
                    <a:pt x="0" y="279400"/>
                  </a:lnTo>
                  <a:lnTo>
                    <a:pt x="37337" y="279942"/>
                  </a:lnTo>
                  <a:lnTo>
                    <a:pt x="74397" y="281558"/>
                  </a:lnTo>
                  <a:lnTo>
                    <a:pt x="147664" y="287952"/>
                  </a:lnTo>
                  <a:lnTo>
                    <a:pt x="219693" y="298461"/>
                  </a:lnTo>
                  <a:lnTo>
                    <a:pt x="290363" y="312966"/>
                  </a:lnTo>
                  <a:lnTo>
                    <a:pt x="359557" y="331346"/>
                  </a:lnTo>
                  <a:lnTo>
                    <a:pt x="427154" y="353480"/>
                  </a:lnTo>
                  <a:lnTo>
                    <a:pt x="493035" y="379248"/>
                  </a:lnTo>
                  <a:lnTo>
                    <a:pt x="557079" y="408529"/>
                  </a:lnTo>
                  <a:lnTo>
                    <a:pt x="619169" y="441204"/>
                  </a:lnTo>
                  <a:lnTo>
                    <a:pt x="679183" y="477151"/>
                  </a:lnTo>
                  <a:lnTo>
                    <a:pt x="828941" y="240665"/>
                  </a:lnTo>
                  <a:lnTo>
                    <a:pt x="792665" y="218294"/>
                  </a:lnTo>
                  <a:lnTo>
                    <a:pt x="755737" y="196902"/>
                  </a:lnTo>
                  <a:lnTo>
                    <a:pt x="718174" y="176507"/>
                  </a:lnTo>
                  <a:lnTo>
                    <a:pt x="679995" y="157128"/>
                  </a:lnTo>
                  <a:lnTo>
                    <a:pt x="641217" y="138783"/>
                  </a:lnTo>
                  <a:lnTo>
                    <a:pt x="601859" y="121489"/>
                  </a:lnTo>
                  <a:lnTo>
                    <a:pt x="561939" y="105266"/>
                  </a:lnTo>
                  <a:lnTo>
                    <a:pt x="521474" y="90130"/>
                  </a:lnTo>
                  <a:lnTo>
                    <a:pt x="480484" y="76101"/>
                  </a:lnTo>
                  <a:lnTo>
                    <a:pt x="438985" y="63196"/>
                  </a:lnTo>
                  <a:lnTo>
                    <a:pt x="396995" y="51434"/>
                  </a:lnTo>
                  <a:lnTo>
                    <a:pt x="354534" y="40833"/>
                  </a:lnTo>
                  <a:lnTo>
                    <a:pt x="311619" y="31411"/>
                  </a:lnTo>
                  <a:lnTo>
                    <a:pt x="268267" y="23187"/>
                  </a:lnTo>
                  <a:lnTo>
                    <a:pt x="224498" y="16178"/>
                  </a:lnTo>
                  <a:lnTo>
                    <a:pt x="180328" y="10402"/>
                  </a:lnTo>
                  <a:lnTo>
                    <a:pt x="135777" y="5878"/>
                  </a:lnTo>
                  <a:lnTo>
                    <a:pt x="90862" y="2624"/>
                  </a:lnTo>
                  <a:lnTo>
                    <a:pt x="45601" y="65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305" name="Rectangle 5"/>
            <p:cNvSpPr>
              <a:spLocks noChangeArrowheads="1"/>
            </p:cNvSpPr>
            <p:nvPr/>
          </p:nvSpPr>
          <p:spPr bwMode="auto">
            <a:xfrm>
              <a:off x="6307576" y="2385425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s-PE" altLang="es-PE" sz="1000" b="1" dirty="0">
                  <a:solidFill>
                    <a:srgbClr val="007045"/>
                  </a:solidFill>
                  <a:latin typeface="Arial" charset="0"/>
                  <a:cs typeface="Arial" charset="0"/>
                </a:rPr>
                <a:t>AGRÍCOLA </a:t>
              </a:r>
              <a:r>
                <a:rPr lang="es-PE" altLang="es-PE" sz="1000" b="1" dirty="0" smtClean="0">
                  <a:solidFill>
                    <a:srgbClr val="007045"/>
                  </a:solidFill>
                  <a:latin typeface="Arial" charset="0"/>
                  <a:cs typeface="Arial" charset="0"/>
                </a:rPr>
                <a:t>8%</a:t>
              </a:r>
              <a:endParaRPr lang="es-PE" altLang="es-PE" sz="1000" b="1" dirty="0">
                <a:solidFill>
                  <a:srgbClr val="007045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06" name="Freeform 12"/>
            <p:cNvSpPr>
              <a:spLocks/>
            </p:cNvSpPr>
            <p:nvPr/>
          </p:nvSpPr>
          <p:spPr bwMode="auto">
            <a:xfrm>
              <a:off x="5327650" y="2535238"/>
              <a:ext cx="2646363" cy="60325"/>
            </a:xfrm>
            <a:custGeom>
              <a:avLst/>
              <a:gdLst>
                <a:gd name="T0" fmla="*/ 2147483647 w 832"/>
                <a:gd name="T1" fmla="*/ 2147483647 h 19"/>
                <a:gd name="T2" fmla="*/ 2147483647 w 832"/>
                <a:gd name="T3" fmla="*/ 0 h 19"/>
                <a:gd name="T4" fmla="*/ 0 w 832"/>
                <a:gd name="T5" fmla="*/ 2147483647 h 19"/>
                <a:gd name="T6" fmla="*/ 2147483647 w 832"/>
                <a:gd name="T7" fmla="*/ 2147483647 h 19"/>
                <a:gd name="T8" fmla="*/ 2147483647 w 832"/>
                <a:gd name="T9" fmla="*/ 2147483647 h 19"/>
                <a:gd name="T10" fmla="*/ 2147483647 w 832"/>
                <a:gd name="T11" fmla="*/ 2147483647 h 19"/>
                <a:gd name="T12" fmla="*/ 2147483647 w 832"/>
                <a:gd name="T13" fmla="*/ 2147483647 h 19"/>
                <a:gd name="T14" fmla="*/ 2147483647 w 832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2" h="19">
                  <a:moveTo>
                    <a:pt x="20" y="7"/>
                  </a:moveTo>
                  <a:cubicBezTo>
                    <a:pt x="19" y="3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6"/>
                    <a:pt x="20" y="11"/>
                  </a:cubicBezTo>
                  <a:cubicBezTo>
                    <a:pt x="832" y="11"/>
                    <a:pt x="832" y="11"/>
                    <a:pt x="832" y="11"/>
                  </a:cubicBezTo>
                  <a:cubicBezTo>
                    <a:pt x="832" y="7"/>
                    <a:pt x="832" y="7"/>
                    <a:pt x="832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>
            <a:off x="5376863" y="2641600"/>
            <a:ext cx="2611437" cy="425450"/>
            <a:chOff x="5377047" y="2641918"/>
            <a:chExt cx="2612044" cy="425151"/>
          </a:xfrm>
        </p:grpSpPr>
        <p:sp>
          <p:nvSpPr>
            <p:cNvPr id="11301" name="object 28"/>
            <p:cNvSpPr>
              <a:spLocks/>
            </p:cNvSpPr>
            <p:nvPr/>
          </p:nvSpPr>
          <p:spPr bwMode="auto">
            <a:xfrm>
              <a:off x="5377047" y="2788939"/>
              <a:ext cx="230504" cy="278130"/>
            </a:xfrm>
            <a:custGeom>
              <a:avLst/>
              <a:gdLst>
                <a:gd name="T0" fmla="*/ 156735 w 230504"/>
                <a:gd name="T1" fmla="*/ 0 h 278130"/>
                <a:gd name="T2" fmla="*/ 0 w 230504"/>
                <a:gd name="T3" fmla="*/ 232033 h 278130"/>
                <a:gd name="T4" fmla="*/ 10687 w 230504"/>
                <a:gd name="T5" fmla="*/ 238921 h 278130"/>
                <a:gd name="T6" fmla="*/ 21298 w 230504"/>
                <a:gd name="T7" fmla="*/ 245915 h 278130"/>
                <a:gd name="T8" fmla="*/ 31833 w 230504"/>
                <a:gd name="T9" fmla="*/ 253015 h 278130"/>
                <a:gd name="T10" fmla="*/ 42293 w 230504"/>
                <a:gd name="T11" fmla="*/ 260218 h 278130"/>
                <a:gd name="T12" fmla="*/ 52678 w 230504"/>
                <a:gd name="T13" fmla="*/ 267522 h 278130"/>
                <a:gd name="T14" fmla="*/ 66700 w 230504"/>
                <a:gd name="T15" fmla="*/ 277626 h 278130"/>
                <a:gd name="T16" fmla="*/ 230047 w 230504"/>
                <a:gd name="T17" fmla="*/ 50271 h 278130"/>
                <a:gd name="T18" fmla="*/ 188525 w 230504"/>
                <a:gd name="T19" fmla="*/ 21046 h 278130"/>
                <a:gd name="T20" fmla="*/ 167394 w 230504"/>
                <a:gd name="T21" fmla="*/ 6929 h 278130"/>
                <a:gd name="T22" fmla="*/ 156735 w 230504"/>
                <a:gd name="T23" fmla="*/ 0 h 278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0504" h="278130">
                  <a:moveTo>
                    <a:pt x="156735" y="0"/>
                  </a:moveTo>
                  <a:lnTo>
                    <a:pt x="0" y="232033"/>
                  </a:lnTo>
                  <a:lnTo>
                    <a:pt x="10687" y="238921"/>
                  </a:lnTo>
                  <a:lnTo>
                    <a:pt x="21298" y="245915"/>
                  </a:lnTo>
                  <a:lnTo>
                    <a:pt x="31833" y="253015"/>
                  </a:lnTo>
                  <a:lnTo>
                    <a:pt x="42293" y="260218"/>
                  </a:lnTo>
                  <a:lnTo>
                    <a:pt x="52678" y="267522"/>
                  </a:lnTo>
                  <a:lnTo>
                    <a:pt x="66700" y="277626"/>
                  </a:lnTo>
                  <a:lnTo>
                    <a:pt x="230047" y="50271"/>
                  </a:lnTo>
                  <a:lnTo>
                    <a:pt x="188525" y="21046"/>
                  </a:lnTo>
                  <a:lnTo>
                    <a:pt x="167394" y="6929"/>
                  </a:lnTo>
                  <a:lnTo>
                    <a:pt x="15673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302" name="Rectangle 5"/>
            <p:cNvSpPr>
              <a:spLocks noChangeArrowheads="1"/>
            </p:cNvSpPr>
            <p:nvPr/>
          </p:nvSpPr>
          <p:spPr bwMode="auto">
            <a:xfrm>
              <a:off x="6307576" y="2641918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s-PE" altLang="es-PE" sz="1000" b="1">
                  <a:solidFill>
                    <a:srgbClr val="6D6E71"/>
                  </a:solidFill>
                  <a:latin typeface="Arial" charset="0"/>
                  <a:cs typeface="Arial" charset="0"/>
                </a:rPr>
                <a:t>BANCA 1%</a:t>
              </a:r>
            </a:p>
          </p:txBody>
        </p:sp>
        <p:sp>
          <p:nvSpPr>
            <p:cNvPr id="11303" name="Freeform 13"/>
            <p:cNvSpPr>
              <a:spLocks/>
            </p:cNvSpPr>
            <p:nvPr/>
          </p:nvSpPr>
          <p:spPr bwMode="auto">
            <a:xfrm>
              <a:off x="5715000" y="2774950"/>
              <a:ext cx="2259013" cy="60325"/>
            </a:xfrm>
            <a:custGeom>
              <a:avLst/>
              <a:gdLst>
                <a:gd name="T0" fmla="*/ 2147483647 w 710"/>
                <a:gd name="T1" fmla="*/ 2147483647 h 19"/>
                <a:gd name="T2" fmla="*/ 2147483647 w 710"/>
                <a:gd name="T3" fmla="*/ 2147483647 h 19"/>
                <a:gd name="T4" fmla="*/ 2147483647 w 710"/>
                <a:gd name="T5" fmla="*/ 0 h 19"/>
                <a:gd name="T6" fmla="*/ 0 w 710"/>
                <a:gd name="T7" fmla="*/ 2147483647 h 19"/>
                <a:gd name="T8" fmla="*/ 2147483647 w 710"/>
                <a:gd name="T9" fmla="*/ 2147483647 h 19"/>
                <a:gd name="T10" fmla="*/ 2147483647 w 710"/>
                <a:gd name="T11" fmla="*/ 2147483647 h 19"/>
                <a:gd name="T12" fmla="*/ 2147483647 w 710"/>
                <a:gd name="T13" fmla="*/ 2147483647 h 19"/>
                <a:gd name="T14" fmla="*/ 2147483647 w 710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0" h="19">
                  <a:moveTo>
                    <a:pt x="71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3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6"/>
                    <a:pt x="20" y="11"/>
                  </a:cubicBezTo>
                  <a:cubicBezTo>
                    <a:pt x="710" y="11"/>
                    <a:pt x="710" y="11"/>
                    <a:pt x="710" y="11"/>
                  </a:cubicBezTo>
                  <a:lnTo>
                    <a:pt x="710" y="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6" name="Grupo 85"/>
          <p:cNvGrpSpPr>
            <a:grpSpLocks/>
          </p:cNvGrpSpPr>
          <p:nvPr/>
        </p:nvGrpSpPr>
        <p:grpSpPr bwMode="auto">
          <a:xfrm>
            <a:off x="5443538" y="2838450"/>
            <a:ext cx="2544762" cy="785813"/>
            <a:chOff x="5443743" y="2839217"/>
            <a:chExt cx="2545348" cy="784860"/>
          </a:xfrm>
        </p:grpSpPr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5443743" y="2839217"/>
              <a:ext cx="693420" cy="784860"/>
            </a:xfrm>
            <a:custGeom>
              <a:avLst/>
              <a:gdLst>
                <a:gd name="T0" fmla="*/ 163360 w 693420"/>
                <a:gd name="T1" fmla="*/ 0 h 784860"/>
                <a:gd name="T2" fmla="*/ 0 w 693420"/>
                <a:gd name="T3" fmla="*/ 227355 h 784860"/>
                <a:gd name="T4" fmla="*/ 28501 w 693420"/>
                <a:gd name="T5" fmla="*/ 248782 h 784860"/>
                <a:gd name="T6" fmla="*/ 56375 w 693420"/>
                <a:gd name="T7" fmla="*/ 270981 h 784860"/>
                <a:gd name="T8" fmla="*/ 110178 w 693420"/>
                <a:gd name="T9" fmla="*/ 317635 h 784860"/>
                <a:gd name="T10" fmla="*/ 161279 w 693420"/>
                <a:gd name="T11" fmla="*/ 367189 h 784860"/>
                <a:gd name="T12" fmla="*/ 209551 w 693420"/>
                <a:gd name="T13" fmla="*/ 419515 h 784860"/>
                <a:gd name="T14" fmla="*/ 254865 w 693420"/>
                <a:gd name="T15" fmla="*/ 474486 h 784860"/>
                <a:gd name="T16" fmla="*/ 297091 w 693420"/>
                <a:gd name="T17" fmla="*/ 531973 h 784860"/>
                <a:gd name="T18" fmla="*/ 336101 w 693420"/>
                <a:gd name="T19" fmla="*/ 591848 h 784860"/>
                <a:gd name="T20" fmla="*/ 371766 w 693420"/>
                <a:gd name="T21" fmla="*/ 653985 h 784860"/>
                <a:gd name="T22" fmla="*/ 403959 w 693420"/>
                <a:gd name="T23" fmla="*/ 718254 h 784860"/>
                <a:gd name="T24" fmla="*/ 432549 w 693420"/>
                <a:gd name="T25" fmla="*/ 784529 h 784860"/>
                <a:gd name="T26" fmla="*/ 693026 w 693420"/>
                <a:gd name="T27" fmla="*/ 682383 h 784860"/>
                <a:gd name="T28" fmla="*/ 676131 w 693420"/>
                <a:gd name="T29" fmla="*/ 641450 h 784860"/>
                <a:gd name="T30" fmla="*/ 658109 w 693420"/>
                <a:gd name="T31" fmla="*/ 601118 h 784860"/>
                <a:gd name="T32" fmla="*/ 638979 w 693420"/>
                <a:gd name="T33" fmla="*/ 561404 h 784860"/>
                <a:gd name="T34" fmla="*/ 618760 w 693420"/>
                <a:gd name="T35" fmla="*/ 522330 h 784860"/>
                <a:gd name="T36" fmla="*/ 597473 w 693420"/>
                <a:gd name="T37" fmla="*/ 483914 h 784860"/>
                <a:gd name="T38" fmla="*/ 575137 w 693420"/>
                <a:gd name="T39" fmla="*/ 446176 h 784860"/>
                <a:gd name="T40" fmla="*/ 551771 w 693420"/>
                <a:gd name="T41" fmla="*/ 409135 h 784860"/>
                <a:gd name="T42" fmla="*/ 527397 w 693420"/>
                <a:gd name="T43" fmla="*/ 372812 h 784860"/>
                <a:gd name="T44" fmla="*/ 502033 w 693420"/>
                <a:gd name="T45" fmla="*/ 337226 h 784860"/>
                <a:gd name="T46" fmla="*/ 475699 w 693420"/>
                <a:gd name="T47" fmla="*/ 302396 h 784860"/>
                <a:gd name="T48" fmla="*/ 448414 w 693420"/>
                <a:gd name="T49" fmla="*/ 268342 h 784860"/>
                <a:gd name="T50" fmla="*/ 420200 w 693420"/>
                <a:gd name="T51" fmla="*/ 235083 h 784860"/>
                <a:gd name="T52" fmla="*/ 391075 w 693420"/>
                <a:gd name="T53" fmla="*/ 202640 h 784860"/>
                <a:gd name="T54" fmla="*/ 361059 w 693420"/>
                <a:gd name="T55" fmla="*/ 171031 h 784860"/>
                <a:gd name="T56" fmla="*/ 330172 w 693420"/>
                <a:gd name="T57" fmla="*/ 140276 h 784860"/>
                <a:gd name="T58" fmla="*/ 298433 w 693420"/>
                <a:gd name="T59" fmla="*/ 110395 h 784860"/>
                <a:gd name="T60" fmla="*/ 265863 w 693420"/>
                <a:gd name="T61" fmla="*/ 81407 h 784860"/>
                <a:gd name="T62" fmla="*/ 232481 w 693420"/>
                <a:gd name="T63" fmla="*/ 53332 h 784860"/>
                <a:gd name="T64" fmla="*/ 198306 w 693420"/>
                <a:gd name="T65" fmla="*/ 26190 h 784860"/>
                <a:gd name="T66" fmla="*/ 163360 w 693420"/>
                <a:gd name="T67" fmla="*/ 0 h 7848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3420" h="784860">
                  <a:moveTo>
                    <a:pt x="163360" y="0"/>
                  </a:moveTo>
                  <a:lnTo>
                    <a:pt x="0" y="227355"/>
                  </a:lnTo>
                  <a:lnTo>
                    <a:pt x="28501" y="248782"/>
                  </a:lnTo>
                  <a:lnTo>
                    <a:pt x="56375" y="270981"/>
                  </a:lnTo>
                  <a:lnTo>
                    <a:pt x="110178" y="317635"/>
                  </a:lnTo>
                  <a:lnTo>
                    <a:pt x="161279" y="367189"/>
                  </a:lnTo>
                  <a:lnTo>
                    <a:pt x="209551" y="419515"/>
                  </a:lnTo>
                  <a:lnTo>
                    <a:pt x="254865" y="474486"/>
                  </a:lnTo>
                  <a:lnTo>
                    <a:pt x="297091" y="531973"/>
                  </a:lnTo>
                  <a:lnTo>
                    <a:pt x="336101" y="591848"/>
                  </a:lnTo>
                  <a:lnTo>
                    <a:pt x="371766" y="653985"/>
                  </a:lnTo>
                  <a:lnTo>
                    <a:pt x="403959" y="718254"/>
                  </a:lnTo>
                  <a:lnTo>
                    <a:pt x="432549" y="784529"/>
                  </a:lnTo>
                  <a:lnTo>
                    <a:pt x="693026" y="682383"/>
                  </a:lnTo>
                  <a:lnTo>
                    <a:pt x="676131" y="641450"/>
                  </a:lnTo>
                  <a:lnTo>
                    <a:pt x="658109" y="601118"/>
                  </a:lnTo>
                  <a:lnTo>
                    <a:pt x="638979" y="561404"/>
                  </a:lnTo>
                  <a:lnTo>
                    <a:pt x="618760" y="522330"/>
                  </a:lnTo>
                  <a:lnTo>
                    <a:pt x="597473" y="483914"/>
                  </a:lnTo>
                  <a:lnTo>
                    <a:pt x="575137" y="446176"/>
                  </a:lnTo>
                  <a:lnTo>
                    <a:pt x="551771" y="409135"/>
                  </a:lnTo>
                  <a:lnTo>
                    <a:pt x="527397" y="372812"/>
                  </a:lnTo>
                  <a:lnTo>
                    <a:pt x="502033" y="337226"/>
                  </a:lnTo>
                  <a:lnTo>
                    <a:pt x="475699" y="302396"/>
                  </a:lnTo>
                  <a:lnTo>
                    <a:pt x="448414" y="268342"/>
                  </a:lnTo>
                  <a:lnTo>
                    <a:pt x="420200" y="235083"/>
                  </a:lnTo>
                  <a:lnTo>
                    <a:pt x="391075" y="202640"/>
                  </a:lnTo>
                  <a:lnTo>
                    <a:pt x="361059" y="171031"/>
                  </a:lnTo>
                  <a:lnTo>
                    <a:pt x="330172" y="140276"/>
                  </a:lnTo>
                  <a:lnTo>
                    <a:pt x="298433" y="110395"/>
                  </a:lnTo>
                  <a:lnTo>
                    <a:pt x="265863" y="81407"/>
                  </a:lnTo>
                  <a:lnTo>
                    <a:pt x="232481" y="53332"/>
                  </a:lnTo>
                  <a:lnTo>
                    <a:pt x="198306" y="26190"/>
                  </a:lnTo>
                  <a:lnTo>
                    <a:pt x="16336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6307542" y="3031072"/>
              <a:ext cx="1681549" cy="15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s-PE" altLang="es-PE" sz="1000" b="1" dirty="0" smtClean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CORPORATIVO 10%</a:t>
              </a:r>
            </a:p>
          </p:txBody>
        </p:sp>
        <p:sp>
          <p:nvSpPr>
            <p:cNvPr id="11300" name="Freeform 14"/>
            <p:cNvSpPr>
              <a:spLocks/>
            </p:cNvSpPr>
            <p:nvPr/>
          </p:nvSpPr>
          <p:spPr bwMode="auto">
            <a:xfrm>
              <a:off x="6081713" y="3151188"/>
              <a:ext cx="1892300" cy="63500"/>
            </a:xfrm>
            <a:custGeom>
              <a:avLst/>
              <a:gdLst>
                <a:gd name="T0" fmla="*/ 2147483647 w 595"/>
                <a:gd name="T1" fmla="*/ 2147483647 h 20"/>
                <a:gd name="T2" fmla="*/ 2147483647 w 595"/>
                <a:gd name="T3" fmla="*/ 2147483647 h 20"/>
                <a:gd name="T4" fmla="*/ 2147483647 w 595"/>
                <a:gd name="T5" fmla="*/ 0 h 20"/>
                <a:gd name="T6" fmla="*/ 0 w 595"/>
                <a:gd name="T7" fmla="*/ 2147483647 h 20"/>
                <a:gd name="T8" fmla="*/ 2147483647 w 595"/>
                <a:gd name="T9" fmla="*/ 2147483647 h 20"/>
                <a:gd name="T10" fmla="*/ 2147483647 w 595"/>
                <a:gd name="T11" fmla="*/ 2147483647 h 20"/>
                <a:gd name="T12" fmla="*/ 2147483647 w 595"/>
                <a:gd name="T13" fmla="*/ 2147483647 h 20"/>
                <a:gd name="T14" fmla="*/ 2147483647 w 595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5" h="20">
                  <a:moveTo>
                    <a:pt x="595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5" y="20"/>
                    <a:pt x="19" y="17"/>
                    <a:pt x="20" y="12"/>
                  </a:cubicBezTo>
                  <a:cubicBezTo>
                    <a:pt x="595" y="12"/>
                    <a:pt x="595" y="12"/>
                    <a:pt x="595" y="12"/>
                  </a:cubicBezTo>
                  <a:lnTo>
                    <a:pt x="595" y="8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5" name="Grupo 84"/>
          <p:cNvGrpSpPr>
            <a:grpSpLocks/>
          </p:cNvGrpSpPr>
          <p:nvPr/>
        </p:nvGrpSpPr>
        <p:grpSpPr bwMode="auto">
          <a:xfrm>
            <a:off x="3636963" y="3521080"/>
            <a:ext cx="4351337" cy="2117728"/>
            <a:chOff x="3637684" y="3521602"/>
            <a:chExt cx="4351407" cy="2116455"/>
          </a:xfrm>
        </p:grpSpPr>
        <p:sp>
          <p:nvSpPr>
            <p:cNvPr id="11295" name="object 31"/>
            <p:cNvSpPr>
              <a:spLocks/>
            </p:cNvSpPr>
            <p:nvPr/>
          </p:nvSpPr>
          <p:spPr bwMode="auto">
            <a:xfrm>
              <a:off x="3637684" y="3521602"/>
              <a:ext cx="2607310" cy="2116455"/>
            </a:xfrm>
            <a:custGeom>
              <a:avLst/>
              <a:gdLst>
                <a:gd name="T0" fmla="*/ 0 w 2607310"/>
                <a:gd name="T1" fmla="*/ 1695699 h 2116454"/>
                <a:gd name="T2" fmla="*/ 85892 w 2607310"/>
                <a:gd name="T3" fmla="*/ 1770825 h 2116454"/>
                <a:gd name="T4" fmla="*/ 177196 w 2607310"/>
                <a:gd name="T5" fmla="*/ 1839544 h 2116454"/>
                <a:gd name="T6" fmla="*/ 273560 w 2607310"/>
                <a:gd name="T7" fmla="*/ 1901503 h 2116454"/>
                <a:gd name="T8" fmla="*/ 374631 w 2607310"/>
                <a:gd name="T9" fmla="*/ 1956348 h 2116454"/>
                <a:gd name="T10" fmla="*/ 480058 w 2607310"/>
                <a:gd name="T11" fmla="*/ 2003725 h 2116454"/>
                <a:gd name="T12" fmla="*/ 589488 w 2607310"/>
                <a:gd name="T13" fmla="*/ 2043281 h 2116454"/>
                <a:gd name="T14" fmla="*/ 702568 w 2607310"/>
                <a:gd name="T15" fmla="*/ 2074662 h 2116454"/>
                <a:gd name="T16" fmla="*/ 818948 w 2607310"/>
                <a:gd name="T17" fmla="*/ 2097515 h 2116454"/>
                <a:gd name="T18" fmla="*/ 938274 w 2607310"/>
                <a:gd name="T19" fmla="*/ 2111486 h 2116454"/>
                <a:gd name="T20" fmla="*/ 1060195 w 2607310"/>
                <a:gd name="T21" fmla="*/ 2116221 h 2116454"/>
                <a:gd name="T22" fmla="*/ 1311126 w 2607310"/>
                <a:gd name="T23" fmla="*/ 2095974 h 2116454"/>
                <a:gd name="T24" fmla="*/ 1549165 w 2607310"/>
                <a:gd name="T25" fmla="*/ 2037355 h 2116454"/>
                <a:gd name="T26" fmla="*/ 1771129 w 2607310"/>
                <a:gd name="T27" fmla="*/ 1943549 h 2116454"/>
                <a:gd name="T28" fmla="*/ 1945589 w 2607310"/>
                <a:gd name="T29" fmla="*/ 1836821 h 2116454"/>
                <a:gd name="T30" fmla="*/ 1009999 w 2607310"/>
                <a:gd name="T31" fmla="*/ 1835840 h 2116454"/>
                <a:gd name="T32" fmla="*/ 911112 w 2607310"/>
                <a:gd name="T33" fmla="*/ 1828104 h 2116454"/>
                <a:gd name="T34" fmla="*/ 814475 w 2607310"/>
                <a:gd name="T35" fmla="*/ 1812912 h 2116454"/>
                <a:gd name="T36" fmla="*/ 720380 w 2607310"/>
                <a:gd name="T37" fmla="*/ 1790557 h 2116454"/>
                <a:gd name="T38" fmla="*/ 629120 w 2607310"/>
                <a:gd name="T39" fmla="*/ 1761333 h 2116454"/>
                <a:gd name="T40" fmla="*/ 540986 w 2607310"/>
                <a:gd name="T41" fmla="*/ 1725532 h 2116454"/>
                <a:gd name="T42" fmla="*/ 456270 w 2607310"/>
                <a:gd name="T43" fmla="*/ 1683448 h 2116454"/>
                <a:gd name="T44" fmla="*/ 375263 w 2607310"/>
                <a:gd name="T45" fmla="*/ 1635373 h 2116454"/>
                <a:gd name="T46" fmla="*/ 298259 w 2607310"/>
                <a:gd name="T47" fmla="*/ 1581600 h 2116454"/>
                <a:gd name="T48" fmla="*/ 225548 w 2607310"/>
                <a:gd name="T49" fmla="*/ 1522423 h 2116454"/>
                <a:gd name="T50" fmla="*/ 2499080 w 2607310"/>
                <a:gd name="T51" fmla="*/ 0 h 2116454"/>
                <a:gd name="T52" fmla="*/ 2247038 w 2607310"/>
                <a:gd name="T53" fmla="*/ 123934 h 2116454"/>
                <a:gd name="T54" fmla="*/ 2270001 w 2607310"/>
                <a:gd name="T55" fmla="*/ 190525 h 2116454"/>
                <a:gd name="T56" fmla="*/ 2294852 w 2607310"/>
                <a:gd name="T57" fmla="*/ 281548 h 2116454"/>
                <a:gd name="T58" fmla="*/ 2312969 w 2607310"/>
                <a:gd name="T59" fmla="*/ 375236 h 2116454"/>
                <a:gd name="T60" fmla="*/ 2324042 w 2607310"/>
                <a:gd name="T61" fmla="*/ 471216 h 2116454"/>
                <a:gd name="T62" fmla="*/ 2327795 w 2607310"/>
                <a:gd name="T63" fmla="*/ 569214 h 2116454"/>
                <a:gd name="T64" fmla="*/ 2311174 w 2607310"/>
                <a:gd name="T65" fmla="*/ 774553 h 2116454"/>
                <a:gd name="T66" fmla="*/ 2263065 w 2607310"/>
                <a:gd name="T67" fmla="*/ 969443 h 2116454"/>
                <a:gd name="T68" fmla="*/ 2186097 w 2607310"/>
                <a:gd name="T69" fmla="*/ 1151263 h 2116454"/>
                <a:gd name="T70" fmla="*/ 2082900 w 2607310"/>
                <a:gd name="T71" fmla="*/ 1317366 h 2116454"/>
                <a:gd name="T72" fmla="*/ 1956104 w 2607310"/>
                <a:gd name="T73" fmla="*/ 1465130 h 2116454"/>
                <a:gd name="T74" fmla="*/ 1808340 w 2607310"/>
                <a:gd name="T75" fmla="*/ 1591926 h 2116454"/>
                <a:gd name="T76" fmla="*/ 1642237 w 2607310"/>
                <a:gd name="T77" fmla="*/ 1695123 h 2116454"/>
                <a:gd name="T78" fmla="*/ 1460425 w 2607310"/>
                <a:gd name="T79" fmla="*/ 1772091 h 2116454"/>
                <a:gd name="T80" fmla="*/ 1265535 w 2607310"/>
                <a:gd name="T81" fmla="*/ 1820200 h 2116454"/>
                <a:gd name="T82" fmla="*/ 1060195 w 2607310"/>
                <a:gd name="T83" fmla="*/ 1836821 h 2116454"/>
                <a:gd name="T84" fmla="*/ 2066964 w 2607310"/>
                <a:gd name="T85" fmla="*/ 1743833 h 2116454"/>
                <a:gd name="T86" fmla="*/ 2234803 w 2607310"/>
                <a:gd name="T87" fmla="*/ 1575996 h 2116454"/>
                <a:gd name="T88" fmla="*/ 2375418 w 2607310"/>
                <a:gd name="T89" fmla="*/ 1384119 h 2116454"/>
                <a:gd name="T90" fmla="*/ 2485624 w 2607310"/>
                <a:gd name="T91" fmla="*/ 1171387 h 2116454"/>
                <a:gd name="T92" fmla="*/ 2562235 w 2607310"/>
                <a:gd name="T93" fmla="*/ 940978 h 2116454"/>
                <a:gd name="T94" fmla="*/ 2602067 w 2607310"/>
                <a:gd name="T95" fmla="*/ 696093 h 2116454"/>
                <a:gd name="T96" fmla="*/ 2606908 w 2607310"/>
                <a:gd name="T97" fmla="*/ 539133 h 2116454"/>
                <a:gd name="T98" fmla="*/ 2600111 w 2607310"/>
                <a:gd name="T99" fmla="*/ 420257 h 2116454"/>
                <a:gd name="T100" fmla="*/ 2584524 w 2607310"/>
                <a:gd name="T101" fmla="*/ 303944 h 2116454"/>
                <a:gd name="T102" fmla="*/ 2560458 w 2607310"/>
                <a:gd name="T103" fmla="*/ 190426 h 2116454"/>
                <a:gd name="T104" fmla="*/ 2528325 w 2607310"/>
                <a:gd name="T105" fmla="*/ 80330 h 2116454"/>
                <a:gd name="T106" fmla="*/ 2499080 w 2607310"/>
                <a:gd name="T107" fmla="*/ 0 h 21164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07310" h="2116454">
                  <a:moveTo>
                    <a:pt x="190893" y="1490891"/>
                  </a:moveTo>
                  <a:lnTo>
                    <a:pt x="0" y="1695691"/>
                  </a:lnTo>
                  <a:lnTo>
                    <a:pt x="42247" y="1734033"/>
                  </a:lnTo>
                  <a:lnTo>
                    <a:pt x="85892" y="1770817"/>
                  </a:lnTo>
                  <a:lnTo>
                    <a:pt x="130890" y="1805999"/>
                  </a:lnTo>
                  <a:lnTo>
                    <a:pt x="177196" y="1839536"/>
                  </a:lnTo>
                  <a:lnTo>
                    <a:pt x="224768" y="1871383"/>
                  </a:lnTo>
                  <a:lnTo>
                    <a:pt x="273560" y="1901495"/>
                  </a:lnTo>
                  <a:lnTo>
                    <a:pt x="323529" y="1929829"/>
                  </a:lnTo>
                  <a:lnTo>
                    <a:pt x="374631" y="1956340"/>
                  </a:lnTo>
                  <a:lnTo>
                    <a:pt x="426822" y="1980984"/>
                  </a:lnTo>
                  <a:lnTo>
                    <a:pt x="480058" y="2003717"/>
                  </a:lnTo>
                  <a:lnTo>
                    <a:pt x="534294" y="2024494"/>
                  </a:lnTo>
                  <a:lnTo>
                    <a:pt x="589488" y="2043273"/>
                  </a:lnTo>
                  <a:lnTo>
                    <a:pt x="645594" y="2060007"/>
                  </a:lnTo>
                  <a:lnTo>
                    <a:pt x="702568" y="2074654"/>
                  </a:lnTo>
                  <a:lnTo>
                    <a:pt x="760368" y="2087168"/>
                  </a:lnTo>
                  <a:lnTo>
                    <a:pt x="818948" y="2097507"/>
                  </a:lnTo>
                  <a:lnTo>
                    <a:pt x="878265" y="2105624"/>
                  </a:lnTo>
                  <a:lnTo>
                    <a:pt x="938274" y="2111478"/>
                  </a:lnTo>
                  <a:lnTo>
                    <a:pt x="998933" y="2115022"/>
                  </a:lnTo>
                  <a:lnTo>
                    <a:pt x="1060195" y="2116213"/>
                  </a:lnTo>
                  <a:lnTo>
                    <a:pt x="1187073" y="2111085"/>
                  </a:lnTo>
                  <a:lnTo>
                    <a:pt x="1311126" y="2095966"/>
                  </a:lnTo>
                  <a:lnTo>
                    <a:pt x="1431956" y="2071254"/>
                  </a:lnTo>
                  <a:lnTo>
                    <a:pt x="1549165" y="2037347"/>
                  </a:lnTo>
                  <a:lnTo>
                    <a:pt x="1662356" y="1994643"/>
                  </a:lnTo>
                  <a:lnTo>
                    <a:pt x="1771129" y="1943541"/>
                  </a:lnTo>
                  <a:lnTo>
                    <a:pt x="1875087" y="1884439"/>
                  </a:lnTo>
                  <a:lnTo>
                    <a:pt x="1945589" y="1836813"/>
                  </a:lnTo>
                  <a:lnTo>
                    <a:pt x="1060195" y="1836813"/>
                  </a:lnTo>
                  <a:lnTo>
                    <a:pt x="1009999" y="1835832"/>
                  </a:lnTo>
                  <a:lnTo>
                    <a:pt x="960292" y="1832914"/>
                  </a:lnTo>
                  <a:lnTo>
                    <a:pt x="911112" y="1828096"/>
                  </a:lnTo>
                  <a:lnTo>
                    <a:pt x="862494" y="1821414"/>
                  </a:lnTo>
                  <a:lnTo>
                    <a:pt x="814475" y="1812904"/>
                  </a:lnTo>
                  <a:lnTo>
                    <a:pt x="767091" y="1802604"/>
                  </a:lnTo>
                  <a:lnTo>
                    <a:pt x="720380" y="1790549"/>
                  </a:lnTo>
                  <a:lnTo>
                    <a:pt x="674378" y="1776778"/>
                  </a:lnTo>
                  <a:lnTo>
                    <a:pt x="629120" y="1761325"/>
                  </a:lnTo>
                  <a:lnTo>
                    <a:pt x="584644" y="1744229"/>
                  </a:lnTo>
                  <a:lnTo>
                    <a:pt x="540986" y="1725524"/>
                  </a:lnTo>
                  <a:lnTo>
                    <a:pt x="498182" y="1705249"/>
                  </a:lnTo>
                  <a:lnTo>
                    <a:pt x="456270" y="1683440"/>
                  </a:lnTo>
                  <a:lnTo>
                    <a:pt x="415285" y="1660133"/>
                  </a:lnTo>
                  <a:lnTo>
                    <a:pt x="375263" y="1635365"/>
                  </a:lnTo>
                  <a:lnTo>
                    <a:pt x="336243" y="1609172"/>
                  </a:lnTo>
                  <a:lnTo>
                    <a:pt x="298259" y="1581592"/>
                  </a:lnTo>
                  <a:lnTo>
                    <a:pt x="261348" y="1552661"/>
                  </a:lnTo>
                  <a:lnTo>
                    <a:pt x="225548" y="1522415"/>
                  </a:lnTo>
                  <a:lnTo>
                    <a:pt x="190893" y="1490891"/>
                  </a:lnTo>
                  <a:close/>
                </a:path>
                <a:path w="2607310" h="2116454">
                  <a:moveTo>
                    <a:pt x="2499080" y="0"/>
                  </a:moveTo>
                  <a:lnTo>
                    <a:pt x="2238603" y="102146"/>
                  </a:lnTo>
                  <a:lnTo>
                    <a:pt x="2247038" y="123934"/>
                  </a:lnTo>
                  <a:lnTo>
                    <a:pt x="2255081" y="145914"/>
                  </a:lnTo>
                  <a:lnTo>
                    <a:pt x="2270001" y="190525"/>
                  </a:lnTo>
                  <a:lnTo>
                    <a:pt x="2283240" y="235649"/>
                  </a:lnTo>
                  <a:lnTo>
                    <a:pt x="2294852" y="281548"/>
                  </a:lnTo>
                  <a:lnTo>
                    <a:pt x="2304773" y="328088"/>
                  </a:lnTo>
                  <a:lnTo>
                    <a:pt x="2312969" y="375236"/>
                  </a:lnTo>
                  <a:lnTo>
                    <a:pt x="2319403" y="422956"/>
                  </a:lnTo>
                  <a:lnTo>
                    <a:pt x="2324042" y="471216"/>
                  </a:lnTo>
                  <a:lnTo>
                    <a:pt x="2326851" y="519980"/>
                  </a:lnTo>
                  <a:lnTo>
                    <a:pt x="2327795" y="569214"/>
                  </a:lnTo>
                  <a:lnTo>
                    <a:pt x="2323585" y="673025"/>
                  </a:lnTo>
                  <a:lnTo>
                    <a:pt x="2311174" y="774553"/>
                  </a:lnTo>
                  <a:lnTo>
                    <a:pt x="2290891" y="873469"/>
                  </a:lnTo>
                  <a:lnTo>
                    <a:pt x="2263065" y="969443"/>
                  </a:lnTo>
                  <a:lnTo>
                    <a:pt x="2228024" y="1062149"/>
                  </a:lnTo>
                  <a:lnTo>
                    <a:pt x="2186097" y="1151255"/>
                  </a:lnTo>
                  <a:lnTo>
                    <a:pt x="2137612" y="1236435"/>
                  </a:lnTo>
                  <a:lnTo>
                    <a:pt x="2082900" y="1317358"/>
                  </a:lnTo>
                  <a:lnTo>
                    <a:pt x="2022288" y="1393697"/>
                  </a:lnTo>
                  <a:lnTo>
                    <a:pt x="1956104" y="1465122"/>
                  </a:lnTo>
                  <a:lnTo>
                    <a:pt x="1884679" y="1531306"/>
                  </a:lnTo>
                  <a:lnTo>
                    <a:pt x="1808340" y="1591918"/>
                  </a:lnTo>
                  <a:lnTo>
                    <a:pt x="1727417" y="1646630"/>
                  </a:lnTo>
                  <a:lnTo>
                    <a:pt x="1642237" y="1695115"/>
                  </a:lnTo>
                  <a:lnTo>
                    <a:pt x="1553131" y="1737042"/>
                  </a:lnTo>
                  <a:lnTo>
                    <a:pt x="1460425" y="1772083"/>
                  </a:lnTo>
                  <a:lnTo>
                    <a:pt x="1364451" y="1799909"/>
                  </a:lnTo>
                  <a:lnTo>
                    <a:pt x="1265535" y="1820192"/>
                  </a:lnTo>
                  <a:lnTo>
                    <a:pt x="1164007" y="1832603"/>
                  </a:lnTo>
                  <a:lnTo>
                    <a:pt x="1060195" y="1836813"/>
                  </a:lnTo>
                  <a:lnTo>
                    <a:pt x="1945589" y="1836813"/>
                  </a:lnTo>
                  <a:lnTo>
                    <a:pt x="2066964" y="1743825"/>
                  </a:lnTo>
                  <a:lnTo>
                    <a:pt x="2154088" y="1663111"/>
                  </a:lnTo>
                  <a:lnTo>
                    <a:pt x="2234803" y="1575988"/>
                  </a:lnTo>
                  <a:lnTo>
                    <a:pt x="2308713" y="1482855"/>
                  </a:lnTo>
                  <a:lnTo>
                    <a:pt x="2375418" y="1384111"/>
                  </a:lnTo>
                  <a:lnTo>
                    <a:pt x="2434521" y="1280153"/>
                  </a:lnTo>
                  <a:lnTo>
                    <a:pt x="2485624" y="1171379"/>
                  </a:lnTo>
                  <a:lnTo>
                    <a:pt x="2528328" y="1058188"/>
                  </a:lnTo>
                  <a:lnTo>
                    <a:pt x="2562235" y="940978"/>
                  </a:lnTo>
                  <a:lnTo>
                    <a:pt x="2586947" y="820147"/>
                  </a:lnTo>
                  <a:lnTo>
                    <a:pt x="2602067" y="696093"/>
                  </a:lnTo>
                  <a:lnTo>
                    <a:pt x="2607195" y="569214"/>
                  </a:lnTo>
                  <a:lnTo>
                    <a:pt x="2606908" y="539133"/>
                  </a:lnTo>
                  <a:lnTo>
                    <a:pt x="2604629" y="479396"/>
                  </a:lnTo>
                  <a:lnTo>
                    <a:pt x="2600111" y="420257"/>
                  </a:lnTo>
                  <a:lnTo>
                    <a:pt x="2593395" y="361760"/>
                  </a:lnTo>
                  <a:lnTo>
                    <a:pt x="2584524" y="303944"/>
                  </a:lnTo>
                  <a:lnTo>
                    <a:pt x="2573540" y="246852"/>
                  </a:lnTo>
                  <a:lnTo>
                    <a:pt x="2560458" y="190426"/>
                  </a:lnTo>
                  <a:lnTo>
                    <a:pt x="2545398" y="135004"/>
                  </a:lnTo>
                  <a:lnTo>
                    <a:pt x="2528325" y="80330"/>
                  </a:lnTo>
                  <a:lnTo>
                    <a:pt x="2509306" y="26546"/>
                  </a:lnTo>
                  <a:lnTo>
                    <a:pt x="2499080" y="0"/>
                  </a:ln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6307576" y="5187122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s-PE" altLang="es-PE" sz="1000" b="1" dirty="0">
                  <a:solidFill>
                    <a:srgbClr val="9CC230"/>
                  </a:solidFill>
                  <a:latin typeface="Arial" charset="0"/>
                  <a:cs typeface="Arial" charset="0"/>
                </a:rPr>
                <a:t>ENERGÍA </a:t>
              </a:r>
              <a:r>
                <a:rPr lang="es-PE" altLang="es-PE" sz="1000" b="1" dirty="0" smtClean="0">
                  <a:solidFill>
                    <a:srgbClr val="9CC230"/>
                  </a:solidFill>
                  <a:latin typeface="Arial" charset="0"/>
                  <a:cs typeface="Arial" charset="0"/>
                </a:rPr>
                <a:t>46%</a:t>
              </a:r>
              <a:endParaRPr lang="es-PE" altLang="es-PE" sz="1000" b="1" dirty="0">
                <a:solidFill>
                  <a:srgbClr val="9CC23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97" name="Freeform 15"/>
            <p:cNvSpPr>
              <a:spLocks/>
            </p:cNvSpPr>
            <p:nvPr/>
          </p:nvSpPr>
          <p:spPr bwMode="auto">
            <a:xfrm>
              <a:off x="5986463" y="5149850"/>
              <a:ext cx="1987550" cy="63500"/>
            </a:xfrm>
            <a:custGeom>
              <a:avLst/>
              <a:gdLst>
                <a:gd name="T0" fmla="*/ 2147483647 w 625"/>
                <a:gd name="T1" fmla="*/ 2147483647 h 20"/>
                <a:gd name="T2" fmla="*/ 2147483647 w 625"/>
                <a:gd name="T3" fmla="*/ 2147483647 h 20"/>
                <a:gd name="T4" fmla="*/ 2147483647 w 625"/>
                <a:gd name="T5" fmla="*/ 0 h 20"/>
                <a:gd name="T6" fmla="*/ 0 w 625"/>
                <a:gd name="T7" fmla="*/ 2147483647 h 20"/>
                <a:gd name="T8" fmla="*/ 2147483647 w 625"/>
                <a:gd name="T9" fmla="*/ 2147483647 h 20"/>
                <a:gd name="T10" fmla="*/ 2147483647 w 625"/>
                <a:gd name="T11" fmla="*/ 2147483647 h 20"/>
                <a:gd name="T12" fmla="*/ 2147483647 w 625"/>
                <a:gd name="T13" fmla="*/ 2147483647 h 20"/>
                <a:gd name="T14" fmla="*/ 2147483647 w 625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5" h="20">
                  <a:moveTo>
                    <a:pt x="625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5" y="20"/>
                    <a:pt x="19" y="17"/>
                    <a:pt x="20" y="12"/>
                  </a:cubicBezTo>
                  <a:cubicBezTo>
                    <a:pt x="625" y="12"/>
                    <a:pt x="625" y="12"/>
                    <a:pt x="625" y="12"/>
                  </a:cubicBezTo>
                  <a:lnTo>
                    <a:pt x="625" y="8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0" name="Grupo 79"/>
          <p:cNvGrpSpPr>
            <a:grpSpLocks/>
          </p:cNvGrpSpPr>
          <p:nvPr/>
        </p:nvGrpSpPr>
        <p:grpSpPr bwMode="auto">
          <a:xfrm>
            <a:off x="869950" y="3933825"/>
            <a:ext cx="2563813" cy="252413"/>
            <a:chOff x="869658" y="3933724"/>
            <a:chExt cx="2563315" cy="252079"/>
          </a:xfrm>
        </p:grpSpPr>
        <p:sp>
          <p:nvSpPr>
            <p:cNvPr id="11292" name="object 27"/>
            <p:cNvSpPr>
              <a:spLocks/>
            </p:cNvSpPr>
            <p:nvPr/>
          </p:nvSpPr>
          <p:spPr bwMode="auto">
            <a:xfrm>
              <a:off x="3151033" y="3995303"/>
              <a:ext cx="281940" cy="190500"/>
            </a:xfrm>
            <a:custGeom>
              <a:avLst/>
              <a:gdLst>
                <a:gd name="T0" fmla="*/ 2866 w 281939"/>
                <a:gd name="T1" fmla="*/ 0 h 190500"/>
                <a:gd name="T2" fmla="*/ 536 w 281939"/>
                <a:gd name="T3" fmla="*/ 50589 h 190500"/>
                <a:gd name="T4" fmla="*/ 0 w 281939"/>
                <a:gd name="T5" fmla="*/ 111853 h 190500"/>
                <a:gd name="T6" fmla="*/ 49 w 281939"/>
                <a:gd name="T7" fmla="*/ 116516 h 190500"/>
                <a:gd name="T8" fmla="*/ 1049 w 281939"/>
                <a:gd name="T9" fmla="*/ 154654 h 190500"/>
                <a:gd name="T10" fmla="*/ 2833 w 281939"/>
                <a:gd name="T11" fmla="*/ 190482 h 190500"/>
                <a:gd name="T12" fmla="*/ 281830 w 281939"/>
                <a:gd name="T13" fmla="*/ 175221 h 190500"/>
                <a:gd name="T14" fmla="*/ 281097 w 281939"/>
                <a:gd name="T15" fmla="*/ 162610 h 190500"/>
                <a:gd name="T16" fmla="*/ 280479 w 281939"/>
                <a:gd name="T17" fmla="*/ 149967 h 190500"/>
                <a:gd name="T18" fmla="*/ 279981 w 281939"/>
                <a:gd name="T19" fmla="*/ 137293 h 190500"/>
                <a:gd name="T20" fmla="*/ 279608 w 281939"/>
                <a:gd name="T21" fmla="*/ 124589 h 190500"/>
                <a:gd name="T22" fmla="*/ 279365 w 281939"/>
                <a:gd name="T23" fmla="*/ 111853 h 190500"/>
                <a:gd name="T24" fmla="*/ 279430 w 281939"/>
                <a:gd name="T25" fmla="*/ 76040 h 190500"/>
                <a:gd name="T26" fmla="*/ 280913 w 281939"/>
                <a:gd name="T27" fmla="*/ 31946 h 190500"/>
                <a:gd name="T28" fmla="*/ 281613 w 281939"/>
                <a:gd name="T29" fmla="*/ 19324 h 190500"/>
                <a:gd name="T30" fmla="*/ 2866 w 281939"/>
                <a:gd name="T31" fmla="*/ 0 h 1905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1939" h="190500">
                  <a:moveTo>
                    <a:pt x="2866" y="0"/>
                  </a:moveTo>
                  <a:lnTo>
                    <a:pt x="536" y="50589"/>
                  </a:lnTo>
                  <a:lnTo>
                    <a:pt x="0" y="111853"/>
                  </a:lnTo>
                  <a:lnTo>
                    <a:pt x="49" y="116516"/>
                  </a:lnTo>
                  <a:lnTo>
                    <a:pt x="1049" y="154654"/>
                  </a:lnTo>
                  <a:lnTo>
                    <a:pt x="2833" y="190482"/>
                  </a:lnTo>
                  <a:lnTo>
                    <a:pt x="281822" y="175221"/>
                  </a:lnTo>
                  <a:lnTo>
                    <a:pt x="281089" y="162610"/>
                  </a:lnTo>
                  <a:lnTo>
                    <a:pt x="280471" y="149967"/>
                  </a:lnTo>
                  <a:lnTo>
                    <a:pt x="279973" y="137293"/>
                  </a:lnTo>
                  <a:lnTo>
                    <a:pt x="279600" y="124589"/>
                  </a:lnTo>
                  <a:lnTo>
                    <a:pt x="279357" y="111853"/>
                  </a:lnTo>
                  <a:lnTo>
                    <a:pt x="279422" y="76040"/>
                  </a:lnTo>
                  <a:lnTo>
                    <a:pt x="280905" y="31946"/>
                  </a:lnTo>
                  <a:lnTo>
                    <a:pt x="281605" y="19324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rgbClr val="57B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93" name="Rectangle 5"/>
            <p:cNvSpPr>
              <a:spLocks noChangeArrowheads="1"/>
            </p:cNvSpPr>
            <p:nvPr/>
          </p:nvSpPr>
          <p:spPr bwMode="auto">
            <a:xfrm>
              <a:off x="869658" y="3933724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>
                  <a:solidFill>
                    <a:srgbClr val="39B54A"/>
                  </a:solidFill>
                  <a:latin typeface="Arial" charset="0"/>
                  <a:cs typeface="Arial" charset="0"/>
                </a:rPr>
                <a:t>SANEAMIENTO 2%</a:t>
              </a:r>
            </a:p>
          </p:txBody>
        </p:sp>
        <p:sp>
          <p:nvSpPr>
            <p:cNvPr id="11294" name="Freeform 16"/>
            <p:cNvSpPr>
              <a:spLocks/>
            </p:cNvSpPr>
            <p:nvPr/>
          </p:nvSpPr>
          <p:spPr bwMode="auto">
            <a:xfrm>
              <a:off x="879475" y="4087813"/>
              <a:ext cx="2166938" cy="63500"/>
            </a:xfrm>
            <a:custGeom>
              <a:avLst/>
              <a:gdLst>
                <a:gd name="T0" fmla="*/ 2147483647 w 681"/>
                <a:gd name="T1" fmla="*/ 0 h 20"/>
                <a:gd name="T2" fmla="*/ 2147483647 w 681"/>
                <a:gd name="T3" fmla="*/ 2147483647 h 20"/>
                <a:gd name="T4" fmla="*/ 0 w 681"/>
                <a:gd name="T5" fmla="*/ 2147483647 h 20"/>
                <a:gd name="T6" fmla="*/ 0 w 681"/>
                <a:gd name="T7" fmla="*/ 2147483647 h 20"/>
                <a:gd name="T8" fmla="*/ 2147483647 w 681"/>
                <a:gd name="T9" fmla="*/ 2147483647 h 20"/>
                <a:gd name="T10" fmla="*/ 2147483647 w 681"/>
                <a:gd name="T11" fmla="*/ 2147483647 h 20"/>
                <a:gd name="T12" fmla="*/ 2147483647 w 681"/>
                <a:gd name="T13" fmla="*/ 2147483647 h 20"/>
                <a:gd name="T14" fmla="*/ 2147483647 w 68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1" h="20">
                  <a:moveTo>
                    <a:pt x="671" y="0"/>
                  </a:moveTo>
                  <a:cubicBezTo>
                    <a:pt x="666" y="0"/>
                    <a:pt x="662" y="3"/>
                    <a:pt x="6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61" y="12"/>
                    <a:pt x="661" y="12"/>
                    <a:pt x="661" y="12"/>
                  </a:cubicBezTo>
                  <a:cubicBezTo>
                    <a:pt x="662" y="16"/>
                    <a:pt x="666" y="20"/>
                    <a:pt x="671" y="20"/>
                  </a:cubicBezTo>
                  <a:cubicBezTo>
                    <a:pt x="676" y="20"/>
                    <a:pt x="681" y="15"/>
                    <a:pt x="681" y="10"/>
                  </a:cubicBezTo>
                  <a:cubicBezTo>
                    <a:pt x="681" y="4"/>
                    <a:pt x="676" y="0"/>
                    <a:pt x="67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>
            <a:off x="869950" y="4170363"/>
            <a:ext cx="2649538" cy="492125"/>
            <a:chOff x="869658" y="4170528"/>
            <a:chExt cx="2650067" cy="491490"/>
          </a:xfrm>
        </p:grpSpPr>
        <p:sp>
          <p:nvSpPr>
            <p:cNvPr id="11289" name="object 34"/>
            <p:cNvSpPr>
              <a:spLocks/>
            </p:cNvSpPr>
            <p:nvPr/>
          </p:nvSpPr>
          <p:spPr bwMode="auto">
            <a:xfrm>
              <a:off x="3153965" y="4170528"/>
              <a:ext cx="365760" cy="491490"/>
            </a:xfrm>
            <a:custGeom>
              <a:avLst/>
              <a:gdLst>
                <a:gd name="T0" fmla="*/ 278892 w 365760"/>
                <a:gd name="T1" fmla="*/ 0 h 491489"/>
                <a:gd name="T2" fmla="*/ 0 w 365760"/>
                <a:gd name="T3" fmla="*/ 16840 h 491489"/>
                <a:gd name="T4" fmla="*/ 1738 w 365760"/>
                <a:gd name="T5" fmla="*/ 41796 h 491489"/>
                <a:gd name="T6" fmla="*/ 3867 w 365760"/>
                <a:gd name="T7" fmla="*/ 66643 h 491489"/>
                <a:gd name="T8" fmla="*/ 9290 w 365760"/>
                <a:gd name="T9" fmla="*/ 115994 h 491489"/>
                <a:gd name="T10" fmla="*/ 16245 w 365760"/>
                <a:gd name="T11" fmla="*/ 164868 h 491489"/>
                <a:gd name="T12" fmla="*/ 24708 w 365760"/>
                <a:gd name="T13" fmla="*/ 213238 h 491489"/>
                <a:gd name="T14" fmla="*/ 34655 w 365760"/>
                <a:gd name="T15" fmla="*/ 261089 h 491489"/>
                <a:gd name="T16" fmla="*/ 46062 w 365760"/>
                <a:gd name="T17" fmla="*/ 308379 h 491489"/>
                <a:gd name="T18" fmla="*/ 58907 w 365760"/>
                <a:gd name="T19" fmla="*/ 355092 h 491489"/>
                <a:gd name="T20" fmla="*/ 73166 w 365760"/>
                <a:gd name="T21" fmla="*/ 401201 h 491489"/>
                <a:gd name="T22" fmla="*/ 88814 w 365760"/>
                <a:gd name="T23" fmla="*/ 446682 h 491489"/>
                <a:gd name="T24" fmla="*/ 105829 w 365760"/>
                <a:gd name="T25" fmla="*/ 491510 h 491489"/>
                <a:gd name="T26" fmla="*/ 365683 w 365760"/>
                <a:gd name="T27" fmla="*/ 387802 h 491489"/>
                <a:gd name="T28" fmla="*/ 358578 w 365760"/>
                <a:gd name="T29" fmla="*/ 369547 h 491489"/>
                <a:gd name="T30" fmla="*/ 351749 w 365760"/>
                <a:gd name="T31" fmla="*/ 351157 h 491489"/>
                <a:gd name="T32" fmla="*/ 338930 w 365760"/>
                <a:gd name="T33" fmla="*/ 313982 h 491489"/>
                <a:gd name="T34" fmla="*/ 327246 w 365760"/>
                <a:gd name="T35" fmla="*/ 276300 h 491489"/>
                <a:gd name="T36" fmla="*/ 316717 w 365760"/>
                <a:gd name="T37" fmla="*/ 238121 h 491489"/>
                <a:gd name="T38" fmla="*/ 307362 w 365760"/>
                <a:gd name="T39" fmla="*/ 199483 h 491489"/>
                <a:gd name="T40" fmla="*/ 299201 w 365760"/>
                <a:gd name="T41" fmla="*/ 160398 h 491489"/>
                <a:gd name="T42" fmla="*/ 292254 w 365760"/>
                <a:gd name="T43" fmla="*/ 120887 h 491489"/>
                <a:gd name="T44" fmla="*/ 286540 w 365760"/>
                <a:gd name="T45" fmla="*/ 80970 h 491489"/>
                <a:gd name="T46" fmla="*/ 282079 w 365760"/>
                <a:gd name="T47" fmla="*/ 40667 h 491489"/>
                <a:gd name="T48" fmla="*/ 280325 w 365760"/>
                <a:gd name="T49" fmla="*/ 20378 h 491489"/>
                <a:gd name="T50" fmla="*/ 278892 w 365760"/>
                <a:gd name="T51" fmla="*/ 0 h 4914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5760" h="491489">
                  <a:moveTo>
                    <a:pt x="278892" y="0"/>
                  </a:moveTo>
                  <a:lnTo>
                    <a:pt x="0" y="16840"/>
                  </a:lnTo>
                  <a:lnTo>
                    <a:pt x="1738" y="41796"/>
                  </a:lnTo>
                  <a:lnTo>
                    <a:pt x="3867" y="66643"/>
                  </a:lnTo>
                  <a:lnTo>
                    <a:pt x="9290" y="115994"/>
                  </a:lnTo>
                  <a:lnTo>
                    <a:pt x="16245" y="164868"/>
                  </a:lnTo>
                  <a:lnTo>
                    <a:pt x="24708" y="213238"/>
                  </a:lnTo>
                  <a:lnTo>
                    <a:pt x="34655" y="261081"/>
                  </a:lnTo>
                  <a:lnTo>
                    <a:pt x="46062" y="308371"/>
                  </a:lnTo>
                  <a:lnTo>
                    <a:pt x="58907" y="355084"/>
                  </a:lnTo>
                  <a:lnTo>
                    <a:pt x="73166" y="401193"/>
                  </a:lnTo>
                  <a:lnTo>
                    <a:pt x="88814" y="446674"/>
                  </a:lnTo>
                  <a:lnTo>
                    <a:pt x="105829" y="491502"/>
                  </a:lnTo>
                  <a:lnTo>
                    <a:pt x="365683" y="387794"/>
                  </a:lnTo>
                  <a:lnTo>
                    <a:pt x="358578" y="369539"/>
                  </a:lnTo>
                  <a:lnTo>
                    <a:pt x="351749" y="351149"/>
                  </a:lnTo>
                  <a:lnTo>
                    <a:pt x="338930" y="313974"/>
                  </a:lnTo>
                  <a:lnTo>
                    <a:pt x="327246" y="276292"/>
                  </a:lnTo>
                  <a:lnTo>
                    <a:pt x="316717" y="238121"/>
                  </a:lnTo>
                  <a:lnTo>
                    <a:pt x="307362" y="199483"/>
                  </a:lnTo>
                  <a:lnTo>
                    <a:pt x="299201" y="160398"/>
                  </a:lnTo>
                  <a:lnTo>
                    <a:pt x="292254" y="120887"/>
                  </a:lnTo>
                  <a:lnTo>
                    <a:pt x="286540" y="80970"/>
                  </a:lnTo>
                  <a:lnTo>
                    <a:pt x="282079" y="40667"/>
                  </a:lnTo>
                  <a:lnTo>
                    <a:pt x="280325" y="20378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90" name="Rectangle 5"/>
            <p:cNvSpPr>
              <a:spLocks noChangeArrowheads="1"/>
            </p:cNvSpPr>
            <p:nvPr/>
          </p:nvSpPr>
          <p:spPr bwMode="auto">
            <a:xfrm>
              <a:off x="869658" y="4262464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 dirty="0">
                  <a:solidFill>
                    <a:srgbClr val="27AAE1"/>
                  </a:solidFill>
                  <a:latin typeface="Arial" charset="0"/>
                  <a:cs typeface="Arial" charset="0"/>
                </a:rPr>
                <a:t>PESCA </a:t>
              </a:r>
              <a:r>
                <a:rPr lang="es-PE" altLang="es-PE" sz="1000" b="1" dirty="0" smtClean="0">
                  <a:solidFill>
                    <a:srgbClr val="27AAE1"/>
                  </a:solidFill>
                  <a:latin typeface="Arial" charset="0"/>
                  <a:cs typeface="Arial" charset="0"/>
                </a:rPr>
                <a:t>4%</a:t>
              </a:r>
              <a:endParaRPr lang="es-PE" altLang="es-PE" sz="1000" b="1" dirty="0">
                <a:solidFill>
                  <a:srgbClr val="27AAE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91" name="Freeform 17"/>
            <p:cNvSpPr>
              <a:spLocks/>
            </p:cNvSpPr>
            <p:nvPr/>
          </p:nvSpPr>
          <p:spPr bwMode="auto">
            <a:xfrm>
              <a:off x="879475" y="4413250"/>
              <a:ext cx="2198688" cy="63500"/>
            </a:xfrm>
            <a:custGeom>
              <a:avLst/>
              <a:gdLst>
                <a:gd name="T0" fmla="*/ 2147483647 w 691"/>
                <a:gd name="T1" fmla="*/ 0 h 20"/>
                <a:gd name="T2" fmla="*/ 2147483647 w 691"/>
                <a:gd name="T3" fmla="*/ 2147483647 h 20"/>
                <a:gd name="T4" fmla="*/ 0 w 691"/>
                <a:gd name="T5" fmla="*/ 2147483647 h 20"/>
                <a:gd name="T6" fmla="*/ 0 w 691"/>
                <a:gd name="T7" fmla="*/ 2147483647 h 20"/>
                <a:gd name="T8" fmla="*/ 2147483647 w 691"/>
                <a:gd name="T9" fmla="*/ 2147483647 h 20"/>
                <a:gd name="T10" fmla="*/ 2147483647 w 691"/>
                <a:gd name="T11" fmla="*/ 2147483647 h 20"/>
                <a:gd name="T12" fmla="*/ 2147483647 w 691"/>
                <a:gd name="T13" fmla="*/ 2147483647 h 20"/>
                <a:gd name="T14" fmla="*/ 2147483647 w 69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1" h="20">
                  <a:moveTo>
                    <a:pt x="681" y="0"/>
                  </a:moveTo>
                  <a:cubicBezTo>
                    <a:pt x="676" y="0"/>
                    <a:pt x="672" y="4"/>
                    <a:pt x="67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71" y="12"/>
                    <a:pt x="671" y="12"/>
                    <a:pt x="671" y="12"/>
                  </a:cubicBezTo>
                  <a:cubicBezTo>
                    <a:pt x="672" y="17"/>
                    <a:pt x="676" y="20"/>
                    <a:pt x="681" y="20"/>
                  </a:cubicBezTo>
                  <a:cubicBezTo>
                    <a:pt x="686" y="20"/>
                    <a:pt x="691" y="16"/>
                    <a:pt x="691" y="10"/>
                  </a:cubicBezTo>
                  <a:cubicBezTo>
                    <a:pt x="691" y="5"/>
                    <a:pt x="686" y="0"/>
                    <a:pt x="68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2" name="Grupo 81"/>
          <p:cNvGrpSpPr>
            <a:grpSpLocks/>
          </p:cNvGrpSpPr>
          <p:nvPr/>
        </p:nvGrpSpPr>
        <p:grpSpPr bwMode="auto">
          <a:xfrm>
            <a:off x="869950" y="4557713"/>
            <a:ext cx="2851150" cy="520700"/>
            <a:chOff x="869658" y="4558326"/>
            <a:chExt cx="2851781" cy="519430"/>
          </a:xfrm>
        </p:grpSpPr>
        <p:sp>
          <p:nvSpPr>
            <p:cNvPr id="11286" name="object 32"/>
            <p:cNvSpPr>
              <a:spLocks/>
            </p:cNvSpPr>
            <p:nvPr/>
          </p:nvSpPr>
          <p:spPr bwMode="auto">
            <a:xfrm>
              <a:off x="3259794" y="4558326"/>
              <a:ext cx="461645" cy="519430"/>
            </a:xfrm>
            <a:custGeom>
              <a:avLst/>
              <a:gdLst>
                <a:gd name="T0" fmla="*/ 259854 w 461645"/>
                <a:gd name="T1" fmla="*/ 0 h 519429"/>
                <a:gd name="T2" fmla="*/ 0 w 461645"/>
                <a:gd name="T3" fmla="*/ 103708 h 519429"/>
                <a:gd name="T4" fmla="*/ 9277 w 461645"/>
                <a:gd name="T5" fmla="*/ 126506 h 519429"/>
                <a:gd name="T6" fmla="*/ 18804 w 461645"/>
                <a:gd name="T7" fmla="*/ 148893 h 519429"/>
                <a:gd name="T8" fmla="*/ 38980 w 461645"/>
                <a:gd name="T9" fmla="*/ 193343 h 519429"/>
                <a:gd name="T10" fmla="*/ 60504 w 461645"/>
                <a:gd name="T11" fmla="*/ 237030 h 519429"/>
                <a:gd name="T12" fmla="*/ 83347 w 461645"/>
                <a:gd name="T13" fmla="*/ 279936 h 519429"/>
                <a:gd name="T14" fmla="*/ 107484 w 461645"/>
                <a:gd name="T15" fmla="*/ 322019 h 519429"/>
                <a:gd name="T16" fmla="*/ 132889 w 461645"/>
                <a:gd name="T17" fmla="*/ 363260 h 519429"/>
                <a:gd name="T18" fmla="*/ 159535 w 461645"/>
                <a:gd name="T19" fmla="*/ 403632 h 519429"/>
                <a:gd name="T20" fmla="*/ 187397 w 461645"/>
                <a:gd name="T21" fmla="*/ 443109 h 519429"/>
                <a:gd name="T22" fmla="*/ 216447 w 461645"/>
                <a:gd name="T23" fmla="*/ 481665 h 519429"/>
                <a:gd name="T24" fmla="*/ 246659 w 461645"/>
                <a:gd name="T25" fmla="*/ 519272 h 519429"/>
                <a:gd name="T26" fmla="*/ 461391 w 461645"/>
                <a:gd name="T27" fmla="*/ 339631 h 519429"/>
                <a:gd name="T28" fmla="*/ 448936 w 461645"/>
                <a:gd name="T29" fmla="*/ 324348 h 519429"/>
                <a:gd name="T30" fmla="*/ 436715 w 461645"/>
                <a:gd name="T31" fmla="*/ 308870 h 519429"/>
                <a:gd name="T32" fmla="*/ 412988 w 461645"/>
                <a:gd name="T33" fmla="*/ 277339 h 519429"/>
                <a:gd name="T34" fmla="*/ 390230 w 461645"/>
                <a:gd name="T35" fmla="*/ 245053 h 519429"/>
                <a:gd name="T36" fmla="*/ 368462 w 461645"/>
                <a:gd name="T37" fmla="*/ 212049 h 519429"/>
                <a:gd name="T38" fmla="*/ 347706 w 461645"/>
                <a:gd name="T39" fmla="*/ 178341 h 519429"/>
                <a:gd name="T40" fmla="*/ 327984 w 461645"/>
                <a:gd name="T41" fmla="*/ 143950 h 519429"/>
                <a:gd name="T42" fmla="*/ 309316 w 461645"/>
                <a:gd name="T43" fmla="*/ 108899 h 519429"/>
                <a:gd name="T44" fmla="*/ 291725 w 461645"/>
                <a:gd name="T45" fmla="*/ 73209 h 519429"/>
                <a:gd name="T46" fmla="*/ 275230 w 461645"/>
                <a:gd name="T47" fmla="*/ 36902 h 519429"/>
                <a:gd name="T48" fmla="*/ 267401 w 461645"/>
                <a:gd name="T49" fmla="*/ 18524 h 519429"/>
                <a:gd name="T50" fmla="*/ 259854 w 461645"/>
                <a:gd name="T51" fmla="*/ 0 h 5194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1645" h="519429">
                  <a:moveTo>
                    <a:pt x="259854" y="0"/>
                  </a:moveTo>
                  <a:lnTo>
                    <a:pt x="0" y="103708"/>
                  </a:lnTo>
                  <a:lnTo>
                    <a:pt x="9277" y="126506"/>
                  </a:lnTo>
                  <a:lnTo>
                    <a:pt x="18804" y="148893"/>
                  </a:lnTo>
                  <a:lnTo>
                    <a:pt x="38980" y="193343"/>
                  </a:lnTo>
                  <a:lnTo>
                    <a:pt x="60504" y="237030"/>
                  </a:lnTo>
                  <a:lnTo>
                    <a:pt x="83347" y="279928"/>
                  </a:lnTo>
                  <a:lnTo>
                    <a:pt x="107484" y="322011"/>
                  </a:lnTo>
                  <a:lnTo>
                    <a:pt x="132889" y="363252"/>
                  </a:lnTo>
                  <a:lnTo>
                    <a:pt x="159535" y="403624"/>
                  </a:lnTo>
                  <a:lnTo>
                    <a:pt x="187397" y="443101"/>
                  </a:lnTo>
                  <a:lnTo>
                    <a:pt x="216447" y="481657"/>
                  </a:lnTo>
                  <a:lnTo>
                    <a:pt x="246659" y="519264"/>
                  </a:lnTo>
                  <a:lnTo>
                    <a:pt x="461391" y="339623"/>
                  </a:lnTo>
                  <a:lnTo>
                    <a:pt x="448936" y="324340"/>
                  </a:lnTo>
                  <a:lnTo>
                    <a:pt x="436715" y="308862"/>
                  </a:lnTo>
                  <a:lnTo>
                    <a:pt x="412988" y="277331"/>
                  </a:lnTo>
                  <a:lnTo>
                    <a:pt x="390230" y="245053"/>
                  </a:lnTo>
                  <a:lnTo>
                    <a:pt x="368462" y="212049"/>
                  </a:lnTo>
                  <a:lnTo>
                    <a:pt x="347706" y="178341"/>
                  </a:lnTo>
                  <a:lnTo>
                    <a:pt x="327984" y="143950"/>
                  </a:lnTo>
                  <a:lnTo>
                    <a:pt x="309316" y="108899"/>
                  </a:lnTo>
                  <a:lnTo>
                    <a:pt x="291725" y="73209"/>
                  </a:lnTo>
                  <a:lnTo>
                    <a:pt x="275230" y="36902"/>
                  </a:lnTo>
                  <a:lnTo>
                    <a:pt x="267401" y="18524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00A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87" name="Rectangle 5"/>
            <p:cNvSpPr>
              <a:spLocks noChangeArrowheads="1"/>
            </p:cNvSpPr>
            <p:nvPr/>
          </p:nvSpPr>
          <p:spPr bwMode="auto">
            <a:xfrm>
              <a:off x="869658" y="4744063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 dirty="0">
                  <a:solidFill>
                    <a:srgbClr val="00A79D"/>
                  </a:solidFill>
                  <a:latin typeface="Arial" charset="0"/>
                  <a:cs typeface="Arial" charset="0"/>
                </a:rPr>
                <a:t>MINERÍA </a:t>
              </a:r>
              <a:r>
                <a:rPr lang="es-PE" altLang="es-PE" sz="1000" b="1" dirty="0" smtClean="0">
                  <a:solidFill>
                    <a:srgbClr val="00A79D"/>
                  </a:solidFill>
                  <a:latin typeface="Arial" charset="0"/>
                  <a:cs typeface="Arial" charset="0"/>
                </a:rPr>
                <a:t>4%</a:t>
              </a:r>
              <a:endParaRPr lang="es-PE" altLang="es-PE" sz="1000" b="1" dirty="0">
                <a:solidFill>
                  <a:srgbClr val="00A79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8" name="Freeform 18"/>
            <p:cNvSpPr>
              <a:spLocks/>
            </p:cNvSpPr>
            <p:nvPr/>
          </p:nvSpPr>
          <p:spPr bwMode="auto">
            <a:xfrm>
              <a:off x="879475" y="4897438"/>
              <a:ext cx="2373313" cy="63500"/>
            </a:xfrm>
            <a:custGeom>
              <a:avLst/>
              <a:gdLst>
                <a:gd name="T0" fmla="*/ 2147483647 w 746"/>
                <a:gd name="T1" fmla="*/ 0 h 20"/>
                <a:gd name="T2" fmla="*/ 2147483647 w 746"/>
                <a:gd name="T3" fmla="*/ 2147483647 h 20"/>
                <a:gd name="T4" fmla="*/ 0 w 746"/>
                <a:gd name="T5" fmla="*/ 2147483647 h 20"/>
                <a:gd name="T6" fmla="*/ 0 w 746"/>
                <a:gd name="T7" fmla="*/ 2147483647 h 20"/>
                <a:gd name="T8" fmla="*/ 2147483647 w 746"/>
                <a:gd name="T9" fmla="*/ 2147483647 h 20"/>
                <a:gd name="T10" fmla="*/ 2147483647 w 746"/>
                <a:gd name="T11" fmla="*/ 2147483647 h 20"/>
                <a:gd name="T12" fmla="*/ 2147483647 w 746"/>
                <a:gd name="T13" fmla="*/ 2147483647 h 20"/>
                <a:gd name="T14" fmla="*/ 2147483647 w 746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6" h="20">
                  <a:moveTo>
                    <a:pt x="737" y="0"/>
                  </a:moveTo>
                  <a:cubicBezTo>
                    <a:pt x="732" y="0"/>
                    <a:pt x="728" y="3"/>
                    <a:pt x="72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27" y="12"/>
                    <a:pt x="727" y="12"/>
                    <a:pt x="727" y="12"/>
                  </a:cubicBezTo>
                  <a:cubicBezTo>
                    <a:pt x="728" y="16"/>
                    <a:pt x="732" y="20"/>
                    <a:pt x="737" y="20"/>
                  </a:cubicBezTo>
                  <a:cubicBezTo>
                    <a:pt x="742" y="20"/>
                    <a:pt x="746" y="15"/>
                    <a:pt x="746" y="10"/>
                  </a:cubicBezTo>
                  <a:cubicBezTo>
                    <a:pt x="746" y="4"/>
                    <a:pt x="742" y="0"/>
                    <a:pt x="737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3" name="Grupo 82"/>
          <p:cNvGrpSpPr>
            <a:grpSpLocks/>
          </p:cNvGrpSpPr>
          <p:nvPr/>
        </p:nvGrpSpPr>
        <p:grpSpPr bwMode="auto">
          <a:xfrm>
            <a:off x="869950" y="4897438"/>
            <a:ext cx="2905125" cy="280987"/>
            <a:chOff x="869658" y="4897951"/>
            <a:chExt cx="2904766" cy="280474"/>
          </a:xfrm>
        </p:grpSpPr>
        <p:sp>
          <p:nvSpPr>
            <p:cNvPr id="11283" name="object 33"/>
            <p:cNvSpPr>
              <a:spLocks/>
            </p:cNvSpPr>
            <p:nvPr/>
          </p:nvSpPr>
          <p:spPr bwMode="auto">
            <a:xfrm>
              <a:off x="3506454" y="4897951"/>
              <a:ext cx="267970" cy="247015"/>
            </a:xfrm>
            <a:custGeom>
              <a:avLst/>
              <a:gdLst>
                <a:gd name="T0" fmla="*/ 214731 w 267970"/>
                <a:gd name="T1" fmla="*/ 0 h 247014"/>
                <a:gd name="T2" fmla="*/ 0 w 267970"/>
                <a:gd name="T3" fmla="*/ 179649 h 247014"/>
                <a:gd name="T4" fmla="*/ 8150 w 267970"/>
                <a:gd name="T5" fmla="*/ 189397 h 247014"/>
                <a:gd name="T6" fmla="*/ 16382 w 267970"/>
                <a:gd name="T7" fmla="*/ 199072 h 247014"/>
                <a:gd name="T8" fmla="*/ 41553 w 267970"/>
                <a:gd name="T9" fmla="*/ 227677 h 247014"/>
                <a:gd name="T10" fmla="*/ 58711 w 267970"/>
                <a:gd name="T11" fmla="*/ 246407 h 247014"/>
                <a:gd name="T12" fmla="*/ 267804 w 267970"/>
                <a:gd name="T13" fmla="*/ 60071 h 247014"/>
                <a:gd name="T14" fmla="*/ 259149 w 267970"/>
                <a:gd name="T15" fmla="*/ 50776 h 247014"/>
                <a:gd name="T16" fmla="*/ 250583 w 267970"/>
                <a:gd name="T17" fmla="*/ 41400 h 247014"/>
                <a:gd name="T18" fmla="*/ 242108 w 267970"/>
                <a:gd name="T19" fmla="*/ 31941 h 247014"/>
                <a:gd name="T20" fmla="*/ 233728 w 267970"/>
                <a:gd name="T21" fmla="*/ 22396 h 247014"/>
                <a:gd name="T22" fmla="*/ 225445 w 267970"/>
                <a:gd name="T23" fmla="*/ 12765 h 247014"/>
                <a:gd name="T24" fmla="*/ 217261 w 267970"/>
                <a:gd name="T25" fmla="*/ 3047 h 247014"/>
                <a:gd name="T26" fmla="*/ 214731 w 267970"/>
                <a:gd name="T27" fmla="*/ 0 h 2470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7970" h="247014">
                  <a:moveTo>
                    <a:pt x="214731" y="0"/>
                  </a:moveTo>
                  <a:lnTo>
                    <a:pt x="0" y="179641"/>
                  </a:lnTo>
                  <a:lnTo>
                    <a:pt x="8150" y="189389"/>
                  </a:lnTo>
                  <a:lnTo>
                    <a:pt x="16382" y="199064"/>
                  </a:lnTo>
                  <a:lnTo>
                    <a:pt x="41553" y="227669"/>
                  </a:lnTo>
                  <a:lnTo>
                    <a:pt x="58711" y="246399"/>
                  </a:lnTo>
                  <a:lnTo>
                    <a:pt x="267804" y="60071"/>
                  </a:lnTo>
                  <a:lnTo>
                    <a:pt x="259149" y="50776"/>
                  </a:lnTo>
                  <a:lnTo>
                    <a:pt x="250583" y="41400"/>
                  </a:lnTo>
                  <a:lnTo>
                    <a:pt x="242108" y="31941"/>
                  </a:lnTo>
                  <a:lnTo>
                    <a:pt x="233728" y="22396"/>
                  </a:lnTo>
                  <a:lnTo>
                    <a:pt x="225445" y="12765"/>
                  </a:lnTo>
                  <a:lnTo>
                    <a:pt x="217261" y="3047"/>
                  </a:lnTo>
                  <a:lnTo>
                    <a:pt x="214731" y="0"/>
                  </a:lnTo>
                  <a:close/>
                </a:path>
              </a:pathLst>
            </a:custGeom>
            <a:solidFill>
              <a:srgbClr val="1B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869658" y="4950470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>
                  <a:solidFill>
                    <a:srgbClr val="1C75BC"/>
                  </a:solidFill>
                  <a:latin typeface="Arial" charset="0"/>
                  <a:cs typeface="Arial" charset="0"/>
                </a:rPr>
                <a:t>LOGÍSTICA 1%</a:t>
              </a:r>
            </a:p>
          </p:txBody>
        </p:sp>
        <p:sp>
          <p:nvSpPr>
            <p:cNvPr id="11285" name="Freeform 19"/>
            <p:cNvSpPr>
              <a:spLocks/>
            </p:cNvSpPr>
            <p:nvPr/>
          </p:nvSpPr>
          <p:spPr bwMode="auto">
            <a:xfrm>
              <a:off x="879475" y="5114925"/>
              <a:ext cx="2506663" cy="63500"/>
            </a:xfrm>
            <a:custGeom>
              <a:avLst/>
              <a:gdLst>
                <a:gd name="T0" fmla="*/ 2147483647 w 788"/>
                <a:gd name="T1" fmla="*/ 0 h 20"/>
                <a:gd name="T2" fmla="*/ 2147483647 w 788"/>
                <a:gd name="T3" fmla="*/ 2147483647 h 20"/>
                <a:gd name="T4" fmla="*/ 0 w 788"/>
                <a:gd name="T5" fmla="*/ 2147483647 h 20"/>
                <a:gd name="T6" fmla="*/ 0 w 788"/>
                <a:gd name="T7" fmla="*/ 2147483647 h 20"/>
                <a:gd name="T8" fmla="*/ 2147483647 w 788"/>
                <a:gd name="T9" fmla="*/ 2147483647 h 20"/>
                <a:gd name="T10" fmla="*/ 2147483647 w 788"/>
                <a:gd name="T11" fmla="*/ 2147483647 h 20"/>
                <a:gd name="T12" fmla="*/ 2147483647 w 788"/>
                <a:gd name="T13" fmla="*/ 2147483647 h 20"/>
                <a:gd name="T14" fmla="*/ 2147483647 w 78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8" h="20">
                  <a:moveTo>
                    <a:pt x="778" y="0"/>
                  </a:moveTo>
                  <a:cubicBezTo>
                    <a:pt x="773" y="0"/>
                    <a:pt x="769" y="4"/>
                    <a:pt x="76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9" y="16"/>
                    <a:pt x="773" y="20"/>
                    <a:pt x="778" y="20"/>
                  </a:cubicBezTo>
                  <a:cubicBezTo>
                    <a:pt x="783" y="20"/>
                    <a:pt x="788" y="15"/>
                    <a:pt x="788" y="10"/>
                  </a:cubicBezTo>
                  <a:cubicBezTo>
                    <a:pt x="788" y="5"/>
                    <a:pt x="783" y="0"/>
                    <a:pt x="778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>
            <a:off x="869950" y="4957763"/>
            <a:ext cx="2959100" cy="447675"/>
            <a:chOff x="869658" y="4958022"/>
            <a:chExt cx="2958941" cy="446700"/>
          </a:xfrm>
        </p:grpSpPr>
        <p:sp>
          <p:nvSpPr>
            <p:cNvPr id="11280" name="object 30"/>
            <p:cNvSpPr>
              <a:spLocks/>
            </p:cNvSpPr>
            <p:nvPr/>
          </p:nvSpPr>
          <p:spPr bwMode="auto">
            <a:xfrm>
              <a:off x="3570154" y="4958022"/>
              <a:ext cx="258445" cy="255270"/>
            </a:xfrm>
            <a:custGeom>
              <a:avLst/>
              <a:gdLst>
                <a:gd name="T0" fmla="*/ 204101 w 258445"/>
                <a:gd name="T1" fmla="*/ 0 h 255270"/>
                <a:gd name="T2" fmla="*/ 0 w 258445"/>
                <a:gd name="T3" fmla="*/ 191655 h 255270"/>
                <a:gd name="T4" fmla="*/ 8731 w 258445"/>
                <a:gd name="T5" fmla="*/ 200876 h 255270"/>
                <a:gd name="T6" fmla="*/ 17538 w 258445"/>
                <a:gd name="T7" fmla="*/ 210027 h 255270"/>
                <a:gd name="T8" fmla="*/ 44405 w 258445"/>
                <a:gd name="T9" fmla="*/ 237047 h 255270"/>
                <a:gd name="T10" fmla="*/ 62685 w 258445"/>
                <a:gd name="T11" fmla="*/ 254693 h 255270"/>
                <a:gd name="T12" fmla="*/ 258419 w 258445"/>
                <a:gd name="T13" fmla="*/ 54470 h 255270"/>
                <a:gd name="T14" fmla="*/ 249229 w 258445"/>
                <a:gd name="T15" fmla="*/ 45705 h 255270"/>
                <a:gd name="T16" fmla="*/ 240126 w 258445"/>
                <a:gd name="T17" fmla="*/ 36848 h 255270"/>
                <a:gd name="T18" fmla="*/ 231111 w 258445"/>
                <a:gd name="T19" fmla="*/ 27901 h 255270"/>
                <a:gd name="T20" fmla="*/ 222185 w 258445"/>
                <a:gd name="T21" fmla="*/ 18864 h 255270"/>
                <a:gd name="T22" fmla="*/ 213347 w 258445"/>
                <a:gd name="T23" fmla="*/ 9739 h 255270"/>
                <a:gd name="T24" fmla="*/ 204101 w 258445"/>
                <a:gd name="T25" fmla="*/ 0 h 255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445" h="255270">
                  <a:moveTo>
                    <a:pt x="204101" y="0"/>
                  </a:moveTo>
                  <a:lnTo>
                    <a:pt x="0" y="191655"/>
                  </a:lnTo>
                  <a:lnTo>
                    <a:pt x="8731" y="200876"/>
                  </a:lnTo>
                  <a:lnTo>
                    <a:pt x="17538" y="210027"/>
                  </a:lnTo>
                  <a:lnTo>
                    <a:pt x="44405" y="237047"/>
                  </a:lnTo>
                  <a:lnTo>
                    <a:pt x="62685" y="254693"/>
                  </a:lnTo>
                  <a:lnTo>
                    <a:pt x="258419" y="54470"/>
                  </a:lnTo>
                  <a:lnTo>
                    <a:pt x="249229" y="45705"/>
                  </a:lnTo>
                  <a:lnTo>
                    <a:pt x="240126" y="36848"/>
                  </a:lnTo>
                  <a:lnTo>
                    <a:pt x="231111" y="27901"/>
                  </a:lnTo>
                  <a:lnTo>
                    <a:pt x="222185" y="18864"/>
                  </a:lnTo>
                  <a:lnTo>
                    <a:pt x="213347" y="9739"/>
                  </a:lnTo>
                  <a:lnTo>
                    <a:pt x="204101" y="0"/>
                  </a:lnTo>
                  <a:close/>
                </a:path>
              </a:pathLst>
            </a:custGeom>
            <a:solidFill>
              <a:srgbClr val="00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11281" name="Rectangle 5"/>
            <p:cNvSpPr>
              <a:spLocks noChangeArrowheads="1"/>
            </p:cNvSpPr>
            <p:nvPr/>
          </p:nvSpPr>
          <p:spPr bwMode="auto">
            <a:xfrm>
              <a:off x="869658" y="5250834"/>
              <a:ext cx="168151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PE" altLang="es-PE" sz="1000" b="1">
                  <a:solidFill>
                    <a:srgbClr val="004B8D"/>
                  </a:solidFill>
                  <a:latin typeface="Arial" charset="0"/>
                  <a:cs typeface="Arial" charset="0"/>
                </a:rPr>
                <a:t>HOTELERÍA 1%</a:t>
              </a:r>
            </a:p>
          </p:txBody>
        </p:sp>
        <p:sp>
          <p:nvSpPr>
            <p:cNvPr id="11282" name="Freeform 20"/>
            <p:cNvSpPr>
              <a:spLocks/>
            </p:cNvSpPr>
            <p:nvPr/>
          </p:nvSpPr>
          <p:spPr bwMode="auto">
            <a:xfrm>
              <a:off x="879475" y="5219700"/>
              <a:ext cx="2592388" cy="60325"/>
            </a:xfrm>
            <a:custGeom>
              <a:avLst/>
              <a:gdLst>
                <a:gd name="T0" fmla="*/ 2147483647 w 815"/>
                <a:gd name="T1" fmla="*/ 0 h 19"/>
                <a:gd name="T2" fmla="*/ 2147483647 w 815"/>
                <a:gd name="T3" fmla="*/ 2147483647 h 19"/>
                <a:gd name="T4" fmla="*/ 0 w 815"/>
                <a:gd name="T5" fmla="*/ 2147483647 h 19"/>
                <a:gd name="T6" fmla="*/ 0 w 815"/>
                <a:gd name="T7" fmla="*/ 2147483647 h 19"/>
                <a:gd name="T8" fmla="*/ 2147483647 w 815"/>
                <a:gd name="T9" fmla="*/ 2147483647 h 19"/>
                <a:gd name="T10" fmla="*/ 2147483647 w 815"/>
                <a:gd name="T11" fmla="*/ 2147483647 h 19"/>
                <a:gd name="T12" fmla="*/ 2147483647 w 815"/>
                <a:gd name="T13" fmla="*/ 2147483647 h 19"/>
                <a:gd name="T14" fmla="*/ 2147483647 w 815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5" h="19">
                  <a:moveTo>
                    <a:pt x="805" y="0"/>
                  </a:moveTo>
                  <a:cubicBezTo>
                    <a:pt x="800" y="0"/>
                    <a:pt x="796" y="3"/>
                    <a:pt x="795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95" y="11"/>
                    <a:pt x="795" y="11"/>
                    <a:pt x="795" y="11"/>
                  </a:cubicBezTo>
                  <a:cubicBezTo>
                    <a:pt x="796" y="16"/>
                    <a:pt x="800" y="19"/>
                    <a:pt x="805" y="19"/>
                  </a:cubicBezTo>
                  <a:cubicBezTo>
                    <a:pt x="810" y="19"/>
                    <a:pt x="815" y="15"/>
                    <a:pt x="815" y="9"/>
                  </a:cubicBezTo>
                  <a:cubicBezTo>
                    <a:pt x="815" y="4"/>
                    <a:pt x="810" y="0"/>
                    <a:pt x="805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24131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54388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630488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711200" y="1028700"/>
            <a:ext cx="2276475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8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OFIDE</a:t>
            </a:r>
            <a:r>
              <a:rPr sz="1400" b="1" spc="-2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b="1" spc="-11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b="1" spc="-75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BUSINESS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>
            <a:spLocks/>
          </p:cNvSpPr>
          <p:nvPr/>
        </p:nvSpPr>
        <p:spPr bwMode="auto">
          <a:xfrm>
            <a:off x="5980113" y="1677988"/>
            <a:ext cx="1446212" cy="846137"/>
          </a:xfrm>
          <a:custGeom>
            <a:avLst/>
            <a:gdLst>
              <a:gd name="T0" fmla="*/ 586445 w 1445895"/>
              <a:gd name="T1" fmla="*/ 68359 h 846455"/>
              <a:gd name="T2" fmla="*/ 703123 w 1445895"/>
              <a:gd name="T3" fmla="*/ 77252 h 846455"/>
              <a:gd name="T4" fmla="*/ 814249 w 1445895"/>
              <a:gd name="T5" fmla="*/ 103037 h 846455"/>
              <a:gd name="T6" fmla="*/ 918501 w 1445895"/>
              <a:gd name="T7" fmla="*/ 144396 h 846455"/>
              <a:gd name="T8" fmla="*/ 1014545 w 1445895"/>
              <a:gd name="T9" fmla="*/ 199989 h 846455"/>
              <a:gd name="T10" fmla="*/ 1101055 w 1445895"/>
              <a:gd name="T11" fmla="*/ 268490 h 846455"/>
              <a:gd name="T12" fmla="*/ 1176705 w 1445895"/>
              <a:gd name="T13" fmla="*/ 348576 h 846455"/>
              <a:gd name="T14" fmla="*/ 1240157 w 1445895"/>
              <a:gd name="T15" fmla="*/ 438914 h 846455"/>
              <a:gd name="T16" fmla="*/ 1290088 w 1445895"/>
              <a:gd name="T17" fmla="*/ 538174 h 846455"/>
              <a:gd name="T18" fmla="*/ 1325167 w 1445895"/>
              <a:gd name="T19" fmla="*/ 645030 h 846455"/>
              <a:gd name="T20" fmla="*/ 1344070 w 1445895"/>
              <a:gd name="T21" fmla="*/ 758155 h 846455"/>
              <a:gd name="T22" fmla="*/ 1387532 w 1445895"/>
              <a:gd name="T23" fmla="*/ 843572 h 846455"/>
              <a:gd name="T24" fmla="*/ 1412542 w 1445895"/>
              <a:gd name="T25" fmla="*/ 753154 h 846455"/>
              <a:gd name="T26" fmla="*/ 1392074 w 1445895"/>
              <a:gd name="T27" fmla="*/ 629668 h 846455"/>
              <a:gd name="T28" fmla="*/ 1353923 w 1445895"/>
              <a:gd name="T29" fmla="*/ 513013 h 846455"/>
              <a:gd name="T30" fmla="*/ 1299543 w 1445895"/>
              <a:gd name="T31" fmla="*/ 404643 h 846455"/>
              <a:gd name="T32" fmla="*/ 1230384 w 1445895"/>
              <a:gd name="T33" fmla="*/ 306005 h 846455"/>
              <a:gd name="T34" fmla="*/ 1147901 w 1445895"/>
              <a:gd name="T35" fmla="*/ 218558 h 846455"/>
              <a:gd name="T36" fmla="*/ 1053549 w 1445895"/>
              <a:gd name="T37" fmla="*/ 143751 h 846455"/>
              <a:gd name="T38" fmla="*/ 948773 w 1445895"/>
              <a:gd name="T39" fmla="*/ 83041 h 846455"/>
              <a:gd name="T40" fmla="*/ 1448062 w 1445895"/>
              <a:gd name="T41" fmla="*/ 750557 h 846455"/>
              <a:gd name="T42" fmla="*/ 1446376 w 1445895"/>
              <a:gd name="T43" fmla="*/ 753154 h 846455"/>
              <a:gd name="T44" fmla="*/ 586445 w 1445895"/>
              <a:gd name="T45" fmla="*/ 0 h 846455"/>
              <a:gd name="T46" fmla="*/ 452036 w 1445895"/>
              <a:gd name="T47" fmla="*/ 10829 h 846455"/>
              <a:gd name="T48" fmla="*/ 324464 w 1445895"/>
              <a:gd name="T49" fmla="*/ 42172 h 846455"/>
              <a:gd name="T50" fmla="*/ 205454 w 1445895"/>
              <a:gd name="T51" fmla="*/ 92316 h 846455"/>
              <a:gd name="T52" fmla="*/ 96724 w 1445895"/>
              <a:gd name="T53" fmla="*/ 159552 h 846455"/>
              <a:gd name="T54" fmla="*/ 0 w 1445895"/>
              <a:gd name="T55" fmla="*/ 242159 h 846455"/>
              <a:gd name="T56" fmla="*/ 69595 w 1445895"/>
              <a:gd name="T57" fmla="*/ 270283 h 846455"/>
              <a:gd name="T58" fmla="*/ 137257 w 1445895"/>
              <a:gd name="T59" fmla="*/ 214696 h 846455"/>
              <a:gd name="T60" fmla="*/ 236988 w 1445895"/>
              <a:gd name="T61" fmla="*/ 153030 h 846455"/>
              <a:gd name="T62" fmla="*/ 346149 w 1445895"/>
              <a:gd name="T63" fmla="*/ 107043 h 846455"/>
              <a:gd name="T64" fmla="*/ 463157 w 1445895"/>
              <a:gd name="T65" fmla="*/ 78296 h 846455"/>
              <a:gd name="T66" fmla="*/ 586445 w 1445895"/>
              <a:gd name="T67" fmla="*/ 68359 h 846455"/>
              <a:gd name="T68" fmla="*/ 892931 w 1445895"/>
              <a:gd name="T69" fmla="*/ 58422 h 846455"/>
              <a:gd name="T70" fmla="*/ 775249 w 1445895"/>
              <a:gd name="T71" fmla="*/ 21577 h 846455"/>
              <a:gd name="T72" fmla="*/ 650776 w 1445895"/>
              <a:gd name="T73" fmla="*/ 2457 h 8464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45895" h="846455">
                <a:moveTo>
                  <a:pt x="913872" y="68567"/>
                </a:moveTo>
                <a:lnTo>
                  <a:pt x="585419" y="68567"/>
                </a:lnTo>
                <a:lnTo>
                  <a:pt x="644264" y="70824"/>
                </a:lnTo>
                <a:lnTo>
                  <a:pt x="701891" y="77484"/>
                </a:lnTo>
                <a:lnTo>
                  <a:pt x="758133" y="88382"/>
                </a:lnTo>
                <a:lnTo>
                  <a:pt x="812825" y="103349"/>
                </a:lnTo>
                <a:lnTo>
                  <a:pt x="865800" y="122220"/>
                </a:lnTo>
                <a:lnTo>
                  <a:pt x="916893" y="144828"/>
                </a:lnTo>
                <a:lnTo>
                  <a:pt x="965938" y="171006"/>
                </a:lnTo>
                <a:lnTo>
                  <a:pt x="1012769" y="200589"/>
                </a:lnTo>
                <a:lnTo>
                  <a:pt x="1057221" y="233408"/>
                </a:lnTo>
                <a:lnTo>
                  <a:pt x="1099127" y="269298"/>
                </a:lnTo>
                <a:lnTo>
                  <a:pt x="1138323" y="308092"/>
                </a:lnTo>
                <a:lnTo>
                  <a:pt x="1174641" y="349624"/>
                </a:lnTo>
                <a:lnTo>
                  <a:pt x="1207916" y="393727"/>
                </a:lnTo>
                <a:lnTo>
                  <a:pt x="1237983" y="440234"/>
                </a:lnTo>
                <a:lnTo>
                  <a:pt x="1264675" y="488978"/>
                </a:lnTo>
                <a:lnTo>
                  <a:pt x="1287827" y="539794"/>
                </a:lnTo>
                <a:lnTo>
                  <a:pt x="1307273" y="592515"/>
                </a:lnTo>
                <a:lnTo>
                  <a:pt x="1322847" y="646973"/>
                </a:lnTo>
                <a:lnTo>
                  <a:pt x="1334383" y="703003"/>
                </a:lnTo>
                <a:lnTo>
                  <a:pt x="1341716" y="760437"/>
                </a:lnTo>
                <a:lnTo>
                  <a:pt x="1311719" y="762634"/>
                </a:lnTo>
                <a:lnTo>
                  <a:pt x="1385100" y="846112"/>
                </a:lnTo>
                <a:lnTo>
                  <a:pt x="1443840" y="755421"/>
                </a:lnTo>
                <a:lnTo>
                  <a:pt x="1410068" y="755421"/>
                </a:lnTo>
                <a:lnTo>
                  <a:pt x="1402148" y="692727"/>
                </a:lnTo>
                <a:lnTo>
                  <a:pt x="1389634" y="631564"/>
                </a:lnTo>
                <a:lnTo>
                  <a:pt x="1372708" y="572113"/>
                </a:lnTo>
                <a:lnTo>
                  <a:pt x="1351550" y="514557"/>
                </a:lnTo>
                <a:lnTo>
                  <a:pt x="1326342" y="459078"/>
                </a:lnTo>
                <a:lnTo>
                  <a:pt x="1297265" y="405859"/>
                </a:lnTo>
                <a:lnTo>
                  <a:pt x="1264500" y="355080"/>
                </a:lnTo>
                <a:lnTo>
                  <a:pt x="1228228" y="306925"/>
                </a:lnTo>
                <a:lnTo>
                  <a:pt x="1188631" y="261576"/>
                </a:lnTo>
                <a:lnTo>
                  <a:pt x="1145890" y="219214"/>
                </a:lnTo>
                <a:lnTo>
                  <a:pt x="1100186" y="180023"/>
                </a:lnTo>
                <a:lnTo>
                  <a:pt x="1051701" y="144183"/>
                </a:lnTo>
                <a:lnTo>
                  <a:pt x="1000615" y="111878"/>
                </a:lnTo>
                <a:lnTo>
                  <a:pt x="947109" y="83289"/>
                </a:lnTo>
                <a:lnTo>
                  <a:pt x="913872" y="68567"/>
                </a:lnTo>
                <a:close/>
              </a:path>
              <a:path w="1445895" h="846455">
                <a:moveTo>
                  <a:pt x="1445526" y="752817"/>
                </a:moveTo>
                <a:lnTo>
                  <a:pt x="1410068" y="755421"/>
                </a:lnTo>
                <a:lnTo>
                  <a:pt x="1443840" y="755421"/>
                </a:lnTo>
                <a:lnTo>
                  <a:pt x="1445526" y="752817"/>
                </a:lnTo>
                <a:close/>
              </a:path>
              <a:path w="1445895" h="846455">
                <a:moveTo>
                  <a:pt x="585419" y="0"/>
                </a:moveTo>
                <a:lnTo>
                  <a:pt x="517585" y="2751"/>
                </a:lnTo>
                <a:lnTo>
                  <a:pt x="451244" y="10861"/>
                </a:lnTo>
                <a:lnTo>
                  <a:pt x="386610" y="24116"/>
                </a:lnTo>
                <a:lnTo>
                  <a:pt x="323896" y="42300"/>
                </a:lnTo>
                <a:lnTo>
                  <a:pt x="263320" y="65198"/>
                </a:lnTo>
                <a:lnTo>
                  <a:pt x="205094" y="92596"/>
                </a:lnTo>
                <a:lnTo>
                  <a:pt x="149435" y="124279"/>
                </a:lnTo>
                <a:lnTo>
                  <a:pt x="96556" y="160032"/>
                </a:lnTo>
                <a:lnTo>
                  <a:pt x="46672" y="199639"/>
                </a:lnTo>
                <a:lnTo>
                  <a:pt x="0" y="242887"/>
                </a:lnTo>
                <a:lnTo>
                  <a:pt x="48450" y="291337"/>
                </a:lnTo>
                <a:lnTo>
                  <a:pt x="69475" y="271099"/>
                </a:lnTo>
                <a:lnTo>
                  <a:pt x="91261" y="251671"/>
                </a:lnTo>
                <a:lnTo>
                  <a:pt x="137017" y="215344"/>
                </a:lnTo>
                <a:lnTo>
                  <a:pt x="185519" y="182552"/>
                </a:lnTo>
                <a:lnTo>
                  <a:pt x="236572" y="153494"/>
                </a:lnTo>
                <a:lnTo>
                  <a:pt x="289979" y="128365"/>
                </a:lnTo>
                <a:lnTo>
                  <a:pt x="345541" y="107363"/>
                </a:lnTo>
                <a:lnTo>
                  <a:pt x="403064" y="90685"/>
                </a:lnTo>
                <a:lnTo>
                  <a:pt x="462348" y="78529"/>
                </a:lnTo>
                <a:lnTo>
                  <a:pt x="523199" y="71090"/>
                </a:lnTo>
                <a:lnTo>
                  <a:pt x="585419" y="68567"/>
                </a:lnTo>
                <a:lnTo>
                  <a:pt x="913872" y="68567"/>
                </a:lnTo>
                <a:lnTo>
                  <a:pt x="891365" y="58598"/>
                </a:lnTo>
                <a:lnTo>
                  <a:pt x="833565" y="37988"/>
                </a:lnTo>
                <a:lnTo>
                  <a:pt x="773889" y="21641"/>
                </a:lnTo>
                <a:lnTo>
                  <a:pt x="712518" y="9740"/>
                </a:lnTo>
                <a:lnTo>
                  <a:pt x="649635" y="2465"/>
                </a:lnTo>
                <a:lnTo>
                  <a:pt x="585419" y="0"/>
                </a:lnTo>
                <a:close/>
              </a:path>
            </a:pathLst>
          </a:custGeom>
          <a:solidFill>
            <a:srgbClr val="A4D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7" name="object 7"/>
          <p:cNvSpPr>
            <a:spLocks/>
          </p:cNvSpPr>
          <p:nvPr/>
        </p:nvSpPr>
        <p:spPr bwMode="auto">
          <a:xfrm>
            <a:off x="7386638" y="3140075"/>
            <a:ext cx="1217612" cy="2508250"/>
          </a:xfrm>
          <a:custGeom>
            <a:avLst/>
            <a:gdLst>
              <a:gd name="T0" fmla="*/ 613015 w 1218565"/>
              <a:gd name="T1" fmla="*/ 2510765 h 2507615"/>
              <a:gd name="T2" fmla="*/ 706169 w 1218565"/>
              <a:gd name="T3" fmla="*/ 2488508 h 2507615"/>
              <a:gd name="T4" fmla="*/ 767574 w 1218565"/>
              <a:gd name="T5" fmla="*/ 2433113 h 2507615"/>
              <a:gd name="T6" fmla="*/ 644340 w 1218565"/>
              <a:gd name="T7" fmla="*/ 2403971 h 2507615"/>
              <a:gd name="T8" fmla="*/ 0 w 1218565"/>
              <a:gd name="T9" fmla="*/ 67966 h 2507615"/>
              <a:gd name="T10" fmla="*/ 188864 w 1218565"/>
              <a:gd name="T11" fmla="*/ 110230 h 2507615"/>
              <a:gd name="T12" fmla="*/ 366739 w 1218565"/>
              <a:gd name="T13" fmla="*/ 178371 h 2507615"/>
              <a:gd name="T14" fmla="*/ 531529 w 1218565"/>
              <a:gd name="T15" fmla="*/ 270285 h 2507615"/>
              <a:gd name="T16" fmla="*/ 681141 w 1218565"/>
              <a:gd name="T17" fmla="*/ 383868 h 2507615"/>
              <a:gd name="T18" fmla="*/ 813481 w 1218565"/>
              <a:gd name="T19" fmla="*/ 517007 h 2507615"/>
              <a:gd name="T20" fmla="*/ 926455 w 1218565"/>
              <a:gd name="T21" fmla="*/ 667591 h 2507615"/>
              <a:gd name="T22" fmla="*/ 1017970 w 1218565"/>
              <a:gd name="T23" fmla="*/ 833515 h 2507615"/>
              <a:gd name="T24" fmla="*/ 1085928 w 1218565"/>
              <a:gd name="T25" fmla="*/ 1012668 h 2507615"/>
              <a:gd name="T26" fmla="*/ 1128240 w 1218565"/>
              <a:gd name="T27" fmla="*/ 1202945 h 2507615"/>
              <a:gd name="T28" fmla="*/ 1142809 w 1218565"/>
              <a:gd name="T29" fmla="*/ 1402238 h 2507615"/>
              <a:gd name="T30" fmla="*/ 1137314 w 1218565"/>
              <a:gd name="T31" fmla="*/ 1524860 h 2507615"/>
              <a:gd name="T32" fmla="*/ 1121151 w 1218565"/>
              <a:gd name="T33" fmla="*/ 1644404 h 2507615"/>
              <a:gd name="T34" fmla="*/ 1094801 w 1218565"/>
              <a:gd name="T35" fmla="*/ 1760396 h 2507615"/>
              <a:gd name="T36" fmla="*/ 1058749 w 1218565"/>
              <a:gd name="T37" fmla="*/ 1872364 h 2507615"/>
              <a:gd name="T38" fmla="*/ 1013475 w 1218565"/>
              <a:gd name="T39" fmla="*/ 1979832 h 2507615"/>
              <a:gd name="T40" fmla="*/ 959461 w 1218565"/>
              <a:gd name="T41" fmla="*/ 2082328 h 2507615"/>
              <a:gd name="T42" fmla="*/ 897190 w 1218565"/>
              <a:gd name="T43" fmla="*/ 2179377 h 2507615"/>
              <a:gd name="T44" fmla="*/ 827145 w 1218565"/>
              <a:gd name="T45" fmla="*/ 2270507 h 2507615"/>
              <a:gd name="T46" fmla="*/ 749805 w 1218565"/>
              <a:gd name="T47" fmla="*/ 2355243 h 2507615"/>
              <a:gd name="T48" fmla="*/ 665657 w 1218565"/>
              <a:gd name="T49" fmla="*/ 2433113 h 2507615"/>
              <a:gd name="T50" fmla="*/ 795161 w 1218565"/>
              <a:gd name="T51" fmla="*/ 2406631 h 2507615"/>
              <a:gd name="T52" fmla="*/ 876960 w 1218565"/>
              <a:gd name="T53" fmla="*/ 2317467 h 2507615"/>
              <a:gd name="T54" fmla="*/ 951053 w 1218565"/>
              <a:gd name="T55" fmla="*/ 2221518 h 2507615"/>
              <a:gd name="T56" fmla="*/ 1016929 w 1218565"/>
              <a:gd name="T57" fmla="*/ 2119291 h 2507615"/>
              <a:gd name="T58" fmla="*/ 1074075 w 1218565"/>
              <a:gd name="T59" fmla="*/ 2011285 h 2507615"/>
              <a:gd name="T60" fmla="*/ 1121979 w 1218565"/>
              <a:gd name="T61" fmla="*/ 1898008 h 2507615"/>
              <a:gd name="T62" fmla="*/ 1160130 w 1218565"/>
              <a:gd name="T63" fmla="*/ 1779960 h 2507615"/>
              <a:gd name="T64" fmla="*/ 1188014 w 1218565"/>
              <a:gd name="T65" fmla="*/ 1657646 h 2507615"/>
              <a:gd name="T66" fmla="*/ 1205121 w 1218565"/>
              <a:gd name="T67" fmla="*/ 1531571 h 2507615"/>
              <a:gd name="T68" fmla="*/ 1210936 w 1218565"/>
              <a:gd name="T69" fmla="*/ 1402238 h 2507615"/>
              <a:gd name="T70" fmla="*/ 1195625 w 1218565"/>
              <a:gd name="T71" fmla="*/ 1192799 h 2507615"/>
              <a:gd name="T72" fmla="*/ 1151159 w 1218565"/>
              <a:gd name="T73" fmla="*/ 992829 h 2507615"/>
              <a:gd name="T74" fmla="*/ 1079739 w 1218565"/>
              <a:gd name="T75" fmla="*/ 804551 h 2507615"/>
              <a:gd name="T76" fmla="*/ 983565 w 1218565"/>
              <a:gd name="T77" fmla="*/ 630174 h 2507615"/>
              <a:gd name="T78" fmla="*/ 864837 w 1218565"/>
              <a:gd name="T79" fmla="*/ 471918 h 2507615"/>
              <a:gd name="T80" fmla="*/ 725757 w 1218565"/>
              <a:gd name="T81" fmla="*/ 332002 h 2507615"/>
              <a:gd name="T82" fmla="*/ 568522 w 1218565"/>
              <a:gd name="T83" fmla="*/ 212636 h 2507615"/>
              <a:gd name="T84" fmla="*/ 395336 w 1218565"/>
              <a:gd name="T85" fmla="*/ 116032 h 2507615"/>
              <a:gd name="T86" fmla="*/ 208397 w 1218565"/>
              <a:gd name="T87" fmla="*/ 44416 h 2507615"/>
              <a:gd name="T88" fmla="*/ 9905 w 1218565"/>
              <a:gd name="T89" fmla="*/ 0 h 2507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8565" h="2507615">
                <a:moveTo>
                  <a:pt x="648385" y="2399106"/>
                </a:moveTo>
                <a:lnTo>
                  <a:pt x="616864" y="2505684"/>
                </a:lnTo>
                <a:lnTo>
                  <a:pt x="728027" y="2507081"/>
                </a:lnTo>
                <a:lnTo>
                  <a:pt x="710603" y="2483472"/>
                </a:lnTo>
                <a:lnTo>
                  <a:pt x="756251" y="2443557"/>
                </a:lnTo>
                <a:lnTo>
                  <a:pt x="772394" y="2428189"/>
                </a:lnTo>
                <a:lnTo>
                  <a:pt x="669836" y="2428189"/>
                </a:lnTo>
                <a:lnTo>
                  <a:pt x="648385" y="2399106"/>
                </a:lnTo>
                <a:close/>
              </a:path>
              <a:path w="1218565" h="2507615">
                <a:moveTo>
                  <a:pt x="9969" y="0"/>
                </a:moveTo>
                <a:lnTo>
                  <a:pt x="0" y="67830"/>
                </a:lnTo>
                <a:lnTo>
                  <a:pt x="96275" y="85558"/>
                </a:lnTo>
                <a:lnTo>
                  <a:pt x="190050" y="110006"/>
                </a:lnTo>
                <a:lnTo>
                  <a:pt x="281060" y="140911"/>
                </a:lnTo>
                <a:lnTo>
                  <a:pt x="369041" y="178011"/>
                </a:lnTo>
                <a:lnTo>
                  <a:pt x="453731" y="221042"/>
                </a:lnTo>
                <a:lnTo>
                  <a:pt x="534866" y="269741"/>
                </a:lnTo>
                <a:lnTo>
                  <a:pt x="612183" y="323845"/>
                </a:lnTo>
                <a:lnTo>
                  <a:pt x="685418" y="383092"/>
                </a:lnTo>
                <a:lnTo>
                  <a:pt x="754308" y="447217"/>
                </a:lnTo>
                <a:lnTo>
                  <a:pt x="818589" y="515959"/>
                </a:lnTo>
                <a:lnTo>
                  <a:pt x="877998" y="589054"/>
                </a:lnTo>
                <a:lnTo>
                  <a:pt x="932272" y="666239"/>
                </a:lnTo>
                <a:lnTo>
                  <a:pt x="981148" y="747251"/>
                </a:lnTo>
                <a:lnTo>
                  <a:pt x="1024361" y="831827"/>
                </a:lnTo>
                <a:lnTo>
                  <a:pt x="1061648" y="919705"/>
                </a:lnTo>
                <a:lnTo>
                  <a:pt x="1092747" y="1010620"/>
                </a:lnTo>
                <a:lnTo>
                  <a:pt x="1117393" y="1104310"/>
                </a:lnTo>
                <a:lnTo>
                  <a:pt x="1135324" y="1200512"/>
                </a:lnTo>
                <a:lnTo>
                  <a:pt x="1146275" y="1298963"/>
                </a:lnTo>
                <a:lnTo>
                  <a:pt x="1149984" y="1399400"/>
                </a:lnTo>
                <a:lnTo>
                  <a:pt x="1148592" y="1460941"/>
                </a:lnTo>
                <a:lnTo>
                  <a:pt x="1144455" y="1521774"/>
                </a:lnTo>
                <a:lnTo>
                  <a:pt x="1137634" y="1581839"/>
                </a:lnTo>
                <a:lnTo>
                  <a:pt x="1128191" y="1641076"/>
                </a:lnTo>
                <a:lnTo>
                  <a:pt x="1116184" y="1699428"/>
                </a:lnTo>
                <a:lnTo>
                  <a:pt x="1101676" y="1756834"/>
                </a:lnTo>
                <a:lnTo>
                  <a:pt x="1084727" y="1813236"/>
                </a:lnTo>
                <a:lnTo>
                  <a:pt x="1065397" y="1868575"/>
                </a:lnTo>
                <a:lnTo>
                  <a:pt x="1043747" y="1922791"/>
                </a:lnTo>
                <a:lnTo>
                  <a:pt x="1019838" y="1975826"/>
                </a:lnTo>
                <a:lnTo>
                  <a:pt x="993731" y="2027620"/>
                </a:lnTo>
                <a:lnTo>
                  <a:pt x="965485" y="2078114"/>
                </a:lnTo>
                <a:lnTo>
                  <a:pt x="935162" y="2127250"/>
                </a:lnTo>
                <a:lnTo>
                  <a:pt x="902823" y="2174967"/>
                </a:lnTo>
                <a:lnTo>
                  <a:pt x="868528" y="2221208"/>
                </a:lnTo>
                <a:lnTo>
                  <a:pt x="832337" y="2265912"/>
                </a:lnTo>
                <a:lnTo>
                  <a:pt x="794312" y="2309022"/>
                </a:lnTo>
                <a:lnTo>
                  <a:pt x="754513" y="2350477"/>
                </a:lnTo>
                <a:lnTo>
                  <a:pt x="713001" y="2390219"/>
                </a:lnTo>
                <a:lnTo>
                  <a:pt x="669836" y="2428189"/>
                </a:lnTo>
                <a:lnTo>
                  <a:pt x="772394" y="2428189"/>
                </a:lnTo>
                <a:lnTo>
                  <a:pt x="800153" y="2401761"/>
                </a:lnTo>
                <a:lnTo>
                  <a:pt x="842247" y="2358147"/>
                </a:lnTo>
                <a:lnTo>
                  <a:pt x="882466" y="2312777"/>
                </a:lnTo>
                <a:lnTo>
                  <a:pt x="920747" y="2265715"/>
                </a:lnTo>
                <a:lnTo>
                  <a:pt x="957024" y="2217023"/>
                </a:lnTo>
                <a:lnTo>
                  <a:pt x="991235" y="2166765"/>
                </a:lnTo>
                <a:lnTo>
                  <a:pt x="1023314" y="2115002"/>
                </a:lnTo>
                <a:lnTo>
                  <a:pt x="1053197" y="2061798"/>
                </a:lnTo>
                <a:lnTo>
                  <a:pt x="1080819" y="2007215"/>
                </a:lnTo>
                <a:lnTo>
                  <a:pt x="1106116" y="1951317"/>
                </a:lnTo>
                <a:lnTo>
                  <a:pt x="1129024" y="1894167"/>
                </a:lnTo>
                <a:lnTo>
                  <a:pt x="1149478" y="1835826"/>
                </a:lnTo>
                <a:lnTo>
                  <a:pt x="1167414" y="1776358"/>
                </a:lnTo>
                <a:lnTo>
                  <a:pt x="1182767" y="1715826"/>
                </a:lnTo>
                <a:lnTo>
                  <a:pt x="1195473" y="1654292"/>
                </a:lnTo>
                <a:lnTo>
                  <a:pt x="1205468" y="1591820"/>
                </a:lnTo>
                <a:lnTo>
                  <a:pt x="1212687" y="1528472"/>
                </a:lnTo>
                <a:lnTo>
                  <a:pt x="1217065" y="1464311"/>
                </a:lnTo>
                <a:lnTo>
                  <a:pt x="1218539" y="1399400"/>
                </a:lnTo>
                <a:lnTo>
                  <a:pt x="1214641" y="1293848"/>
                </a:lnTo>
                <a:lnTo>
                  <a:pt x="1203132" y="1190384"/>
                </a:lnTo>
                <a:lnTo>
                  <a:pt x="1184288" y="1089282"/>
                </a:lnTo>
                <a:lnTo>
                  <a:pt x="1158387" y="990821"/>
                </a:lnTo>
                <a:lnTo>
                  <a:pt x="1125705" y="895276"/>
                </a:lnTo>
                <a:lnTo>
                  <a:pt x="1086518" y="802923"/>
                </a:lnTo>
                <a:lnTo>
                  <a:pt x="1041105" y="714039"/>
                </a:lnTo>
                <a:lnTo>
                  <a:pt x="989740" y="628901"/>
                </a:lnTo>
                <a:lnTo>
                  <a:pt x="932702" y="547785"/>
                </a:lnTo>
                <a:lnTo>
                  <a:pt x="870267" y="470966"/>
                </a:lnTo>
                <a:lnTo>
                  <a:pt x="802712" y="398723"/>
                </a:lnTo>
                <a:lnTo>
                  <a:pt x="730313" y="331330"/>
                </a:lnTo>
                <a:lnTo>
                  <a:pt x="653347" y="269065"/>
                </a:lnTo>
                <a:lnTo>
                  <a:pt x="572091" y="212204"/>
                </a:lnTo>
                <a:lnTo>
                  <a:pt x="486823" y="161024"/>
                </a:lnTo>
                <a:lnTo>
                  <a:pt x="397818" y="115800"/>
                </a:lnTo>
                <a:lnTo>
                  <a:pt x="305353" y="76809"/>
                </a:lnTo>
                <a:lnTo>
                  <a:pt x="209705" y="44328"/>
                </a:lnTo>
                <a:lnTo>
                  <a:pt x="111152" y="18632"/>
                </a:lnTo>
                <a:lnTo>
                  <a:pt x="9969" y="0"/>
                </a:lnTo>
                <a:close/>
              </a:path>
            </a:pathLst>
          </a:custGeom>
          <a:solidFill>
            <a:srgbClr val="70B3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8" name="object 8"/>
          <p:cNvSpPr>
            <a:spLocks/>
          </p:cNvSpPr>
          <p:nvPr/>
        </p:nvSpPr>
        <p:spPr bwMode="auto">
          <a:xfrm>
            <a:off x="4414838" y="2679700"/>
            <a:ext cx="619125" cy="1752600"/>
          </a:xfrm>
          <a:custGeom>
            <a:avLst/>
            <a:gdLst>
              <a:gd name="T0" fmla="*/ 294924 w 619125"/>
              <a:gd name="T1" fmla="*/ 30615 h 1752600"/>
              <a:gd name="T2" fmla="*/ 239556 w 619125"/>
              <a:gd name="T3" fmla="*/ 95133 h 1752600"/>
              <a:gd name="T4" fmla="*/ 189195 w 619125"/>
              <a:gd name="T5" fmla="*/ 163797 h 1752600"/>
              <a:gd name="T6" fmla="*/ 144126 w 619125"/>
              <a:gd name="T7" fmla="*/ 236318 h 1752600"/>
              <a:gd name="T8" fmla="*/ 104636 w 619125"/>
              <a:gd name="T9" fmla="*/ 312410 h 1752600"/>
              <a:gd name="T10" fmla="*/ 71014 w 619125"/>
              <a:gd name="T11" fmla="*/ 391786 h 1752600"/>
              <a:gd name="T12" fmla="*/ 43544 w 619125"/>
              <a:gd name="T13" fmla="*/ 474159 h 1752600"/>
              <a:gd name="T14" fmla="*/ 22515 w 619125"/>
              <a:gd name="T15" fmla="*/ 559243 h 1752600"/>
              <a:gd name="T16" fmla="*/ 8213 w 619125"/>
              <a:gd name="T17" fmla="*/ 646749 h 1752600"/>
              <a:gd name="T18" fmla="*/ 924 w 619125"/>
              <a:gd name="T19" fmla="*/ 736393 h 1752600"/>
              <a:gd name="T20" fmla="*/ 1559 w 619125"/>
              <a:gd name="T21" fmla="*/ 841013 h 1752600"/>
              <a:gd name="T22" fmla="*/ 13802 w 619125"/>
              <a:gd name="T23" fmla="*/ 956703 h 1752600"/>
              <a:gd name="T24" fmla="*/ 37681 w 619125"/>
              <a:gd name="T25" fmla="*/ 1068555 h 1752600"/>
              <a:gd name="T26" fmla="*/ 72565 w 619125"/>
              <a:gd name="T27" fmla="*/ 1175945 h 1752600"/>
              <a:gd name="T28" fmla="*/ 117822 w 619125"/>
              <a:gd name="T29" fmla="*/ 1278243 h 1752600"/>
              <a:gd name="T30" fmla="*/ 172820 w 619125"/>
              <a:gd name="T31" fmla="*/ 1374824 h 1752600"/>
              <a:gd name="T32" fmla="*/ 236929 w 619125"/>
              <a:gd name="T33" fmla="*/ 1465061 h 1752600"/>
              <a:gd name="T34" fmla="*/ 309515 w 619125"/>
              <a:gd name="T35" fmla="*/ 1548327 h 1752600"/>
              <a:gd name="T36" fmla="*/ 389947 w 619125"/>
              <a:gd name="T37" fmla="*/ 1623995 h 1752600"/>
              <a:gd name="T38" fmla="*/ 477594 w 619125"/>
              <a:gd name="T39" fmla="*/ 1691437 h 1752600"/>
              <a:gd name="T40" fmla="*/ 510616 w 619125"/>
              <a:gd name="T41" fmla="*/ 1752587 h 1752600"/>
              <a:gd name="T42" fmla="*/ 579937 w 619125"/>
              <a:gd name="T43" fmla="*/ 1657794 h 1752600"/>
              <a:gd name="T44" fmla="*/ 508958 w 619125"/>
              <a:gd name="T45" fmla="*/ 1629128 h 1752600"/>
              <a:gd name="T46" fmla="*/ 428090 w 619125"/>
              <a:gd name="T47" fmla="*/ 1565816 h 1752600"/>
              <a:gd name="T48" fmla="*/ 353895 w 619125"/>
              <a:gd name="T49" fmla="*/ 1495002 h 1752600"/>
              <a:gd name="T50" fmla="*/ 286952 w 619125"/>
              <a:gd name="T51" fmla="*/ 1417253 h 1752600"/>
              <a:gd name="T52" fmla="*/ 227840 w 619125"/>
              <a:gd name="T53" fmla="*/ 1333135 h 1752600"/>
              <a:gd name="T54" fmla="*/ 177137 w 619125"/>
              <a:gd name="T55" fmla="*/ 1243213 h 1752600"/>
              <a:gd name="T56" fmla="*/ 135421 w 619125"/>
              <a:gd name="T57" fmla="*/ 1148054 h 1752600"/>
              <a:gd name="T58" fmla="*/ 103273 w 619125"/>
              <a:gd name="T59" fmla="*/ 1048223 h 1752600"/>
              <a:gd name="T60" fmla="*/ 81270 w 619125"/>
              <a:gd name="T61" fmla="*/ 944288 h 1752600"/>
              <a:gd name="T62" fmla="*/ 69991 w 619125"/>
              <a:gd name="T63" fmla="*/ 836813 h 1752600"/>
              <a:gd name="T64" fmla="*/ 69421 w 619125"/>
              <a:gd name="T65" fmla="*/ 739215 h 1752600"/>
              <a:gd name="T66" fmla="*/ 76259 w 619125"/>
              <a:gd name="T67" fmla="*/ 655129 h 1752600"/>
              <a:gd name="T68" fmla="*/ 89675 w 619125"/>
              <a:gd name="T69" fmla="*/ 573046 h 1752600"/>
              <a:gd name="T70" fmla="*/ 109402 w 619125"/>
              <a:gd name="T71" fmla="*/ 493236 h 1752600"/>
              <a:gd name="T72" fmla="*/ 135170 w 619125"/>
              <a:gd name="T73" fmla="*/ 415967 h 1752600"/>
              <a:gd name="T74" fmla="*/ 166711 w 619125"/>
              <a:gd name="T75" fmla="*/ 341510 h 1752600"/>
              <a:gd name="T76" fmla="*/ 203754 w 619125"/>
              <a:gd name="T77" fmla="*/ 270134 h 1752600"/>
              <a:gd name="T78" fmla="*/ 246032 w 619125"/>
              <a:gd name="T79" fmla="*/ 202107 h 1752600"/>
              <a:gd name="T80" fmla="*/ 293274 w 619125"/>
              <a:gd name="T81" fmla="*/ 137699 h 1752600"/>
              <a:gd name="T82" fmla="*/ 345213 w 619125"/>
              <a:gd name="T83" fmla="*/ 77180 h 1752600"/>
              <a:gd name="T84" fmla="*/ 324396 w 619125"/>
              <a:gd name="T85" fmla="*/ 0 h 1752600"/>
              <a:gd name="T86" fmla="*/ 551713 w 619125"/>
              <a:gd name="T87" fmla="*/ 1657794 h 1752600"/>
              <a:gd name="T88" fmla="*/ 563968 w 619125"/>
              <a:gd name="T89" fmla="*/ 1629498 h 1752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9125" h="1752600">
                <a:moveTo>
                  <a:pt x="324396" y="0"/>
                </a:moveTo>
                <a:lnTo>
                  <a:pt x="294924" y="30615"/>
                </a:lnTo>
                <a:lnTo>
                  <a:pt x="266632" y="62338"/>
                </a:lnTo>
                <a:lnTo>
                  <a:pt x="239556" y="95133"/>
                </a:lnTo>
                <a:lnTo>
                  <a:pt x="213732" y="128965"/>
                </a:lnTo>
                <a:lnTo>
                  <a:pt x="189195" y="163797"/>
                </a:lnTo>
                <a:lnTo>
                  <a:pt x="165981" y="199593"/>
                </a:lnTo>
                <a:lnTo>
                  <a:pt x="144126" y="236318"/>
                </a:lnTo>
                <a:lnTo>
                  <a:pt x="123666" y="273935"/>
                </a:lnTo>
                <a:lnTo>
                  <a:pt x="104636" y="312410"/>
                </a:lnTo>
                <a:lnTo>
                  <a:pt x="87074" y="351705"/>
                </a:lnTo>
                <a:lnTo>
                  <a:pt x="71014" y="391786"/>
                </a:lnTo>
                <a:lnTo>
                  <a:pt x="56492" y="432616"/>
                </a:lnTo>
                <a:lnTo>
                  <a:pt x="43544" y="474159"/>
                </a:lnTo>
                <a:lnTo>
                  <a:pt x="32207" y="516380"/>
                </a:lnTo>
                <a:lnTo>
                  <a:pt x="22515" y="559243"/>
                </a:lnTo>
                <a:lnTo>
                  <a:pt x="14505" y="602711"/>
                </a:lnTo>
                <a:lnTo>
                  <a:pt x="8213" y="646749"/>
                </a:lnTo>
                <a:lnTo>
                  <a:pt x="3674" y="691322"/>
                </a:lnTo>
                <a:lnTo>
                  <a:pt x="924" y="736393"/>
                </a:lnTo>
                <a:lnTo>
                  <a:pt x="0" y="781926"/>
                </a:lnTo>
                <a:lnTo>
                  <a:pt x="1559" y="841013"/>
                </a:lnTo>
                <a:lnTo>
                  <a:pt x="6186" y="899298"/>
                </a:lnTo>
                <a:lnTo>
                  <a:pt x="13802" y="956703"/>
                </a:lnTo>
                <a:lnTo>
                  <a:pt x="24326" y="1013148"/>
                </a:lnTo>
                <a:lnTo>
                  <a:pt x="37681" y="1068555"/>
                </a:lnTo>
                <a:lnTo>
                  <a:pt x="53786" y="1122847"/>
                </a:lnTo>
                <a:lnTo>
                  <a:pt x="72565" y="1175945"/>
                </a:lnTo>
                <a:lnTo>
                  <a:pt x="93936" y="1227769"/>
                </a:lnTo>
                <a:lnTo>
                  <a:pt x="117822" y="1278243"/>
                </a:lnTo>
                <a:lnTo>
                  <a:pt x="144143" y="1327288"/>
                </a:lnTo>
                <a:lnTo>
                  <a:pt x="172820" y="1374824"/>
                </a:lnTo>
                <a:lnTo>
                  <a:pt x="203775" y="1420775"/>
                </a:lnTo>
                <a:lnTo>
                  <a:pt x="236929" y="1465061"/>
                </a:lnTo>
                <a:lnTo>
                  <a:pt x="272202" y="1507605"/>
                </a:lnTo>
                <a:lnTo>
                  <a:pt x="309515" y="1548327"/>
                </a:lnTo>
                <a:lnTo>
                  <a:pt x="348790" y="1587150"/>
                </a:lnTo>
                <a:lnTo>
                  <a:pt x="389947" y="1623995"/>
                </a:lnTo>
                <a:lnTo>
                  <a:pt x="432908" y="1658783"/>
                </a:lnTo>
                <a:lnTo>
                  <a:pt x="477594" y="1691437"/>
                </a:lnTo>
                <a:lnTo>
                  <a:pt x="523925" y="1721878"/>
                </a:lnTo>
                <a:lnTo>
                  <a:pt x="510616" y="1752587"/>
                </a:lnTo>
                <a:lnTo>
                  <a:pt x="618604" y="1726311"/>
                </a:lnTo>
                <a:lnTo>
                  <a:pt x="579937" y="1657794"/>
                </a:lnTo>
                <a:lnTo>
                  <a:pt x="551713" y="1657794"/>
                </a:lnTo>
                <a:lnTo>
                  <a:pt x="508958" y="1629128"/>
                </a:lnTo>
                <a:lnTo>
                  <a:pt x="467726" y="1598445"/>
                </a:lnTo>
                <a:lnTo>
                  <a:pt x="428090" y="1565816"/>
                </a:lnTo>
                <a:lnTo>
                  <a:pt x="390122" y="1531312"/>
                </a:lnTo>
                <a:lnTo>
                  <a:pt x="353895" y="1495002"/>
                </a:lnTo>
                <a:lnTo>
                  <a:pt x="319481" y="1456959"/>
                </a:lnTo>
                <a:lnTo>
                  <a:pt x="286952" y="1417253"/>
                </a:lnTo>
                <a:lnTo>
                  <a:pt x="256381" y="1375955"/>
                </a:lnTo>
                <a:lnTo>
                  <a:pt x="227840" y="1333135"/>
                </a:lnTo>
                <a:lnTo>
                  <a:pt x="201401" y="1288864"/>
                </a:lnTo>
                <a:lnTo>
                  <a:pt x="177137" y="1243213"/>
                </a:lnTo>
                <a:lnTo>
                  <a:pt x="155119" y="1196252"/>
                </a:lnTo>
                <a:lnTo>
                  <a:pt x="135421" y="1148054"/>
                </a:lnTo>
                <a:lnTo>
                  <a:pt x="118115" y="1098687"/>
                </a:lnTo>
                <a:lnTo>
                  <a:pt x="103273" y="1048223"/>
                </a:lnTo>
                <a:lnTo>
                  <a:pt x="90967" y="996733"/>
                </a:lnTo>
                <a:lnTo>
                  <a:pt x="81270" y="944288"/>
                </a:lnTo>
                <a:lnTo>
                  <a:pt x="74254" y="890957"/>
                </a:lnTo>
                <a:lnTo>
                  <a:pt x="69991" y="836813"/>
                </a:lnTo>
                <a:lnTo>
                  <a:pt x="68554" y="781926"/>
                </a:lnTo>
                <a:lnTo>
                  <a:pt x="69421" y="739215"/>
                </a:lnTo>
                <a:lnTo>
                  <a:pt x="72001" y="696939"/>
                </a:lnTo>
                <a:lnTo>
                  <a:pt x="76259" y="655129"/>
                </a:lnTo>
                <a:lnTo>
                  <a:pt x="82161" y="613820"/>
                </a:lnTo>
                <a:lnTo>
                  <a:pt x="89675" y="573046"/>
                </a:lnTo>
                <a:lnTo>
                  <a:pt x="98767" y="532840"/>
                </a:lnTo>
                <a:lnTo>
                  <a:pt x="109402" y="493236"/>
                </a:lnTo>
                <a:lnTo>
                  <a:pt x="121548" y="454267"/>
                </a:lnTo>
                <a:lnTo>
                  <a:pt x="135170" y="415967"/>
                </a:lnTo>
                <a:lnTo>
                  <a:pt x="150236" y="378371"/>
                </a:lnTo>
                <a:lnTo>
                  <a:pt x="166711" y="341510"/>
                </a:lnTo>
                <a:lnTo>
                  <a:pt x="184561" y="305420"/>
                </a:lnTo>
                <a:lnTo>
                  <a:pt x="203754" y="270134"/>
                </a:lnTo>
                <a:lnTo>
                  <a:pt x="224255" y="235685"/>
                </a:lnTo>
                <a:lnTo>
                  <a:pt x="246032" y="202107"/>
                </a:lnTo>
                <a:lnTo>
                  <a:pt x="269049" y="169434"/>
                </a:lnTo>
                <a:lnTo>
                  <a:pt x="293274" y="137699"/>
                </a:lnTo>
                <a:lnTo>
                  <a:pt x="318673" y="106937"/>
                </a:lnTo>
                <a:lnTo>
                  <a:pt x="345213" y="77180"/>
                </a:lnTo>
                <a:lnTo>
                  <a:pt x="372859" y="48463"/>
                </a:lnTo>
                <a:lnTo>
                  <a:pt x="324396" y="0"/>
                </a:lnTo>
                <a:close/>
              </a:path>
              <a:path w="619125" h="1752600">
                <a:moveTo>
                  <a:pt x="563968" y="1629498"/>
                </a:moveTo>
                <a:lnTo>
                  <a:pt x="551713" y="1657794"/>
                </a:lnTo>
                <a:lnTo>
                  <a:pt x="579937" y="1657794"/>
                </a:lnTo>
                <a:lnTo>
                  <a:pt x="563968" y="1629498"/>
                </a:lnTo>
                <a:close/>
              </a:path>
            </a:pathLst>
          </a:custGeom>
          <a:solidFill>
            <a:srgbClr val="98C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9" name="object 9"/>
          <p:cNvSpPr txBox="1">
            <a:spLocks noChangeArrowheads="1"/>
          </p:cNvSpPr>
          <p:nvPr/>
        </p:nvSpPr>
        <p:spPr bwMode="auto">
          <a:xfrm>
            <a:off x="6259513" y="2427288"/>
            <a:ext cx="657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PE" altLang="es-PE" sz="600" b="1">
                <a:solidFill>
                  <a:srgbClr val="004B8D"/>
                </a:solidFill>
                <a:latin typeface="Arial" charset="0"/>
                <a:ea typeface="Gotham Bold" pitchFamily="50" charset="0"/>
                <a:cs typeface="Arial" charset="0"/>
              </a:rPr>
              <a:t>CONDICIONES FINANCIERAS</a:t>
            </a:r>
            <a:endParaRPr lang="es-PE" altLang="es-PE" sz="600">
              <a:latin typeface="Arial" charset="0"/>
              <a:ea typeface="Gotham Bold" pitchFamily="50" charset="0"/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788" y="3395663"/>
            <a:ext cx="739775" cy="127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00" b="1" spc="-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</a:t>
            </a:r>
            <a:r>
              <a:rPr sz="800" b="1" spc="-9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800" b="1" spc="-50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ChangeArrowheads="1"/>
          </p:cNvSpPr>
          <p:nvPr/>
        </p:nvSpPr>
        <p:spPr bwMode="auto">
          <a:xfrm>
            <a:off x="6502400" y="4419600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03200" indent="-1920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PE" altLang="es-PE" sz="1000" b="1">
                <a:solidFill>
                  <a:srgbClr val="004B8D"/>
                </a:solidFill>
                <a:latin typeface="Arial" charset="0"/>
                <a:ea typeface="Gotham Bold" pitchFamily="50" charset="0"/>
                <a:cs typeface="Arial" charset="0"/>
              </a:rPr>
              <a:t>ESTRUCTURACIÓN FINANCIERA</a:t>
            </a:r>
            <a:endParaRPr lang="es-PE" altLang="es-PE" sz="1000">
              <a:latin typeface="Arial" charset="0"/>
              <a:ea typeface="Gotham Bold" pitchFamily="50" charset="0"/>
              <a:cs typeface="Arial" charset="0"/>
            </a:endParaRPr>
          </a:p>
        </p:txBody>
      </p:sp>
      <p:sp>
        <p:nvSpPr>
          <p:cNvPr id="12" name="object 12"/>
          <p:cNvSpPr>
            <a:spLocks/>
          </p:cNvSpPr>
          <p:nvPr/>
        </p:nvSpPr>
        <p:spPr bwMode="auto">
          <a:xfrm>
            <a:off x="5934075" y="1873250"/>
            <a:ext cx="1265238" cy="1265238"/>
          </a:xfrm>
          <a:custGeom>
            <a:avLst/>
            <a:gdLst>
              <a:gd name="T0" fmla="*/ 456703 w 1264920"/>
              <a:gd name="T1" fmla="*/ 1110941 h 1264920"/>
              <a:gd name="T2" fmla="*/ 682753 w 1264920"/>
              <a:gd name="T3" fmla="*/ 1267464 h 1264920"/>
              <a:gd name="T4" fmla="*/ 734623 w 1264920"/>
              <a:gd name="T5" fmla="*/ 1262375 h 1264920"/>
              <a:gd name="T6" fmla="*/ 834130 w 1264920"/>
              <a:gd name="T7" fmla="*/ 1238197 h 1264920"/>
              <a:gd name="T8" fmla="*/ 881412 w 1264920"/>
              <a:gd name="T9" fmla="*/ 1220380 h 1264920"/>
              <a:gd name="T10" fmla="*/ 558023 w 1264920"/>
              <a:gd name="T11" fmla="*/ 2547 h 1264920"/>
              <a:gd name="T12" fmla="*/ 469329 w 1264920"/>
              <a:gd name="T13" fmla="*/ 20359 h 1264920"/>
              <a:gd name="T14" fmla="*/ 408874 w 1264920"/>
              <a:gd name="T15" fmla="*/ 39449 h 1264920"/>
              <a:gd name="T16" fmla="*/ 360337 w 1264920"/>
              <a:gd name="T17" fmla="*/ 206155 h 1264920"/>
              <a:gd name="T18" fmla="*/ 318533 w 1264920"/>
              <a:gd name="T19" fmla="*/ 236691 h 1264920"/>
              <a:gd name="T20" fmla="*/ 253471 w 1264920"/>
              <a:gd name="T21" fmla="*/ 297779 h 1264920"/>
              <a:gd name="T22" fmla="*/ 221418 w 1264920"/>
              <a:gd name="T23" fmla="*/ 337229 h 1264920"/>
              <a:gd name="T24" fmla="*/ 39780 w 1264920"/>
              <a:gd name="T25" fmla="*/ 405945 h 1264920"/>
              <a:gd name="T26" fmla="*/ 23554 w 1264920"/>
              <a:gd name="T27" fmla="*/ 454301 h 1264920"/>
              <a:gd name="T28" fmla="*/ 0 w 1264920"/>
              <a:gd name="T29" fmla="*/ 581557 h 1264920"/>
              <a:gd name="T30" fmla="*/ 138255 w 1264920"/>
              <a:gd name="T31" fmla="*/ 746991 h 1264920"/>
              <a:gd name="T32" fmla="*/ 160774 w 1264920"/>
              <a:gd name="T33" fmla="*/ 820797 h 1264920"/>
              <a:gd name="T34" fmla="*/ 181524 w 1264920"/>
              <a:gd name="T35" fmla="*/ 866611 h 1264920"/>
              <a:gd name="T36" fmla="*/ 131914 w 1264920"/>
              <a:gd name="T37" fmla="*/ 1025680 h 1264920"/>
              <a:gd name="T38" fmla="*/ 164965 w 1264920"/>
              <a:gd name="T39" fmla="*/ 1063855 h 1264920"/>
              <a:gd name="T40" fmla="*/ 201012 w 1264920"/>
              <a:gd name="T41" fmla="*/ 1100760 h 1264920"/>
              <a:gd name="T42" fmla="*/ 270732 w 1264920"/>
              <a:gd name="T43" fmla="*/ 1156753 h 1264920"/>
              <a:gd name="T44" fmla="*/ 917302 w 1264920"/>
              <a:gd name="T45" fmla="*/ 1054949 h 1264920"/>
              <a:gd name="T46" fmla="*/ 958319 w 1264920"/>
              <a:gd name="T47" fmla="*/ 1024405 h 1264920"/>
              <a:gd name="T48" fmla="*/ 995965 w 1264920"/>
              <a:gd name="T49" fmla="*/ 990049 h 1264920"/>
              <a:gd name="T50" fmla="*/ 549741 w 1264920"/>
              <a:gd name="T51" fmla="*/ 972231 h 1264920"/>
              <a:gd name="T52" fmla="*/ 368988 w 1264920"/>
              <a:gd name="T53" fmla="*/ 861518 h 1264920"/>
              <a:gd name="T54" fmla="*/ 286298 w 1264920"/>
              <a:gd name="T55" fmla="*/ 663001 h 1264920"/>
              <a:gd name="T56" fmla="*/ 312513 w 1264920"/>
              <a:gd name="T57" fmla="*/ 498839 h 1264920"/>
              <a:gd name="T58" fmla="*/ 449973 w 1264920"/>
              <a:gd name="T59" fmla="*/ 338499 h 1264920"/>
              <a:gd name="T60" fmla="*/ 633441 w 1264920"/>
              <a:gd name="T61" fmla="*/ 286325 h 1264920"/>
              <a:gd name="T62" fmla="*/ 1142752 w 1264920"/>
              <a:gd name="T63" fmla="*/ 253241 h 1264920"/>
              <a:gd name="T64" fmla="*/ 1110473 w 1264920"/>
              <a:gd name="T65" fmla="*/ 213791 h 1264920"/>
              <a:gd name="T66" fmla="*/ 1081662 w 1264920"/>
              <a:gd name="T67" fmla="*/ 183247 h 1264920"/>
              <a:gd name="T68" fmla="*/ 761596 w 1264920"/>
              <a:gd name="T69" fmla="*/ 142527 h 1264920"/>
              <a:gd name="T70" fmla="*/ 1151187 w 1264920"/>
              <a:gd name="T71" fmla="*/ 286325 h 1264920"/>
              <a:gd name="T72" fmla="*/ 743533 w 1264920"/>
              <a:gd name="T73" fmla="*/ 304137 h 1264920"/>
              <a:gd name="T74" fmla="*/ 914541 w 1264920"/>
              <a:gd name="T75" fmla="*/ 428853 h 1264920"/>
              <a:gd name="T76" fmla="*/ 981740 w 1264920"/>
              <a:gd name="T77" fmla="*/ 633731 h 1264920"/>
              <a:gd name="T78" fmla="*/ 929557 w 1264920"/>
              <a:gd name="T79" fmla="*/ 818253 h 1264920"/>
              <a:gd name="T80" fmla="*/ 769014 w 1264920"/>
              <a:gd name="T81" fmla="*/ 955689 h 1264920"/>
              <a:gd name="T82" fmla="*/ 1003552 w 1264920"/>
              <a:gd name="T83" fmla="*/ 982414 h 1264920"/>
              <a:gd name="T84" fmla="*/ 1029954 w 1264920"/>
              <a:gd name="T85" fmla="*/ 951871 h 1264920"/>
              <a:gd name="T86" fmla="*/ 1059987 w 1264920"/>
              <a:gd name="T87" fmla="*/ 909877 h 1264920"/>
              <a:gd name="T88" fmla="*/ 1235703 w 1264920"/>
              <a:gd name="T89" fmla="*/ 838615 h 1264920"/>
              <a:gd name="T90" fmla="*/ 1258246 w 1264920"/>
              <a:gd name="T91" fmla="*/ 752081 h 1264920"/>
              <a:gd name="T92" fmla="*/ 1140012 w 1264920"/>
              <a:gd name="T93" fmla="*/ 598099 h 1264920"/>
              <a:gd name="T94" fmla="*/ 1114805 w 1264920"/>
              <a:gd name="T95" fmla="*/ 472119 h 1264920"/>
              <a:gd name="T96" fmla="*/ 1096290 w 1264920"/>
              <a:gd name="T97" fmla="*/ 425035 h 1264920"/>
              <a:gd name="T98" fmla="*/ 996170 w 1264920"/>
              <a:gd name="T99" fmla="*/ 111983 h 1264920"/>
              <a:gd name="T100" fmla="*/ 1065880 w 1264920"/>
              <a:gd name="T101" fmla="*/ 167975 h 1264920"/>
              <a:gd name="T102" fmla="*/ 1027035 w 1264920"/>
              <a:gd name="T103" fmla="*/ 134891 h 12649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64920" h="1264920">
                <a:moveTo>
                  <a:pt x="904396" y="1083309"/>
                </a:moveTo>
                <a:lnTo>
                  <a:pt x="398388" y="1083309"/>
                </a:lnTo>
                <a:lnTo>
                  <a:pt x="420896" y="1093469"/>
                </a:lnTo>
                <a:lnTo>
                  <a:pt x="455783" y="1108709"/>
                </a:lnTo>
                <a:lnTo>
                  <a:pt x="504225" y="1123949"/>
                </a:lnTo>
                <a:lnTo>
                  <a:pt x="554626" y="1134109"/>
                </a:lnTo>
                <a:lnTo>
                  <a:pt x="606720" y="1139189"/>
                </a:lnTo>
                <a:lnTo>
                  <a:pt x="681382" y="1264919"/>
                </a:lnTo>
                <a:lnTo>
                  <a:pt x="694440" y="1264919"/>
                </a:lnTo>
                <a:lnTo>
                  <a:pt x="707423" y="1263649"/>
                </a:lnTo>
                <a:lnTo>
                  <a:pt x="720326" y="1261109"/>
                </a:lnTo>
                <a:lnTo>
                  <a:pt x="733148" y="1259839"/>
                </a:lnTo>
                <a:lnTo>
                  <a:pt x="783565" y="1249679"/>
                </a:lnTo>
                <a:lnTo>
                  <a:pt x="795937" y="1245869"/>
                </a:lnTo>
                <a:lnTo>
                  <a:pt x="808212" y="1243329"/>
                </a:lnTo>
                <a:lnTo>
                  <a:pt x="832455" y="1235709"/>
                </a:lnTo>
                <a:lnTo>
                  <a:pt x="844419" y="1230629"/>
                </a:lnTo>
                <a:lnTo>
                  <a:pt x="856273" y="1226819"/>
                </a:lnTo>
                <a:lnTo>
                  <a:pt x="868015" y="1221739"/>
                </a:lnTo>
                <a:lnTo>
                  <a:pt x="879643" y="1217929"/>
                </a:lnTo>
                <a:lnTo>
                  <a:pt x="902544" y="1207769"/>
                </a:lnTo>
                <a:lnTo>
                  <a:pt x="904396" y="1083309"/>
                </a:lnTo>
                <a:close/>
              </a:path>
              <a:path w="1264920" h="1264920">
                <a:moveTo>
                  <a:pt x="582944" y="0"/>
                </a:moveTo>
                <a:lnTo>
                  <a:pt x="556903" y="2539"/>
                </a:lnTo>
                <a:lnTo>
                  <a:pt x="543999" y="5079"/>
                </a:lnTo>
                <a:lnTo>
                  <a:pt x="531176" y="6349"/>
                </a:lnTo>
                <a:lnTo>
                  <a:pt x="480758" y="16509"/>
                </a:lnTo>
                <a:lnTo>
                  <a:pt x="468385" y="20319"/>
                </a:lnTo>
                <a:lnTo>
                  <a:pt x="456110" y="22859"/>
                </a:lnTo>
                <a:lnTo>
                  <a:pt x="431867" y="30479"/>
                </a:lnTo>
                <a:lnTo>
                  <a:pt x="419904" y="35559"/>
                </a:lnTo>
                <a:lnTo>
                  <a:pt x="408050" y="39369"/>
                </a:lnTo>
                <a:lnTo>
                  <a:pt x="396309" y="44449"/>
                </a:lnTo>
                <a:lnTo>
                  <a:pt x="384683" y="48259"/>
                </a:lnTo>
                <a:lnTo>
                  <a:pt x="361787" y="58419"/>
                </a:lnTo>
                <a:lnTo>
                  <a:pt x="359614" y="205739"/>
                </a:lnTo>
                <a:lnTo>
                  <a:pt x="348892" y="213359"/>
                </a:lnTo>
                <a:lnTo>
                  <a:pt x="338362" y="219709"/>
                </a:lnTo>
                <a:lnTo>
                  <a:pt x="328027" y="227329"/>
                </a:lnTo>
                <a:lnTo>
                  <a:pt x="317893" y="236219"/>
                </a:lnTo>
                <a:lnTo>
                  <a:pt x="307965" y="243839"/>
                </a:lnTo>
                <a:lnTo>
                  <a:pt x="298246" y="251459"/>
                </a:lnTo>
                <a:lnTo>
                  <a:pt x="270394" y="278129"/>
                </a:lnTo>
                <a:lnTo>
                  <a:pt x="252959" y="297179"/>
                </a:lnTo>
                <a:lnTo>
                  <a:pt x="244594" y="306069"/>
                </a:lnTo>
                <a:lnTo>
                  <a:pt x="236472" y="316229"/>
                </a:lnTo>
                <a:lnTo>
                  <a:pt x="228595" y="326389"/>
                </a:lnTo>
                <a:lnTo>
                  <a:pt x="220970" y="336549"/>
                </a:lnTo>
                <a:lnTo>
                  <a:pt x="213599" y="347979"/>
                </a:lnTo>
                <a:lnTo>
                  <a:pt x="206489" y="358139"/>
                </a:lnTo>
                <a:lnTo>
                  <a:pt x="59552" y="359409"/>
                </a:lnTo>
                <a:lnTo>
                  <a:pt x="39700" y="405129"/>
                </a:lnTo>
                <a:lnTo>
                  <a:pt x="35303" y="417829"/>
                </a:lnTo>
                <a:lnTo>
                  <a:pt x="31137" y="429259"/>
                </a:lnTo>
                <a:lnTo>
                  <a:pt x="27204" y="441959"/>
                </a:lnTo>
                <a:lnTo>
                  <a:pt x="23506" y="453389"/>
                </a:lnTo>
                <a:lnTo>
                  <a:pt x="20047" y="466089"/>
                </a:lnTo>
                <a:lnTo>
                  <a:pt x="8634" y="515619"/>
                </a:lnTo>
                <a:lnTo>
                  <a:pt x="2686" y="553719"/>
                </a:lnTo>
                <a:lnTo>
                  <a:pt x="0" y="580389"/>
                </a:lnTo>
                <a:lnTo>
                  <a:pt x="125871" y="655319"/>
                </a:lnTo>
                <a:lnTo>
                  <a:pt x="126617" y="669289"/>
                </a:lnTo>
                <a:lnTo>
                  <a:pt x="130847" y="707389"/>
                </a:lnTo>
                <a:lnTo>
                  <a:pt x="137975" y="745489"/>
                </a:lnTo>
                <a:lnTo>
                  <a:pt x="147883" y="782319"/>
                </a:lnTo>
                <a:lnTo>
                  <a:pt x="151783" y="795019"/>
                </a:lnTo>
                <a:lnTo>
                  <a:pt x="155975" y="806449"/>
                </a:lnTo>
                <a:lnTo>
                  <a:pt x="160454" y="819149"/>
                </a:lnTo>
                <a:lnTo>
                  <a:pt x="165216" y="830579"/>
                </a:lnTo>
                <a:lnTo>
                  <a:pt x="170256" y="842009"/>
                </a:lnTo>
                <a:lnTo>
                  <a:pt x="175571" y="853439"/>
                </a:lnTo>
                <a:lnTo>
                  <a:pt x="181156" y="864869"/>
                </a:lnTo>
                <a:lnTo>
                  <a:pt x="108980" y="991869"/>
                </a:lnTo>
                <a:lnTo>
                  <a:pt x="116334" y="1002029"/>
                </a:lnTo>
                <a:lnTo>
                  <a:pt x="123891" y="1013459"/>
                </a:lnTo>
                <a:lnTo>
                  <a:pt x="131650" y="1023619"/>
                </a:lnTo>
                <a:lnTo>
                  <a:pt x="139607" y="1032509"/>
                </a:lnTo>
                <a:lnTo>
                  <a:pt x="147759" y="1042669"/>
                </a:lnTo>
                <a:lnTo>
                  <a:pt x="156103" y="1052829"/>
                </a:lnTo>
                <a:lnTo>
                  <a:pt x="164637" y="1061719"/>
                </a:lnTo>
                <a:lnTo>
                  <a:pt x="173358" y="1071879"/>
                </a:lnTo>
                <a:lnTo>
                  <a:pt x="182262" y="1080769"/>
                </a:lnTo>
                <a:lnTo>
                  <a:pt x="191348" y="1089659"/>
                </a:lnTo>
                <a:lnTo>
                  <a:pt x="200610" y="1098549"/>
                </a:lnTo>
                <a:lnTo>
                  <a:pt x="210048" y="1106169"/>
                </a:lnTo>
                <a:lnTo>
                  <a:pt x="219658" y="1115059"/>
                </a:lnTo>
                <a:lnTo>
                  <a:pt x="249492" y="1139189"/>
                </a:lnTo>
                <a:lnTo>
                  <a:pt x="270188" y="1154429"/>
                </a:lnTo>
                <a:lnTo>
                  <a:pt x="398388" y="1083309"/>
                </a:lnTo>
                <a:lnTo>
                  <a:pt x="904396" y="1083309"/>
                </a:lnTo>
                <a:lnTo>
                  <a:pt x="904737" y="1060449"/>
                </a:lnTo>
                <a:lnTo>
                  <a:pt x="915461" y="1052829"/>
                </a:lnTo>
                <a:lnTo>
                  <a:pt x="925993" y="1046479"/>
                </a:lnTo>
                <a:lnTo>
                  <a:pt x="936329" y="1038859"/>
                </a:lnTo>
                <a:lnTo>
                  <a:pt x="946463" y="1029969"/>
                </a:lnTo>
                <a:lnTo>
                  <a:pt x="956393" y="1022349"/>
                </a:lnTo>
                <a:lnTo>
                  <a:pt x="966112" y="1014729"/>
                </a:lnTo>
                <a:lnTo>
                  <a:pt x="975617" y="1005839"/>
                </a:lnTo>
                <a:lnTo>
                  <a:pt x="984903" y="996949"/>
                </a:lnTo>
                <a:lnTo>
                  <a:pt x="993965" y="988059"/>
                </a:lnTo>
                <a:lnTo>
                  <a:pt x="1001536" y="980439"/>
                </a:lnTo>
                <a:lnTo>
                  <a:pt x="632169" y="980439"/>
                </a:lnTo>
                <a:lnTo>
                  <a:pt x="603661" y="979169"/>
                </a:lnTo>
                <a:lnTo>
                  <a:pt x="548637" y="970279"/>
                </a:lnTo>
                <a:lnTo>
                  <a:pt x="496868" y="953769"/>
                </a:lnTo>
                <a:lnTo>
                  <a:pt x="449069" y="928369"/>
                </a:lnTo>
                <a:lnTo>
                  <a:pt x="405956" y="896619"/>
                </a:lnTo>
                <a:lnTo>
                  <a:pt x="368244" y="859789"/>
                </a:lnTo>
                <a:lnTo>
                  <a:pt x="336649" y="816609"/>
                </a:lnTo>
                <a:lnTo>
                  <a:pt x="311886" y="768349"/>
                </a:lnTo>
                <a:lnTo>
                  <a:pt x="294672" y="716279"/>
                </a:lnTo>
                <a:lnTo>
                  <a:pt x="285722" y="661669"/>
                </a:lnTo>
                <a:lnTo>
                  <a:pt x="284570" y="632459"/>
                </a:lnTo>
                <a:lnTo>
                  <a:pt x="285722" y="604519"/>
                </a:lnTo>
                <a:lnTo>
                  <a:pt x="294672" y="549909"/>
                </a:lnTo>
                <a:lnTo>
                  <a:pt x="311886" y="497839"/>
                </a:lnTo>
                <a:lnTo>
                  <a:pt x="336649" y="449579"/>
                </a:lnTo>
                <a:lnTo>
                  <a:pt x="368244" y="406399"/>
                </a:lnTo>
                <a:lnTo>
                  <a:pt x="405956" y="369569"/>
                </a:lnTo>
                <a:lnTo>
                  <a:pt x="449069" y="337819"/>
                </a:lnTo>
                <a:lnTo>
                  <a:pt x="496868" y="312419"/>
                </a:lnTo>
                <a:lnTo>
                  <a:pt x="548637" y="295909"/>
                </a:lnTo>
                <a:lnTo>
                  <a:pt x="603661" y="287019"/>
                </a:lnTo>
                <a:lnTo>
                  <a:pt x="632169" y="285749"/>
                </a:lnTo>
                <a:lnTo>
                  <a:pt x="1148875" y="285749"/>
                </a:lnTo>
                <a:lnTo>
                  <a:pt x="1155371" y="274319"/>
                </a:lnTo>
                <a:lnTo>
                  <a:pt x="1148015" y="264159"/>
                </a:lnTo>
                <a:lnTo>
                  <a:pt x="1140456" y="252729"/>
                </a:lnTo>
                <a:lnTo>
                  <a:pt x="1132696" y="242569"/>
                </a:lnTo>
                <a:lnTo>
                  <a:pt x="1124738" y="233679"/>
                </a:lnTo>
                <a:lnTo>
                  <a:pt x="1116586" y="223519"/>
                </a:lnTo>
                <a:lnTo>
                  <a:pt x="1108241" y="213359"/>
                </a:lnTo>
                <a:lnTo>
                  <a:pt x="1099707" y="204469"/>
                </a:lnTo>
                <a:lnTo>
                  <a:pt x="1090987" y="194309"/>
                </a:lnTo>
                <a:lnTo>
                  <a:pt x="1082084" y="185419"/>
                </a:lnTo>
                <a:lnTo>
                  <a:pt x="1079488" y="182879"/>
                </a:lnTo>
                <a:lnTo>
                  <a:pt x="865900" y="182879"/>
                </a:lnTo>
                <a:lnTo>
                  <a:pt x="831911" y="167639"/>
                </a:lnTo>
                <a:lnTo>
                  <a:pt x="808509" y="157479"/>
                </a:lnTo>
                <a:lnTo>
                  <a:pt x="760068" y="142239"/>
                </a:lnTo>
                <a:lnTo>
                  <a:pt x="709664" y="132079"/>
                </a:lnTo>
                <a:lnTo>
                  <a:pt x="657559" y="126999"/>
                </a:lnTo>
                <a:lnTo>
                  <a:pt x="582944" y="0"/>
                </a:lnTo>
                <a:close/>
              </a:path>
              <a:path w="1264920" h="1264920">
                <a:moveTo>
                  <a:pt x="1148875" y="285749"/>
                </a:moveTo>
                <a:lnTo>
                  <a:pt x="632169" y="285749"/>
                </a:lnTo>
                <a:lnTo>
                  <a:pt x="660678" y="287019"/>
                </a:lnTo>
                <a:lnTo>
                  <a:pt x="688551" y="289559"/>
                </a:lnTo>
                <a:lnTo>
                  <a:pt x="742037" y="303529"/>
                </a:lnTo>
                <a:lnTo>
                  <a:pt x="791911" y="323849"/>
                </a:lnTo>
                <a:lnTo>
                  <a:pt x="837456" y="353059"/>
                </a:lnTo>
                <a:lnTo>
                  <a:pt x="877959" y="387349"/>
                </a:lnTo>
                <a:lnTo>
                  <a:pt x="912702" y="427989"/>
                </a:lnTo>
                <a:lnTo>
                  <a:pt x="940970" y="473709"/>
                </a:lnTo>
                <a:lnTo>
                  <a:pt x="962047" y="523239"/>
                </a:lnTo>
                <a:lnTo>
                  <a:pt x="975219" y="576579"/>
                </a:lnTo>
                <a:lnTo>
                  <a:pt x="979768" y="632459"/>
                </a:lnTo>
                <a:lnTo>
                  <a:pt x="978616" y="661669"/>
                </a:lnTo>
                <a:lnTo>
                  <a:pt x="969666" y="716279"/>
                </a:lnTo>
                <a:lnTo>
                  <a:pt x="952452" y="768349"/>
                </a:lnTo>
                <a:lnTo>
                  <a:pt x="927690" y="816609"/>
                </a:lnTo>
                <a:lnTo>
                  <a:pt x="896095" y="859789"/>
                </a:lnTo>
                <a:lnTo>
                  <a:pt x="858383" y="896619"/>
                </a:lnTo>
                <a:lnTo>
                  <a:pt x="815269" y="928369"/>
                </a:lnTo>
                <a:lnTo>
                  <a:pt x="767470" y="953769"/>
                </a:lnTo>
                <a:lnTo>
                  <a:pt x="715701" y="970279"/>
                </a:lnTo>
                <a:lnTo>
                  <a:pt x="660678" y="979169"/>
                </a:lnTo>
                <a:lnTo>
                  <a:pt x="632169" y="980439"/>
                </a:lnTo>
                <a:lnTo>
                  <a:pt x="1001536" y="980439"/>
                </a:lnTo>
                <a:lnTo>
                  <a:pt x="1002798" y="979169"/>
                </a:lnTo>
                <a:lnTo>
                  <a:pt x="1011399" y="969009"/>
                </a:lnTo>
                <a:lnTo>
                  <a:pt x="1019763" y="960119"/>
                </a:lnTo>
                <a:lnTo>
                  <a:pt x="1027884" y="949959"/>
                </a:lnTo>
                <a:lnTo>
                  <a:pt x="1035759" y="939799"/>
                </a:lnTo>
                <a:lnTo>
                  <a:pt x="1043383" y="929639"/>
                </a:lnTo>
                <a:lnTo>
                  <a:pt x="1050751" y="918209"/>
                </a:lnTo>
                <a:lnTo>
                  <a:pt x="1057859" y="908049"/>
                </a:lnTo>
                <a:lnTo>
                  <a:pt x="1204812" y="906779"/>
                </a:lnTo>
                <a:lnTo>
                  <a:pt x="1224660" y="861059"/>
                </a:lnTo>
                <a:lnTo>
                  <a:pt x="1229057" y="848359"/>
                </a:lnTo>
                <a:lnTo>
                  <a:pt x="1233222" y="836929"/>
                </a:lnTo>
                <a:lnTo>
                  <a:pt x="1237155" y="824229"/>
                </a:lnTo>
                <a:lnTo>
                  <a:pt x="1240851" y="812799"/>
                </a:lnTo>
                <a:lnTo>
                  <a:pt x="1244310" y="800099"/>
                </a:lnTo>
                <a:lnTo>
                  <a:pt x="1255718" y="750569"/>
                </a:lnTo>
                <a:lnTo>
                  <a:pt x="1261661" y="712469"/>
                </a:lnTo>
                <a:lnTo>
                  <a:pt x="1264343" y="685799"/>
                </a:lnTo>
                <a:lnTo>
                  <a:pt x="1138467" y="610869"/>
                </a:lnTo>
                <a:lnTo>
                  <a:pt x="1137723" y="596899"/>
                </a:lnTo>
                <a:lnTo>
                  <a:pt x="1133498" y="558799"/>
                </a:lnTo>
                <a:lnTo>
                  <a:pt x="1126372" y="520699"/>
                </a:lnTo>
                <a:lnTo>
                  <a:pt x="1116465" y="483869"/>
                </a:lnTo>
                <a:lnTo>
                  <a:pt x="1112565" y="471169"/>
                </a:lnTo>
                <a:lnTo>
                  <a:pt x="1108372" y="459739"/>
                </a:lnTo>
                <a:lnTo>
                  <a:pt x="1103893" y="447039"/>
                </a:lnTo>
                <a:lnTo>
                  <a:pt x="1099130" y="435609"/>
                </a:lnTo>
                <a:lnTo>
                  <a:pt x="1094089" y="424179"/>
                </a:lnTo>
                <a:lnTo>
                  <a:pt x="1088774" y="412749"/>
                </a:lnTo>
                <a:lnTo>
                  <a:pt x="1083188" y="401319"/>
                </a:lnTo>
                <a:lnTo>
                  <a:pt x="1148875" y="285749"/>
                </a:lnTo>
                <a:close/>
              </a:path>
              <a:path w="1264920" h="1264920">
                <a:moveTo>
                  <a:pt x="994170" y="111759"/>
                </a:moveTo>
                <a:lnTo>
                  <a:pt x="865900" y="182879"/>
                </a:lnTo>
                <a:lnTo>
                  <a:pt x="1079488" y="182879"/>
                </a:lnTo>
                <a:lnTo>
                  <a:pt x="1073000" y="176529"/>
                </a:lnTo>
                <a:lnTo>
                  <a:pt x="1063738" y="167639"/>
                </a:lnTo>
                <a:lnTo>
                  <a:pt x="1054301" y="160019"/>
                </a:lnTo>
                <a:lnTo>
                  <a:pt x="1044692" y="151129"/>
                </a:lnTo>
                <a:lnTo>
                  <a:pt x="1034915" y="142239"/>
                </a:lnTo>
                <a:lnTo>
                  <a:pt x="1024971" y="134619"/>
                </a:lnTo>
                <a:lnTo>
                  <a:pt x="1014863" y="126999"/>
                </a:lnTo>
                <a:lnTo>
                  <a:pt x="1004595" y="119379"/>
                </a:lnTo>
                <a:lnTo>
                  <a:pt x="994170" y="111759"/>
                </a:lnTo>
                <a:close/>
              </a:path>
            </a:pathLst>
          </a:custGeom>
          <a:solidFill>
            <a:srgbClr val="38B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3" name="object 13"/>
          <p:cNvSpPr>
            <a:spLocks/>
          </p:cNvSpPr>
          <p:nvPr/>
        </p:nvSpPr>
        <p:spPr bwMode="auto">
          <a:xfrm>
            <a:off x="723900" y="1765300"/>
            <a:ext cx="3324225" cy="1271588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12 h 1271270"/>
              <a:gd name="T18" fmla="*/ 402 w 3324860"/>
              <a:gd name="T19" fmla="*/ 1106942 h 1271270"/>
              <a:gd name="T20" fmla="*/ 8447 w 3324860"/>
              <a:gd name="T21" fmla="*/ 1149149 h 1271270"/>
              <a:gd name="T22" fmla="*/ 25846 w 3324860"/>
              <a:gd name="T23" fmla="*/ 1187253 h 1271270"/>
              <a:gd name="T24" fmla="*/ 51296 w 3324860"/>
              <a:gd name="T25" fmla="*/ 1219952 h 1271270"/>
              <a:gd name="T26" fmla="*/ 83507 w 3324860"/>
              <a:gd name="T27" fmla="*/ 1245944 h 1271270"/>
              <a:gd name="T28" fmla="*/ 121184 w 3324860"/>
              <a:gd name="T29" fmla="*/ 1263937 h 1271270"/>
              <a:gd name="T30" fmla="*/ 163030 w 3324860"/>
              <a:gd name="T31" fmla="*/ 1272626 h 1271270"/>
              <a:gd name="T32" fmla="*/ 177680 w 3324860"/>
              <a:gd name="T33" fmla="*/ 1273229 h 1271270"/>
              <a:gd name="T34" fmla="*/ 3141519 w 3324860"/>
              <a:gd name="T35" fmla="*/ 1273229 h 1271270"/>
              <a:gd name="T36" fmla="*/ 3181927 w 3324860"/>
              <a:gd name="T37" fmla="*/ 1268549 h 1271270"/>
              <a:gd name="T38" fmla="*/ 3221403 w 3324860"/>
              <a:gd name="T39" fmla="*/ 1254073 h 1271270"/>
              <a:gd name="T40" fmla="*/ 3255925 w 3324860"/>
              <a:gd name="T41" fmla="*/ 1231083 h 1271270"/>
              <a:gd name="T42" fmla="*/ 3284198 w 3324860"/>
              <a:gd name="T43" fmla="*/ 1200875 h 1271270"/>
              <a:gd name="T44" fmla="*/ 3304928 w 3324860"/>
              <a:gd name="T45" fmla="*/ 1164751 h 1271270"/>
              <a:gd name="T46" fmla="*/ 3316820 w 3324860"/>
              <a:gd name="T47" fmla="*/ 1124009 h 1271270"/>
              <a:gd name="T48" fmla="*/ 3319199 w 3324860"/>
              <a:gd name="T49" fmla="*/ 1094922 h 1271270"/>
              <a:gd name="T50" fmla="*/ 3318797 w 3324860"/>
              <a:gd name="T51" fmla="*/ 166292 h 1271270"/>
              <a:gd name="T52" fmla="*/ 3310749 w 3324860"/>
              <a:gd name="T53" fmla="*/ 124080 h 1271270"/>
              <a:gd name="T54" fmla="*/ 3293353 w 3324860"/>
              <a:gd name="T55" fmla="*/ 85974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7" name="object 17"/>
          <p:cNvSpPr>
            <a:spLocks/>
          </p:cNvSpPr>
          <p:nvPr/>
        </p:nvSpPr>
        <p:spPr bwMode="auto">
          <a:xfrm>
            <a:off x="723900" y="3203575"/>
            <a:ext cx="3324225" cy="1271588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12 h 1271270"/>
              <a:gd name="T18" fmla="*/ 402 w 3324860"/>
              <a:gd name="T19" fmla="*/ 1106942 h 1271270"/>
              <a:gd name="T20" fmla="*/ 8447 w 3324860"/>
              <a:gd name="T21" fmla="*/ 1149149 h 1271270"/>
              <a:gd name="T22" fmla="*/ 25846 w 3324860"/>
              <a:gd name="T23" fmla="*/ 1187253 h 1271270"/>
              <a:gd name="T24" fmla="*/ 51296 w 3324860"/>
              <a:gd name="T25" fmla="*/ 1219952 h 1271270"/>
              <a:gd name="T26" fmla="*/ 83507 w 3324860"/>
              <a:gd name="T27" fmla="*/ 1245944 h 1271270"/>
              <a:gd name="T28" fmla="*/ 121184 w 3324860"/>
              <a:gd name="T29" fmla="*/ 1263937 h 1271270"/>
              <a:gd name="T30" fmla="*/ 163030 w 3324860"/>
              <a:gd name="T31" fmla="*/ 1272626 h 1271270"/>
              <a:gd name="T32" fmla="*/ 177680 w 3324860"/>
              <a:gd name="T33" fmla="*/ 1273229 h 1271270"/>
              <a:gd name="T34" fmla="*/ 3141519 w 3324860"/>
              <a:gd name="T35" fmla="*/ 1273229 h 1271270"/>
              <a:gd name="T36" fmla="*/ 3181927 w 3324860"/>
              <a:gd name="T37" fmla="*/ 1268549 h 1271270"/>
              <a:gd name="T38" fmla="*/ 3221403 w 3324860"/>
              <a:gd name="T39" fmla="*/ 1254073 h 1271270"/>
              <a:gd name="T40" fmla="*/ 3255925 w 3324860"/>
              <a:gd name="T41" fmla="*/ 1231083 h 1271270"/>
              <a:gd name="T42" fmla="*/ 3284198 w 3324860"/>
              <a:gd name="T43" fmla="*/ 1200875 h 1271270"/>
              <a:gd name="T44" fmla="*/ 3304928 w 3324860"/>
              <a:gd name="T45" fmla="*/ 1164751 h 1271270"/>
              <a:gd name="T46" fmla="*/ 3316820 w 3324860"/>
              <a:gd name="T47" fmla="*/ 1124009 h 1271270"/>
              <a:gd name="T48" fmla="*/ 3319199 w 3324860"/>
              <a:gd name="T49" fmla="*/ 1094922 h 1271270"/>
              <a:gd name="T50" fmla="*/ 3318797 w 3324860"/>
              <a:gd name="T51" fmla="*/ 166292 h 1271270"/>
              <a:gd name="T52" fmla="*/ 3310749 w 3324860"/>
              <a:gd name="T53" fmla="*/ 124080 h 1271270"/>
              <a:gd name="T54" fmla="*/ 3293353 w 3324860"/>
              <a:gd name="T55" fmla="*/ 85974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9" name="object 19"/>
          <p:cNvSpPr>
            <a:spLocks/>
          </p:cNvSpPr>
          <p:nvPr/>
        </p:nvSpPr>
        <p:spPr bwMode="auto">
          <a:xfrm>
            <a:off x="723900" y="4643438"/>
            <a:ext cx="3324225" cy="1271587"/>
          </a:xfrm>
          <a:custGeom>
            <a:avLst/>
            <a:gdLst>
              <a:gd name="T0" fmla="*/ 3141519 w 3324860"/>
              <a:gd name="T1" fmla="*/ 0 h 1271270"/>
              <a:gd name="T2" fmla="*/ 165700 w 3324860"/>
              <a:gd name="T3" fmla="*/ 402 h 1271270"/>
              <a:gd name="T4" fmla="*/ 123640 w 3324860"/>
              <a:gd name="T5" fmla="*/ 8479 h 1271270"/>
              <a:gd name="T6" fmla="*/ 85677 w 3324860"/>
              <a:gd name="T7" fmla="*/ 25934 h 1271270"/>
              <a:gd name="T8" fmla="*/ 53093 w 3324860"/>
              <a:gd name="T9" fmla="*/ 51480 h 1271270"/>
              <a:gd name="T10" fmla="*/ 27191 w 3324860"/>
              <a:gd name="T11" fmla="*/ 83803 h 1271270"/>
              <a:gd name="T12" fmla="*/ 9259 w 3324860"/>
              <a:gd name="T13" fmla="*/ 121608 h 1271270"/>
              <a:gd name="T14" fmla="*/ 603 w 3324860"/>
              <a:gd name="T15" fmla="*/ 163606 h 1271270"/>
              <a:gd name="T16" fmla="*/ 0 w 3324860"/>
              <a:gd name="T17" fmla="*/ 178304 h 1271270"/>
              <a:gd name="T18" fmla="*/ 402 w 3324860"/>
              <a:gd name="T19" fmla="*/ 1106936 h 1271270"/>
              <a:gd name="T20" fmla="*/ 8447 w 3324860"/>
              <a:gd name="T21" fmla="*/ 1149141 h 1271270"/>
              <a:gd name="T22" fmla="*/ 25846 w 3324860"/>
              <a:gd name="T23" fmla="*/ 1187246 h 1271270"/>
              <a:gd name="T24" fmla="*/ 51296 w 3324860"/>
              <a:gd name="T25" fmla="*/ 1219944 h 1271270"/>
              <a:gd name="T26" fmla="*/ 83507 w 3324860"/>
              <a:gd name="T27" fmla="*/ 1245936 h 1271270"/>
              <a:gd name="T28" fmla="*/ 121184 w 3324860"/>
              <a:gd name="T29" fmla="*/ 1263929 h 1271270"/>
              <a:gd name="T30" fmla="*/ 163030 w 3324860"/>
              <a:gd name="T31" fmla="*/ 1272618 h 1271270"/>
              <a:gd name="T32" fmla="*/ 177680 w 3324860"/>
              <a:gd name="T33" fmla="*/ 1273221 h 1271270"/>
              <a:gd name="T34" fmla="*/ 3141519 w 3324860"/>
              <a:gd name="T35" fmla="*/ 1273221 h 1271270"/>
              <a:gd name="T36" fmla="*/ 3181927 w 3324860"/>
              <a:gd name="T37" fmla="*/ 1268541 h 1271270"/>
              <a:gd name="T38" fmla="*/ 3221403 w 3324860"/>
              <a:gd name="T39" fmla="*/ 1254065 h 1271270"/>
              <a:gd name="T40" fmla="*/ 3255925 w 3324860"/>
              <a:gd name="T41" fmla="*/ 1231076 h 1271270"/>
              <a:gd name="T42" fmla="*/ 3284198 w 3324860"/>
              <a:gd name="T43" fmla="*/ 1200867 h 1271270"/>
              <a:gd name="T44" fmla="*/ 3304928 w 3324860"/>
              <a:gd name="T45" fmla="*/ 1164743 h 1271270"/>
              <a:gd name="T46" fmla="*/ 3316820 w 3324860"/>
              <a:gd name="T47" fmla="*/ 1124001 h 1271270"/>
              <a:gd name="T48" fmla="*/ 3319199 w 3324860"/>
              <a:gd name="T49" fmla="*/ 1094916 h 1271270"/>
              <a:gd name="T50" fmla="*/ 3318797 w 3324860"/>
              <a:gd name="T51" fmla="*/ 166284 h 1271270"/>
              <a:gd name="T52" fmla="*/ 3310749 w 3324860"/>
              <a:gd name="T53" fmla="*/ 124080 h 1271270"/>
              <a:gd name="T54" fmla="*/ 3293353 w 3324860"/>
              <a:gd name="T55" fmla="*/ 85973 h 1271270"/>
              <a:gd name="T56" fmla="*/ 3267902 w 3324860"/>
              <a:gd name="T57" fmla="*/ 53277 h 1271270"/>
              <a:gd name="T58" fmla="*/ 3235692 w 3324860"/>
              <a:gd name="T59" fmla="*/ 27287 h 1271270"/>
              <a:gd name="T60" fmla="*/ 3198017 w 3324860"/>
              <a:gd name="T61" fmla="*/ 9291 h 1271270"/>
              <a:gd name="T62" fmla="*/ 3156171 w 3324860"/>
              <a:gd name="T63" fmla="*/ 603 h 1271270"/>
              <a:gd name="T64" fmla="*/ 3141519 w 3324860"/>
              <a:gd name="T65" fmla="*/ 0 h 12712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24860" h="1271270">
                <a:moveTo>
                  <a:pt x="3146323" y="0"/>
                </a:moveTo>
                <a:lnTo>
                  <a:pt x="165956" y="402"/>
                </a:lnTo>
                <a:lnTo>
                  <a:pt x="123832" y="8463"/>
                </a:lnTo>
                <a:lnTo>
                  <a:pt x="85805" y="25886"/>
                </a:lnTo>
                <a:lnTo>
                  <a:pt x="53173" y="51376"/>
                </a:lnTo>
                <a:lnTo>
                  <a:pt x="27231" y="83635"/>
                </a:lnTo>
                <a:lnTo>
                  <a:pt x="9275" y="121368"/>
                </a:lnTo>
                <a:lnTo>
                  <a:pt x="603" y="163278"/>
                </a:lnTo>
                <a:lnTo>
                  <a:pt x="0" y="177952"/>
                </a:lnTo>
                <a:lnTo>
                  <a:pt x="402" y="1104729"/>
                </a:lnTo>
                <a:lnTo>
                  <a:pt x="8463" y="1146853"/>
                </a:lnTo>
                <a:lnTo>
                  <a:pt x="25886" y="1184879"/>
                </a:lnTo>
                <a:lnTo>
                  <a:pt x="51376" y="1217512"/>
                </a:lnTo>
                <a:lnTo>
                  <a:pt x="83635" y="1243454"/>
                </a:lnTo>
                <a:lnTo>
                  <a:pt x="121368" y="1261409"/>
                </a:lnTo>
                <a:lnTo>
                  <a:pt x="163278" y="1270082"/>
                </a:lnTo>
                <a:lnTo>
                  <a:pt x="177952" y="1270685"/>
                </a:lnTo>
                <a:lnTo>
                  <a:pt x="3146323" y="1270685"/>
                </a:lnTo>
                <a:lnTo>
                  <a:pt x="3186793" y="1266013"/>
                </a:lnTo>
                <a:lnTo>
                  <a:pt x="3226329" y="1251567"/>
                </a:lnTo>
                <a:lnTo>
                  <a:pt x="3260904" y="1228622"/>
                </a:lnTo>
                <a:lnTo>
                  <a:pt x="3289220" y="1198475"/>
                </a:lnTo>
                <a:lnTo>
                  <a:pt x="3309982" y="1162423"/>
                </a:lnTo>
                <a:lnTo>
                  <a:pt x="3321892" y="1121761"/>
                </a:lnTo>
                <a:lnTo>
                  <a:pt x="3324275" y="1092733"/>
                </a:lnTo>
                <a:lnTo>
                  <a:pt x="3323872" y="165956"/>
                </a:lnTo>
                <a:lnTo>
                  <a:pt x="3315812" y="123832"/>
                </a:lnTo>
                <a:lnTo>
                  <a:pt x="3298389" y="85805"/>
                </a:lnTo>
                <a:lnTo>
                  <a:pt x="3272899" y="53173"/>
                </a:lnTo>
                <a:lnTo>
                  <a:pt x="3240640" y="27231"/>
                </a:lnTo>
                <a:lnTo>
                  <a:pt x="3202907" y="9275"/>
                </a:lnTo>
                <a:lnTo>
                  <a:pt x="3160997" y="603"/>
                </a:lnTo>
                <a:lnTo>
                  <a:pt x="3146323" y="0"/>
                </a:lnTo>
                <a:close/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977900" y="1897063"/>
            <a:ext cx="2846388" cy="1047750"/>
            <a:chOff x="978384" y="1896998"/>
            <a:chExt cx="2608115" cy="1046837"/>
          </a:xfrm>
        </p:grpSpPr>
        <p:sp>
          <p:nvSpPr>
            <p:cNvPr id="14" name="object 14"/>
            <p:cNvSpPr txBox="1"/>
            <p:nvPr/>
          </p:nvSpPr>
          <p:spPr>
            <a:xfrm>
              <a:off x="978384" y="2242771"/>
              <a:ext cx="1136050" cy="3854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4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</a:t>
              </a:r>
              <a:r>
                <a:rPr sz="2500" b="1" spc="-2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sz="2500" b="1" spc="-9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876650" y="2096849"/>
              <a:ext cx="709849" cy="8469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0480" eaLnBrk="1" fontAlgn="auto" hangingPunct="1">
                <a:lnSpc>
                  <a:spcPts val="473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4200" b="1" spc="-2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eaLnBrk="1" fontAlgn="auto" hangingPunct="1">
                <a:lnSpc>
                  <a:spcPts val="18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 spc="-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AÑ</a:t>
              </a:r>
              <a:r>
                <a:rPr b="1" spc="-5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914469" y="1896998"/>
              <a:ext cx="612390" cy="21571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-5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4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16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object 21"/>
            <p:cNvSpPr>
              <a:spLocks/>
            </p:cNvSpPr>
            <p:nvPr/>
          </p:nvSpPr>
          <p:spPr bwMode="auto">
            <a:xfrm>
              <a:off x="2576067" y="1931304"/>
              <a:ext cx="0" cy="932180"/>
            </a:xfrm>
            <a:custGeom>
              <a:avLst/>
              <a:gdLst>
                <a:gd name="T0" fmla="*/ 0 h 932180"/>
                <a:gd name="T1" fmla="*/ 931837 h 9321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80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977900" y="3355975"/>
            <a:ext cx="2843213" cy="931863"/>
            <a:chOff x="978383" y="3356529"/>
            <a:chExt cx="2841916" cy="932180"/>
          </a:xfrm>
        </p:grpSpPr>
        <p:sp>
          <p:nvSpPr>
            <p:cNvPr id="18" name="object 18"/>
            <p:cNvSpPr txBox="1"/>
            <p:nvPr/>
          </p:nvSpPr>
          <p:spPr>
            <a:xfrm>
              <a:off x="978383" y="3682078"/>
              <a:ext cx="1437619" cy="3843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45" dirty="0">
                  <a:solidFill>
                    <a:srgbClr val="004B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FONDEO</a:t>
              </a:r>
              <a:endParaRPr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object 22"/>
            <p:cNvSpPr>
              <a:spLocks/>
            </p:cNvSpPr>
            <p:nvPr/>
          </p:nvSpPr>
          <p:spPr bwMode="auto">
            <a:xfrm>
              <a:off x="2576067" y="3356529"/>
              <a:ext cx="0" cy="932180"/>
            </a:xfrm>
            <a:custGeom>
              <a:avLst/>
              <a:gdLst>
                <a:gd name="T0" fmla="*/ 0 h 932179"/>
                <a:gd name="T1" fmla="*/ 931845 h 9321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79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004B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7192" name="object 24"/>
            <p:cNvSpPr txBox="1">
              <a:spLocks noChangeArrowheads="1"/>
            </p:cNvSpPr>
            <p:nvPr/>
          </p:nvSpPr>
          <p:spPr bwMode="auto">
            <a:xfrm>
              <a:off x="2849192" y="3534179"/>
              <a:ext cx="971107" cy="60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s-PE" altLang="es-PE" sz="1000" b="1" dirty="0">
                  <a:solidFill>
                    <a:srgbClr val="004B8D"/>
                  </a:solidFill>
                  <a:latin typeface="Arial" charset="0"/>
                  <a:ea typeface="Gotham Medium" pitchFamily="50" charset="0"/>
                  <a:cs typeface="Arial" charset="0"/>
                </a:rPr>
                <a:t>TASAS VARIABLES, FIJAS Y/O ESCULPIDAS</a:t>
              </a:r>
              <a:endParaRPr lang="es-PE" altLang="es-PE" sz="1000" b="1" dirty="0">
                <a:latin typeface="Arial" charset="0"/>
                <a:ea typeface="Gotham Medium" pitchFamily="50" charset="0"/>
                <a:cs typeface="Arial" charset="0"/>
              </a:endParaRP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977900" y="4813300"/>
            <a:ext cx="2913063" cy="931863"/>
            <a:chOff x="978383" y="4812858"/>
            <a:chExt cx="2911446" cy="932180"/>
          </a:xfrm>
        </p:grpSpPr>
        <p:sp>
          <p:nvSpPr>
            <p:cNvPr id="20" name="object 20"/>
            <p:cNvSpPr txBox="1"/>
            <p:nvPr/>
          </p:nvSpPr>
          <p:spPr>
            <a:xfrm>
              <a:off x="978383" y="5120938"/>
              <a:ext cx="1248669" cy="3843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500" b="1" spc="-1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</a:t>
              </a:r>
              <a:endParaRPr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8" name="object 23"/>
            <p:cNvSpPr>
              <a:spLocks/>
            </p:cNvSpPr>
            <p:nvPr/>
          </p:nvSpPr>
          <p:spPr bwMode="auto">
            <a:xfrm>
              <a:off x="2576067" y="4812858"/>
              <a:ext cx="0" cy="932180"/>
            </a:xfrm>
            <a:custGeom>
              <a:avLst/>
              <a:gdLst>
                <a:gd name="T0" fmla="*/ 0 h 932179"/>
                <a:gd name="T1" fmla="*/ 931845 h 9321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32179">
                  <a:moveTo>
                    <a:pt x="0" y="0"/>
                  </a:moveTo>
                  <a:lnTo>
                    <a:pt x="0" y="93183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PE"/>
            </a:p>
          </p:txBody>
        </p:sp>
        <p:sp>
          <p:nvSpPr>
            <p:cNvPr id="7189" name="object 25"/>
            <p:cNvSpPr txBox="1">
              <a:spLocks noChangeArrowheads="1"/>
            </p:cNvSpPr>
            <p:nvPr/>
          </p:nvSpPr>
          <p:spPr bwMode="auto">
            <a:xfrm>
              <a:off x="2688812" y="4843931"/>
              <a:ext cx="1201017" cy="85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38"/>
                </a:lnSpc>
              </a:pPr>
              <a:r>
                <a:rPr lang="es-PE" altLang="es-PE" sz="1400" b="1" dirty="0">
                  <a:solidFill>
                    <a:srgbClr val="FFFFFF"/>
                  </a:solidFill>
                  <a:latin typeface="Arial" charset="0"/>
                  <a:ea typeface="Gotham Medium" pitchFamily="50" charset="0"/>
                  <a:cs typeface="Arial" charset="0"/>
                </a:rPr>
                <a:t>HASTA</a:t>
              </a:r>
              <a:endParaRPr lang="es-PE" altLang="es-PE" sz="1400" b="1" dirty="0">
                <a:latin typeface="Arial" charset="0"/>
                <a:ea typeface="Gotham Medium" pitchFamily="50" charset="0"/>
                <a:cs typeface="Arial" charset="0"/>
              </a:endParaRPr>
            </a:p>
            <a:p>
              <a:pPr algn="ctr" eaLnBrk="1" hangingPunct="1">
                <a:lnSpc>
                  <a:spcPts val="4363"/>
                </a:lnSpc>
              </a:pPr>
              <a:r>
                <a:rPr lang="es-PE" altLang="es-PE" sz="3900" b="1" dirty="0">
                  <a:solidFill>
                    <a:srgbClr val="FFFFFF"/>
                  </a:solidFill>
                  <a:latin typeface="Arial" charset="0"/>
                  <a:ea typeface="Gotham Black" pitchFamily="50" charset="0"/>
                  <a:cs typeface="Arial" charset="0"/>
                </a:rPr>
                <a:t>50%</a:t>
              </a:r>
              <a:endParaRPr lang="es-PE" altLang="es-PE" sz="3900" dirty="0">
                <a:latin typeface="Arial" charset="0"/>
                <a:ea typeface="Gotham Black" pitchFamily="50" charset="0"/>
                <a:cs typeface="Arial" charset="0"/>
              </a:endParaRPr>
            </a:p>
            <a:p>
              <a:pPr algn="ctr" eaLnBrk="1" hangingPunct="1">
                <a:lnSpc>
                  <a:spcPts val="875"/>
                </a:lnSpc>
              </a:pPr>
              <a:r>
                <a:rPr lang="es-PE" altLang="es-PE" sz="800" b="1" dirty="0">
                  <a:solidFill>
                    <a:srgbClr val="FFFFFF"/>
                  </a:solidFill>
                  <a:latin typeface="Arial" charset="0"/>
                  <a:ea typeface="Gotham Medium" pitchFamily="50" charset="0"/>
                  <a:cs typeface="Arial" charset="0"/>
                </a:rPr>
                <a:t>DEL FINANCIAMIENTO</a:t>
              </a:r>
              <a:endParaRPr lang="es-PE" altLang="es-PE" sz="800" b="1" dirty="0">
                <a:latin typeface="Arial" charset="0"/>
                <a:ea typeface="Gotham Medium" pitchFamily="50" charset="0"/>
                <a:cs typeface="Arial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65" name="35864 Conector recto"/>
          <p:cNvCxnSpPr>
            <a:stCxn id="88" idx="3"/>
            <a:endCxn id="51" idx="1"/>
          </p:cNvCxnSpPr>
          <p:nvPr/>
        </p:nvCxnSpPr>
        <p:spPr>
          <a:xfrm flipV="1">
            <a:off x="1524000" y="3992468"/>
            <a:ext cx="5862464" cy="10342"/>
          </a:xfrm>
          <a:prstGeom prst="line">
            <a:avLst/>
          </a:prstGeom>
          <a:noFill/>
          <a:ln w="12700">
            <a:solidFill>
              <a:srgbClr val="A6CE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25" y="965200"/>
            <a:ext cx="7727950" cy="307975"/>
          </a:xfrm>
        </p:spPr>
        <p:txBody>
          <a:bodyPr rtlCol="0"/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COFIGAS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>
            <a:spLocks/>
          </p:cNvSpPr>
          <p:nvPr/>
        </p:nvSpPr>
        <p:spPr bwMode="auto">
          <a:xfrm>
            <a:off x="720725" y="1335088"/>
            <a:ext cx="7867650" cy="0"/>
          </a:xfrm>
          <a:custGeom>
            <a:avLst/>
            <a:gdLst>
              <a:gd name="T0" fmla="*/ 0 w 7868920"/>
              <a:gd name="T1" fmla="*/ 7858296 w 78689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868920">
                <a:moveTo>
                  <a:pt x="0" y="0"/>
                </a:moveTo>
                <a:lnTo>
                  <a:pt x="7868450" y="0"/>
                </a:lnTo>
              </a:path>
            </a:pathLst>
          </a:custGeom>
          <a:noFill/>
          <a:ln w="6350">
            <a:solidFill>
              <a:srgbClr val="A6CE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pic>
        <p:nvPicPr>
          <p:cNvPr id="3584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80" y="3719539"/>
            <a:ext cx="2762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1226828" y="1398588"/>
            <a:ext cx="2376000" cy="756000"/>
          </a:xfrm>
          <a:prstGeom prst="round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400" b="1" spc="-145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FIDEICOMITENTES PRIVADOS</a:t>
            </a:r>
            <a:endParaRPr lang="es-ES" sz="1400" b="1" spc="-145" dirty="0">
              <a:solidFill>
                <a:srgbClr val="004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spc="-1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PLUSPETROL y CALIDDA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5556224" y="1400176"/>
            <a:ext cx="2376000" cy="756000"/>
          </a:xfrm>
          <a:prstGeom prst="round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400" b="1" spc="-145" dirty="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FIDEICOMITENTES PÚBLICOS</a:t>
            </a:r>
            <a:endParaRPr lang="es-ES" sz="1400" b="1" spc="-145" dirty="0">
              <a:solidFill>
                <a:srgbClr val="004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spc="-1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SUPERVISOR (MINEM, MTC y PRODUCE)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1352624" y="2380800"/>
            <a:ext cx="2124000" cy="972000"/>
          </a:xfrm>
          <a:prstGeom prst="roundRect">
            <a:avLst/>
          </a:pr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EN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Y SOFTWARE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681736" y="2380800"/>
            <a:ext cx="2124000" cy="972000"/>
          </a:xfrm>
          <a:prstGeom prst="roundRect">
            <a:avLst/>
          </a:pr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 DE IMPLEMENTACIÓN Y ADMINISTRACIÓN DE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CARGA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46 Conector recto de flecha"/>
          <p:cNvCxnSpPr>
            <a:stCxn id="43" idx="2"/>
            <a:endCxn id="45" idx="0"/>
          </p:cNvCxnSpPr>
          <p:nvPr/>
        </p:nvCxnSpPr>
        <p:spPr>
          <a:xfrm flipH="1">
            <a:off x="2414624" y="2154588"/>
            <a:ext cx="204" cy="2262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44" idx="2"/>
            <a:endCxn id="46" idx="0"/>
          </p:cNvCxnSpPr>
          <p:nvPr/>
        </p:nvCxnSpPr>
        <p:spPr>
          <a:xfrm flipH="1">
            <a:off x="6743736" y="2156176"/>
            <a:ext cx="488" cy="2246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7386464" y="3607372"/>
            <a:ext cx="1224136" cy="770191"/>
          </a:xfrm>
          <a:prstGeom prst="roundRect">
            <a:avLst/>
          </a:prstGeom>
          <a:solidFill>
            <a:srgbClr val="00A7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 CONSULTIVO</a:t>
            </a:r>
            <a:endParaRPr lang="es-P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33400" y="5143200"/>
            <a:ext cx="1152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CONTRATISTAS</a:t>
            </a:r>
          </a:p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1729312" y="5143200"/>
            <a:ext cx="1152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CERTIFICADOR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US$ 11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2948512" y="5143200"/>
            <a:ext cx="1152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EMPRESAS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US$ 231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4153424" y="5143200"/>
            <a:ext cx="1260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P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</a:t>
            </a:r>
          </a:p>
          <a:p>
            <a:pPr algn="ctr"/>
            <a:r>
              <a:rPr lang="es-P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201,925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US$ 2’879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5467352" y="5143200"/>
            <a:ext cx="1260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EMPRESAS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US$ 1’498 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6772280" y="5143200"/>
            <a:ext cx="1152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EMPRESAS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US$ 99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7977192" y="5143200"/>
            <a:ext cx="1152000" cy="648000"/>
          </a:xfrm>
          <a:prstGeom prst="roundRect">
            <a:avLst/>
          </a:prstGeom>
          <a:solidFill>
            <a:srgbClr val="1B7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IFI’s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US$ 770 MM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59 Conector angular"/>
          <p:cNvCxnSpPr>
            <a:stCxn id="42" idx="2"/>
            <a:endCxn id="53" idx="0"/>
          </p:cNvCxnSpPr>
          <p:nvPr/>
        </p:nvCxnSpPr>
        <p:spPr>
          <a:xfrm rot="5400000">
            <a:off x="2440048" y="2941342"/>
            <a:ext cx="871211" cy="3532505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60 Conector angular"/>
          <p:cNvCxnSpPr>
            <a:stCxn id="42" idx="2"/>
            <a:endCxn id="54" idx="0"/>
          </p:cNvCxnSpPr>
          <p:nvPr/>
        </p:nvCxnSpPr>
        <p:spPr>
          <a:xfrm rot="5400000">
            <a:off x="3038004" y="3539298"/>
            <a:ext cx="871211" cy="233659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42" idx="2"/>
            <a:endCxn id="55" idx="0"/>
          </p:cNvCxnSpPr>
          <p:nvPr/>
        </p:nvCxnSpPr>
        <p:spPr>
          <a:xfrm rot="5400000">
            <a:off x="3647604" y="4148898"/>
            <a:ext cx="871211" cy="111739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62 Conector angular"/>
          <p:cNvCxnSpPr>
            <a:stCxn id="42" idx="2"/>
            <a:endCxn id="56" idx="0"/>
          </p:cNvCxnSpPr>
          <p:nvPr/>
        </p:nvCxnSpPr>
        <p:spPr>
          <a:xfrm rot="16200000" flipH="1">
            <a:off x="4277059" y="4636834"/>
            <a:ext cx="871211" cy="14151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42" idx="2"/>
            <a:endCxn id="57" idx="0"/>
          </p:cNvCxnSpPr>
          <p:nvPr/>
        </p:nvCxnSpPr>
        <p:spPr>
          <a:xfrm rot="16200000" flipH="1">
            <a:off x="4934023" y="3979870"/>
            <a:ext cx="871211" cy="145544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42" idx="2"/>
            <a:endCxn id="58" idx="0"/>
          </p:cNvCxnSpPr>
          <p:nvPr/>
        </p:nvCxnSpPr>
        <p:spPr>
          <a:xfrm rot="16200000" flipH="1">
            <a:off x="5559487" y="3354406"/>
            <a:ext cx="871211" cy="270637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42" idx="2"/>
            <a:endCxn id="59" idx="0"/>
          </p:cNvCxnSpPr>
          <p:nvPr/>
        </p:nvCxnSpPr>
        <p:spPr>
          <a:xfrm rot="16200000" flipH="1">
            <a:off x="6161943" y="2751950"/>
            <a:ext cx="871211" cy="391128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1746728" y="5953780"/>
            <a:ext cx="259667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solidFill>
                  <a:srgbClr val="6D6E71"/>
                </a:solidFill>
                <a:latin typeface="Arial" charset="0"/>
                <a:ea typeface="Gotham Bold" pitchFamily="50" charset="0"/>
                <a:cs typeface="Arial" charset="0"/>
              </a:rPr>
              <a:t>EN CASI </a:t>
            </a:r>
            <a:r>
              <a:rPr lang="es-ES" sz="2800" b="1" dirty="0">
                <a:solidFill>
                  <a:srgbClr val="6D6E71"/>
                </a:solidFill>
                <a:latin typeface="Arial" charset="0"/>
                <a:ea typeface="Gotham Bold" pitchFamily="50" charset="0"/>
                <a:cs typeface="Arial" charset="0"/>
              </a:rPr>
              <a:t>10 AÑOS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5029200" y="5939031"/>
            <a:ext cx="2582759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D6E71"/>
                </a:solidFill>
                <a:latin typeface="Arial" charset="0"/>
                <a:ea typeface="Gotham Bold" pitchFamily="50" charset="0"/>
                <a:cs typeface="Arial" charset="0"/>
              </a:rPr>
              <a:t>US$ 5,606 MM</a:t>
            </a:r>
          </a:p>
        </p:txBody>
      </p:sp>
      <p:sp>
        <p:nvSpPr>
          <p:cNvPr id="70" name="Rectangle 73"/>
          <p:cNvSpPr>
            <a:spLocks noChangeArrowheads="1"/>
          </p:cNvSpPr>
          <p:nvPr/>
        </p:nvSpPr>
        <p:spPr bwMode="auto">
          <a:xfrm>
            <a:off x="652464" y="4419600"/>
            <a:ext cx="1009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600" b="1" spc="-145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FIDUCIARIO</a:t>
            </a:r>
          </a:p>
        </p:txBody>
      </p:sp>
      <p:cxnSp>
        <p:nvCxnSpPr>
          <p:cNvPr id="35850" name="35849 Conector angular"/>
          <p:cNvCxnSpPr>
            <a:stCxn id="45" idx="2"/>
            <a:endCxn id="42" idx="0"/>
          </p:cNvCxnSpPr>
          <p:nvPr/>
        </p:nvCxnSpPr>
        <p:spPr>
          <a:xfrm rot="16200000" flipH="1">
            <a:off x="3344895" y="2422528"/>
            <a:ext cx="366739" cy="222728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84 Conector angular"/>
          <p:cNvCxnSpPr>
            <a:stCxn id="46" idx="2"/>
            <a:endCxn id="42" idx="0"/>
          </p:cNvCxnSpPr>
          <p:nvPr/>
        </p:nvCxnSpPr>
        <p:spPr>
          <a:xfrm rot="5400000">
            <a:off x="5509452" y="2485254"/>
            <a:ext cx="366739" cy="210183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8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0" y="3581400"/>
            <a:ext cx="756000" cy="84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object 62"/>
          <p:cNvSpPr>
            <a:spLocks/>
          </p:cNvSpPr>
          <p:nvPr/>
        </p:nvSpPr>
        <p:spPr bwMode="auto">
          <a:xfrm>
            <a:off x="4437062" y="5943600"/>
            <a:ext cx="432000" cy="504000"/>
          </a:xfrm>
          <a:custGeom>
            <a:avLst/>
            <a:gdLst>
              <a:gd name="T0" fmla="*/ 259960 w 578485"/>
              <a:gd name="T1" fmla="*/ 0 h 643889"/>
              <a:gd name="T2" fmla="*/ 252269 w 578485"/>
              <a:gd name="T3" fmla="*/ 0 h 643889"/>
              <a:gd name="T4" fmla="*/ 238119 w 578485"/>
              <a:gd name="T5" fmla="*/ 2072 h 643889"/>
              <a:gd name="T6" fmla="*/ 207503 w 578485"/>
              <a:gd name="T7" fmla="*/ 28413 h 643889"/>
              <a:gd name="T8" fmla="*/ 202455 w 578485"/>
              <a:gd name="T9" fmla="*/ 134138 h 643889"/>
              <a:gd name="T10" fmla="*/ 44892 w 578485"/>
              <a:gd name="T11" fmla="*/ 134138 h 643889"/>
              <a:gd name="T12" fmla="*/ 8901 w 578485"/>
              <a:gd name="T13" fmla="*/ 152584 h 643889"/>
              <a:gd name="T14" fmla="*/ 0 w 578485"/>
              <a:gd name="T15" fmla="*/ 468850 h 643889"/>
              <a:gd name="T16" fmla="*/ 2263 w 578485"/>
              <a:gd name="T17" fmla="*/ 483121 h 643889"/>
              <a:gd name="T18" fmla="*/ 30296 w 578485"/>
              <a:gd name="T19" fmla="*/ 511994 h 643889"/>
              <a:gd name="T20" fmla="*/ 202455 w 578485"/>
              <a:gd name="T21" fmla="*/ 514486 h 643889"/>
              <a:gd name="T22" fmla="*/ 202455 w 578485"/>
              <a:gd name="T23" fmla="*/ 604474 h 643889"/>
              <a:gd name="T24" fmla="*/ 202908 w 578485"/>
              <a:gd name="T25" fmla="*/ 604474 h 643889"/>
              <a:gd name="T26" fmla="*/ 206571 w 578485"/>
              <a:gd name="T27" fmla="*/ 618061 h 643889"/>
              <a:gd name="T28" fmla="*/ 213579 w 578485"/>
              <a:gd name="T29" fmla="*/ 629832 h 643889"/>
              <a:gd name="T30" fmla="*/ 223368 w 578485"/>
              <a:gd name="T31" fmla="*/ 639215 h 643889"/>
              <a:gd name="T32" fmla="*/ 235381 w 578485"/>
              <a:gd name="T33" fmla="*/ 645635 h 643889"/>
              <a:gd name="T34" fmla="*/ 249060 w 578485"/>
              <a:gd name="T35" fmla="*/ 648521 h 643889"/>
              <a:gd name="T36" fmla="*/ 263213 w 578485"/>
              <a:gd name="T37" fmla="*/ 647203 h 643889"/>
              <a:gd name="T38" fmla="*/ 289394 w 578485"/>
              <a:gd name="T39" fmla="*/ 631675 h 643889"/>
              <a:gd name="T40" fmla="*/ 559980 w 578485"/>
              <a:gd name="T41" fmla="*/ 356537 h 643889"/>
              <a:gd name="T42" fmla="*/ 567499 w 578485"/>
              <a:gd name="T43" fmla="*/ 346378 h 643889"/>
              <a:gd name="T44" fmla="*/ 571857 w 578485"/>
              <a:gd name="T45" fmla="*/ 334886 h 643889"/>
              <a:gd name="T46" fmla="*/ 573051 w 578485"/>
              <a:gd name="T47" fmla="*/ 322771 h 643889"/>
              <a:gd name="T48" fmla="*/ 571083 w 578485"/>
              <a:gd name="T49" fmla="*/ 310741 h 643889"/>
              <a:gd name="T50" fmla="*/ 565953 w 578485"/>
              <a:gd name="T51" fmla="*/ 299509 h 643889"/>
              <a:gd name="T52" fmla="*/ 288297 w 578485"/>
              <a:gd name="T53" fmla="*/ 15730 h 643889"/>
              <a:gd name="T54" fmla="*/ 286824 w 578485"/>
              <a:gd name="T55" fmla="*/ 14170 h 643889"/>
              <a:gd name="T56" fmla="*/ 267223 w 578485"/>
              <a:gd name="T57" fmla="*/ 1832 h 643889"/>
              <a:gd name="T58" fmla="*/ 259960 w 578485"/>
              <a:gd name="T59" fmla="*/ 0 h 6438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78485" h="643889">
                <a:moveTo>
                  <a:pt x="262255" y="0"/>
                </a:moveTo>
                <a:lnTo>
                  <a:pt x="254495" y="0"/>
                </a:lnTo>
                <a:lnTo>
                  <a:pt x="240221" y="2056"/>
                </a:lnTo>
                <a:lnTo>
                  <a:pt x="209335" y="28189"/>
                </a:lnTo>
                <a:lnTo>
                  <a:pt x="204241" y="133083"/>
                </a:lnTo>
                <a:lnTo>
                  <a:pt x="45288" y="133083"/>
                </a:lnTo>
                <a:lnTo>
                  <a:pt x="8981" y="151383"/>
                </a:lnTo>
                <a:lnTo>
                  <a:pt x="0" y="465162"/>
                </a:lnTo>
                <a:lnTo>
                  <a:pt x="2281" y="479321"/>
                </a:lnTo>
                <a:lnTo>
                  <a:pt x="30562" y="507966"/>
                </a:lnTo>
                <a:lnTo>
                  <a:pt x="204241" y="510438"/>
                </a:lnTo>
                <a:lnTo>
                  <a:pt x="204241" y="599719"/>
                </a:lnTo>
                <a:lnTo>
                  <a:pt x="204698" y="599719"/>
                </a:lnTo>
                <a:lnTo>
                  <a:pt x="208395" y="613199"/>
                </a:lnTo>
                <a:lnTo>
                  <a:pt x="215464" y="624877"/>
                </a:lnTo>
                <a:lnTo>
                  <a:pt x="225339" y="634186"/>
                </a:lnTo>
                <a:lnTo>
                  <a:pt x="237459" y="640556"/>
                </a:lnTo>
                <a:lnTo>
                  <a:pt x="251259" y="643419"/>
                </a:lnTo>
                <a:lnTo>
                  <a:pt x="265536" y="642112"/>
                </a:lnTo>
                <a:lnTo>
                  <a:pt x="291947" y="626706"/>
                </a:lnTo>
                <a:lnTo>
                  <a:pt x="564921" y="353733"/>
                </a:lnTo>
                <a:lnTo>
                  <a:pt x="572507" y="343654"/>
                </a:lnTo>
                <a:lnTo>
                  <a:pt x="576903" y="332252"/>
                </a:lnTo>
                <a:lnTo>
                  <a:pt x="578108" y="320231"/>
                </a:lnTo>
                <a:lnTo>
                  <a:pt x="576123" y="308296"/>
                </a:lnTo>
                <a:lnTo>
                  <a:pt x="570948" y="297152"/>
                </a:lnTo>
                <a:lnTo>
                  <a:pt x="290842" y="15608"/>
                </a:lnTo>
                <a:lnTo>
                  <a:pt x="289356" y="14058"/>
                </a:lnTo>
                <a:lnTo>
                  <a:pt x="269582" y="1816"/>
                </a:lnTo>
                <a:lnTo>
                  <a:pt x="262255" y="0"/>
                </a:lnTo>
                <a:close/>
              </a:path>
            </a:pathLst>
          </a:custGeom>
          <a:solidFill>
            <a:srgbClr val="B1B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471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25" y="965200"/>
            <a:ext cx="7727950" cy="307975"/>
          </a:xfrm>
        </p:spPr>
        <p:txBody>
          <a:bodyPr rtlCol="0"/>
          <a:lstStyle/>
          <a:p>
            <a:pPr marL="127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BIONEGOCIOS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>
            <a:spLocks/>
          </p:cNvSpPr>
          <p:nvPr/>
        </p:nvSpPr>
        <p:spPr bwMode="auto">
          <a:xfrm>
            <a:off x="720725" y="1335088"/>
            <a:ext cx="7867650" cy="0"/>
          </a:xfrm>
          <a:custGeom>
            <a:avLst/>
            <a:gdLst>
              <a:gd name="T0" fmla="*/ 0 w 7868920"/>
              <a:gd name="T1" fmla="*/ 7858296 w 78689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868920">
                <a:moveTo>
                  <a:pt x="0" y="0"/>
                </a:moveTo>
                <a:lnTo>
                  <a:pt x="7868450" y="0"/>
                </a:lnTo>
              </a:path>
            </a:pathLst>
          </a:custGeom>
          <a:noFill/>
          <a:ln w="6350">
            <a:solidFill>
              <a:srgbClr val="A6CE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5" name="object 5"/>
          <p:cNvSpPr>
            <a:spLocks noGrp="1"/>
          </p:cNvSpPr>
          <p:nvPr>
            <p:ph type="body" idx="1"/>
          </p:nvPr>
        </p:nvSpPr>
        <p:spPr>
          <a:xfrm>
            <a:off x="619125" y="1527175"/>
            <a:ext cx="7905750" cy="215444"/>
          </a:xfrm>
        </p:spPr>
        <p:txBody>
          <a:bodyPr/>
          <a:lstStyle/>
          <a:p>
            <a:pPr marL="144463" indent="0" algn="just" eaLnBrk="1" hangingPunct="1">
              <a:spcBef>
                <a:spcPct val="0"/>
              </a:spcBef>
            </a:pPr>
            <a:r>
              <a:rPr lang="es-PE" dirty="0" smtClean="0"/>
              <a:t>El Programa se sustenta en los siguientes </a:t>
            </a:r>
            <a:r>
              <a:rPr lang="es-PE" b="1" dirty="0">
                <a:solidFill>
                  <a:srgbClr val="004B8D"/>
                </a:solidFill>
                <a:latin typeface="Arial" charset="0"/>
                <a:ea typeface="Gotham Medium" pitchFamily="50" charset="0"/>
                <a:cs typeface="Arial" charset="0"/>
              </a:rPr>
              <a:t>pilares</a:t>
            </a:r>
            <a:r>
              <a:rPr lang="es-PE" dirty="0" smtClean="0"/>
              <a:t>:</a:t>
            </a:r>
            <a:endParaRPr lang="es-ES_tradnl" dirty="0"/>
          </a:p>
        </p:txBody>
      </p:sp>
      <p:pic>
        <p:nvPicPr>
          <p:cNvPr id="3584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44513"/>
            <a:ext cx="152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 Imagen" descr="Logo Bionegocio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00" y="5181600"/>
            <a:ext cx="2484000" cy="11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50459"/>
              </p:ext>
            </p:extLst>
          </p:nvPr>
        </p:nvGraphicFramePr>
        <p:xfrm>
          <a:off x="790576" y="1905000"/>
          <a:ext cx="7776006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24"/>
                <a:gridCol w="1676402"/>
                <a:gridCol w="2209800"/>
                <a:gridCol w="2165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ENERGÉTICA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SOCIAL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TRANSFORMACIÓN DEL MEDIO</a:t>
                      </a:r>
                      <a:r>
                        <a:rPr lang="es-P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AMBIENTE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COGENERACIÓN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HIDRÁULICA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EDIFICACIONES SOSTENIBLES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E INDUSTRIA</a:t>
                      </a:r>
                      <a:r>
                        <a:rPr lang="es-PE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FORESTAL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ESCOS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GEOTÉRMICA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PTAR’S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BIODIVERSIDAD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EFICIENCIA COMERCIAL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SOLAR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PASIVOS AMBIENTALES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BIOGENÉTICA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EFICIENCIA DOMÉSTICA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EÓLICA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BIOMASAS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P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04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>
            <a:spLocks noChangeArrowheads="1"/>
          </p:cNvSpPr>
          <p:nvPr/>
        </p:nvSpPr>
        <p:spPr bwMode="auto">
          <a:xfrm>
            <a:off x="3403600" y="4752975"/>
            <a:ext cx="292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PE" altLang="es-PE" sz="1200" b="1" dirty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Augusto Tamayo 160</a:t>
            </a:r>
          </a:p>
          <a:p>
            <a:pPr eaLnBrk="1" hangingPunct="1"/>
            <a:r>
              <a:rPr lang="es-PE" altLang="es-PE" sz="1200" b="1" dirty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San Isidro Lima 27</a:t>
            </a:r>
            <a:endParaRPr lang="es-PE" altLang="es-PE" sz="1200" b="1" dirty="0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 dirty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Telf.: (511) 615 4000</a:t>
            </a:r>
            <a:endParaRPr lang="es-PE" altLang="es-PE" sz="1200" b="1" dirty="0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 dirty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Fax: (511) 442 3374</a:t>
            </a:r>
            <a:endParaRPr lang="es-PE" altLang="es-PE" sz="1200" b="1" dirty="0">
              <a:latin typeface="Arial" charset="0"/>
              <a:ea typeface="Gotham Book" pitchFamily="50" charset="0"/>
              <a:cs typeface="Arial" charset="0"/>
            </a:endParaRPr>
          </a:p>
          <a:p>
            <a:pPr eaLnBrk="1" hangingPunct="1"/>
            <a:r>
              <a:rPr lang="es-PE" altLang="es-PE" sz="1200" b="1" dirty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</a:rPr>
              <a:t>E-mail: </a:t>
            </a:r>
            <a:r>
              <a:rPr lang="es-PE" altLang="es-PE" sz="1200" b="1" dirty="0" smtClean="0">
                <a:solidFill>
                  <a:srgbClr val="004B8D"/>
                </a:solidFill>
                <a:latin typeface="Arial" charset="0"/>
                <a:ea typeface="Gotham Book" pitchFamily="50" charset="0"/>
                <a:cs typeface="Arial" charset="0"/>
                <a:hlinkClick r:id="rId4"/>
              </a:rPr>
              <a:t>cparedes@cofide.com.pe</a:t>
            </a:r>
            <a:endParaRPr lang="es-PE" altLang="es-PE" sz="1200" b="1" dirty="0">
              <a:latin typeface="Arial" charset="0"/>
              <a:ea typeface="Gotham Book" pitchFamily="50" charset="0"/>
              <a:cs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414588"/>
            <a:ext cx="15621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B8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530</Words>
  <Application>Microsoft Office PowerPoint</Application>
  <PresentationFormat>Presentación en pantalla (4:3)</PresentationFormat>
  <Paragraphs>272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COFIGAS</vt:lpstr>
      <vt:lpstr>PROGRAMA BIONEGOCIOS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LOGOTIPO_COFIDE_HORIZONTAL</dc:title>
  <dc:creator>Lodwig David</dc:creator>
  <cp:lastModifiedBy>Paredes Carlos</cp:lastModifiedBy>
  <cp:revision>84</cp:revision>
  <dcterms:created xsi:type="dcterms:W3CDTF">2014-08-24T16:38:48Z</dcterms:created>
  <dcterms:modified xsi:type="dcterms:W3CDTF">2015-04-20T21:45:22Z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2014-08-24T00:00:00Z</vt:filetime>
  </property>
  <property fmtid="{D5CDD505-2E9C-101B-9397-08002B2CF9AE}" pid="3" name="LastSaved">
    <vt:filetime>2014-08-24T00:00:00Z</vt:filetime>
  </property>
</Properties>
</file>