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style3.xml" ContentType="application/vnd.ms-office.chart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iagrams/quickStyle1.xml" ContentType="application/vnd.openxmlformats-officedocument.drawingml.diagramStyle+xml"/>
  <Override PartName="/ppt/charts/colors3.xml" ContentType="application/vnd.ms-office.chartcolor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7" r:id="rId3"/>
    <p:sldId id="263" r:id="rId4"/>
    <p:sldId id="279" r:id="rId5"/>
    <p:sldId id="271" r:id="rId6"/>
    <p:sldId id="272" r:id="rId7"/>
    <p:sldId id="274" r:id="rId8"/>
    <p:sldId id="275" r:id="rId9"/>
    <p:sldId id="277" r:id="rId10"/>
    <p:sldId id="267" r:id="rId11"/>
    <p:sldId id="268" r:id="rId12"/>
    <p:sldId id="261" r:id="rId13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FE4"/>
    <a:srgbClr val="A6DAD3"/>
    <a:srgbClr val="367A8D"/>
    <a:srgbClr val="2DEF43"/>
    <a:srgbClr val="22E062"/>
    <a:srgbClr val="63DDFC"/>
    <a:srgbClr val="4BA7BD"/>
    <a:srgbClr val="4296AC"/>
    <a:srgbClr val="469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297" autoAdjust="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DocumentosBdes\FONDEADORES\GESTION%20BID\EVALUACI&#211;N%20DE%20IMPACTO\SEMINARIO%20TALLER%20FIRA%20NOV18\Result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DocumentosBdes\FONDEADORES\GESTION%20BID\EVALUACI&#211;N%20DE%20IMPACTO\SEMINARIO%20TALLER%20FIRA%20NOV18\Result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Hoja1!$C$5:$F$5</c:f>
              <c:numCache>
                <c:formatCode>General</c:formatCode>
                <c:ptCount val="4"/>
                <c:pt idx="0">
                  <c:v>348</c:v>
                </c:pt>
                <c:pt idx="1">
                  <c:v>1436</c:v>
                </c:pt>
                <c:pt idx="2">
                  <c:v>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D-4AFE-9750-B28837F96777}"/>
            </c:ext>
          </c:extLst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rgbClr val="367A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Hoja1!$C$4:$F$4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Hoja1!$C$6:$F$6</c:f>
              <c:numCache>
                <c:formatCode>#,##0</c:formatCode>
                <c:ptCount val="4"/>
                <c:pt idx="0">
                  <c:v>1217</c:v>
                </c:pt>
                <c:pt idx="1">
                  <c:v>2145</c:v>
                </c:pt>
                <c:pt idx="2" formatCode="General">
                  <c:v>828</c:v>
                </c:pt>
                <c:pt idx="3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D-4AFE-9750-B28837F96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314528"/>
        <c:axId val="1167184000"/>
      </c:barChart>
      <c:catAx>
        <c:axId val="123931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67184000"/>
        <c:crosses val="autoZero"/>
        <c:auto val="1"/>
        <c:lblAlgn val="ctr"/>
        <c:lblOffset val="100"/>
        <c:noMultiLvlLbl val="0"/>
      </c:catAx>
      <c:valAx>
        <c:axId val="116718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23931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Hoja1!$B$17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Hoja1!$C$16:$F$16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Hoja1!$C$17:$F$17</c:f>
              <c:numCache>
                <c:formatCode>_("$"* #,##0_);_("$"* \(#,##0\);_("$"* "-"??_);_(@_)</c:formatCode>
                <c:ptCount val="4"/>
                <c:pt idx="0">
                  <c:v>24380993.969999999</c:v>
                </c:pt>
                <c:pt idx="1">
                  <c:v>44506010.210000001</c:v>
                </c:pt>
                <c:pt idx="2">
                  <c:v>30900000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9-42AF-8CC1-1F14B47C8E8F}"/>
            </c:ext>
          </c:extLst>
        </c:ser>
        <c:ser>
          <c:idx val="1"/>
          <c:order val="1"/>
          <c:tx>
            <c:strRef>
              <c:f>Hoja1!$B$18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rgbClr val="367A8D"/>
            </a:solidFill>
            <a:ln>
              <a:noFill/>
            </a:ln>
            <a:effectLst/>
          </c:spPr>
          <c:invertIfNegative val="0"/>
          <c:cat>
            <c:numRef>
              <c:f>Hoja1!$C$16:$F$16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Hoja1!$C$18:$F$18</c:f>
              <c:numCache>
                <c:formatCode>_("$"* #,##0_);_("$"* \(#,##0\);_("$"* "-"??_);_(@_)</c:formatCode>
                <c:ptCount val="4"/>
                <c:pt idx="0">
                  <c:v>22290377.440000001</c:v>
                </c:pt>
                <c:pt idx="1">
                  <c:v>48661865.280000001</c:v>
                </c:pt>
                <c:pt idx="2">
                  <c:v>28081573.41</c:v>
                </c:pt>
                <c:pt idx="3">
                  <c:v>902400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9-42AF-8CC1-1F14B47C8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885904"/>
        <c:axId val="1098274656"/>
      </c:barChart>
      <c:catAx>
        <c:axId val="10988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98274656"/>
        <c:crosses val="autoZero"/>
        <c:auto val="1"/>
        <c:lblAlgn val="ctr"/>
        <c:lblOffset val="100"/>
        <c:noMultiLvlLbl val="0"/>
      </c:catAx>
      <c:valAx>
        <c:axId val="109827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9888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Hoja1!$B$31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Hoja1!$C$30:$F$30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Hoja1!$C$31:$F$31</c:f>
              <c:numCache>
                <c:formatCode>0</c:formatCode>
                <c:ptCount val="4"/>
                <c:pt idx="0">
                  <c:v>160.2179603742857</c:v>
                </c:pt>
                <c:pt idx="1">
                  <c:v>660.41176440645143</c:v>
                </c:pt>
                <c:pt idx="2">
                  <c:v>458.51612903225782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E-41EF-BE39-90A161B3D931}"/>
            </c:ext>
          </c:extLst>
        </c:ser>
        <c:ser>
          <c:idx val="1"/>
          <c:order val="1"/>
          <c:tx>
            <c:strRef>
              <c:f>Hoja1!$B$32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rgbClr val="367A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Hoja1!$C$30:$F$30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Hoja1!$C$32:$F$32</c:f>
              <c:numCache>
                <c:formatCode>#,##0</c:formatCode>
                <c:ptCount val="4"/>
                <c:pt idx="0">
                  <c:v>432</c:v>
                </c:pt>
                <c:pt idx="1">
                  <c:v>746</c:v>
                </c:pt>
                <c:pt idx="2" formatCode="General">
                  <c:v>180</c:v>
                </c:pt>
                <c:pt idx="3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E-41EF-BE39-90A161B3D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272960"/>
        <c:axId val="1169339264"/>
      </c:barChart>
      <c:catAx>
        <c:axId val="11692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69339264"/>
        <c:crosses val="autoZero"/>
        <c:auto val="1"/>
        <c:lblAlgn val="ctr"/>
        <c:lblOffset val="100"/>
        <c:noMultiLvlLbl val="0"/>
      </c:catAx>
      <c:valAx>
        <c:axId val="11693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692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E188D-A6E2-4DF9-AC41-B7E7141337A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45AC3D-2C62-4E26-BA67-BDAE4CDD2BDB}">
      <dgm:prSet phldrT="[Texto]" custT="1"/>
      <dgm:spPr>
        <a:solidFill>
          <a:srgbClr val="367A8D"/>
        </a:solidFill>
      </dgm:spPr>
      <dgm:t>
        <a:bodyPr/>
        <a:lstStyle/>
        <a:p>
          <a:r>
            <a:rPr lang="es-SV" sz="3200" b="1" dirty="0" smtClean="0"/>
            <a:t>Externas</a:t>
          </a:r>
          <a:endParaRPr lang="es-ES" sz="3200" dirty="0"/>
        </a:p>
      </dgm:t>
    </dgm:pt>
    <dgm:pt modelId="{6F916AD8-6625-4B19-8A85-02A06EE694FF}" type="parTrans" cxnId="{84186A07-3A9D-43FF-B549-A41E5D4C1BEF}">
      <dgm:prSet/>
      <dgm:spPr/>
      <dgm:t>
        <a:bodyPr/>
        <a:lstStyle/>
        <a:p>
          <a:endParaRPr lang="es-ES" sz="1400"/>
        </a:p>
      </dgm:t>
    </dgm:pt>
    <dgm:pt modelId="{63257E69-FB44-4855-8619-28BBE9223E60}" type="sibTrans" cxnId="{84186A07-3A9D-43FF-B549-A41E5D4C1BEF}">
      <dgm:prSet/>
      <dgm:spPr/>
      <dgm:t>
        <a:bodyPr/>
        <a:lstStyle/>
        <a:p>
          <a:endParaRPr lang="es-ES" sz="1400"/>
        </a:p>
      </dgm:t>
    </dgm:pt>
    <dgm:pt modelId="{D8BADB97-9A48-406D-89A9-4E6E3E6A58B6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ES" sz="1800" dirty="0" smtClean="0"/>
            <a:t>Falta instrumentos de recolección sistematizados a nivel nacional</a:t>
          </a:r>
          <a:endParaRPr lang="es-ES" sz="1800" dirty="0"/>
        </a:p>
      </dgm:t>
    </dgm:pt>
    <dgm:pt modelId="{CA69B676-874C-4E0F-BE23-C8AC4DA2CE72}" type="parTrans" cxnId="{C83AB35B-9F9C-40C5-9784-4499C16D7C91}">
      <dgm:prSet/>
      <dgm:spPr/>
      <dgm:t>
        <a:bodyPr/>
        <a:lstStyle/>
        <a:p>
          <a:endParaRPr lang="es-ES" sz="1400"/>
        </a:p>
      </dgm:t>
    </dgm:pt>
    <dgm:pt modelId="{F0D71F9D-8378-4A05-9039-4CEA75CACC9F}" type="sibTrans" cxnId="{C83AB35B-9F9C-40C5-9784-4499C16D7C91}">
      <dgm:prSet/>
      <dgm:spPr/>
      <dgm:t>
        <a:bodyPr/>
        <a:lstStyle/>
        <a:p>
          <a:endParaRPr lang="es-ES" sz="1400"/>
        </a:p>
      </dgm:t>
    </dgm:pt>
    <dgm:pt modelId="{02044356-BCFB-498C-84CA-4E6ACD9D3162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ES" sz="1800" dirty="0" smtClean="0"/>
            <a:t>Escasa información de Instituciones financieras no reguladas</a:t>
          </a:r>
          <a:endParaRPr lang="es-ES" sz="1800" dirty="0"/>
        </a:p>
      </dgm:t>
    </dgm:pt>
    <dgm:pt modelId="{CA4B9F25-EF19-4411-BB46-C3D308498C8E}" type="parTrans" cxnId="{FFA3D4DC-5C78-48B6-836E-6E7817274DA1}">
      <dgm:prSet/>
      <dgm:spPr/>
      <dgm:t>
        <a:bodyPr/>
        <a:lstStyle/>
        <a:p>
          <a:endParaRPr lang="es-ES" sz="1400"/>
        </a:p>
      </dgm:t>
    </dgm:pt>
    <dgm:pt modelId="{A02DEA55-DA1A-4C3B-81BA-E4F79539C4D6}" type="sibTrans" cxnId="{FFA3D4DC-5C78-48B6-836E-6E7817274DA1}">
      <dgm:prSet/>
      <dgm:spPr/>
      <dgm:t>
        <a:bodyPr/>
        <a:lstStyle/>
        <a:p>
          <a:endParaRPr lang="es-ES" sz="1400"/>
        </a:p>
      </dgm:t>
    </dgm:pt>
    <dgm:pt modelId="{94B2C481-3888-4E15-A0BC-ED60C171BC2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SV" sz="3200" b="1" dirty="0" smtClean="0"/>
            <a:t>Internas</a:t>
          </a:r>
          <a:endParaRPr lang="es-ES" sz="3200" dirty="0"/>
        </a:p>
      </dgm:t>
    </dgm:pt>
    <dgm:pt modelId="{E0394FCB-F75D-44C6-A68A-F7D9A47482F4}" type="parTrans" cxnId="{0640D5F6-BC31-42B8-9F23-71E703CE94C1}">
      <dgm:prSet/>
      <dgm:spPr/>
      <dgm:t>
        <a:bodyPr/>
        <a:lstStyle/>
        <a:p>
          <a:endParaRPr lang="es-ES" sz="1400"/>
        </a:p>
      </dgm:t>
    </dgm:pt>
    <dgm:pt modelId="{1B328332-E905-423E-BFDC-019610758008}" type="sibTrans" cxnId="{0640D5F6-BC31-42B8-9F23-71E703CE94C1}">
      <dgm:prSet/>
      <dgm:spPr/>
      <dgm:t>
        <a:bodyPr/>
        <a:lstStyle/>
        <a:p>
          <a:endParaRPr lang="es-ES" sz="1400"/>
        </a:p>
      </dgm:t>
    </dgm:pt>
    <dgm:pt modelId="{65BED82A-AA6D-4E90-8A99-AFDD0BB46AEE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SV" sz="1800" dirty="0" smtClean="0"/>
            <a:t>BANDESAL no se cuenta con un sistema de medición de impacto </a:t>
          </a:r>
          <a:endParaRPr lang="es-ES" sz="1800" dirty="0"/>
        </a:p>
      </dgm:t>
    </dgm:pt>
    <dgm:pt modelId="{9EF89B53-CDA8-484E-B18A-F01F4357EC92}" type="parTrans" cxnId="{5FDA269C-CC0B-4814-914C-77722FA34666}">
      <dgm:prSet/>
      <dgm:spPr/>
      <dgm:t>
        <a:bodyPr/>
        <a:lstStyle/>
        <a:p>
          <a:endParaRPr lang="es-ES" sz="1400"/>
        </a:p>
      </dgm:t>
    </dgm:pt>
    <dgm:pt modelId="{379CC1C3-F32F-4DB4-AEF7-3F131D3E81D0}" type="sibTrans" cxnId="{5FDA269C-CC0B-4814-914C-77722FA34666}">
      <dgm:prSet/>
      <dgm:spPr/>
      <dgm:t>
        <a:bodyPr/>
        <a:lstStyle/>
        <a:p>
          <a:endParaRPr lang="es-ES" sz="1400"/>
        </a:p>
      </dgm:t>
    </dgm:pt>
    <dgm:pt modelId="{09CDF947-11F6-4A03-AE93-DC4D87AB2E47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SV" sz="1800" dirty="0" smtClean="0"/>
            <a:t>La estructura organizativa del banco no incluye un área específica para monitoreo y medición de impacto</a:t>
          </a:r>
          <a:endParaRPr lang="es-ES" sz="1800" dirty="0"/>
        </a:p>
      </dgm:t>
    </dgm:pt>
    <dgm:pt modelId="{5206422A-94B4-40BD-8DF4-4490FB50A58B}" type="parTrans" cxnId="{25920A12-891E-4C8A-87AF-B0BBBC8D2F54}">
      <dgm:prSet/>
      <dgm:spPr/>
      <dgm:t>
        <a:bodyPr/>
        <a:lstStyle/>
        <a:p>
          <a:endParaRPr lang="es-ES" sz="1400"/>
        </a:p>
      </dgm:t>
    </dgm:pt>
    <dgm:pt modelId="{5EE9F764-EF62-4D78-9A87-134E222DA00D}" type="sibTrans" cxnId="{25920A12-891E-4C8A-87AF-B0BBBC8D2F54}">
      <dgm:prSet/>
      <dgm:spPr/>
      <dgm:t>
        <a:bodyPr/>
        <a:lstStyle/>
        <a:p>
          <a:endParaRPr lang="es-ES" sz="1400"/>
        </a:p>
      </dgm:t>
    </dgm:pt>
    <dgm:pt modelId="{57739FA6-A979-4165-9F51-556FDE63783D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SV" sz="1800" dirty="0" smtClean="0"/>
            <a:t>Bajo nivel de sistematización de la información de los usuarios en las </a:t>
          </a:r>
          <a:r>
            <a:rPr lang="es-SV" sz="1800" dirty="0" err="1" smtClean="0"/>
            <a:t>IFIs</a:t>
          </a:r>
          <a:endParaRPr lang="es-ES" sz="1800" dirty="0"/>
        </a:p>
      </dgm:t>
    </dgm:pt>
    <dgm:pt modelId="{795DAA0C-D27C-40DC-8B39-3611EBD29CB0}" type="parTrans" cxnId="{A3C375FD-D159-42BE-8D88-AE4C8DC7521C}">
      <dgm:prSet/>
      <dgm:spPr/>
      <dgm:t>
        <a:bodyPr/>
        <a:lstStyle/>
        <a:p>
          <a:endParaRPr lang="es-ES" sz="1400"/>
        </a:p>
      </dgm:t>
    </dgm:pt>
    <dgm:pt modelId="{CBC45619-DD7E-4AC5-A1AE-7D323E21E944}" type="sibTrans" cxnId="{A3C375FD-D159-42BE-8D88-AE4C8DC7521C}">
      <dgm:prSet/>
      <dgm:spPr/>
      <dgm:t>
        <a:bodyPr/>
        <a:lstStyle/>
        <a:p>
          <a:endParaRPr lang="es-ES" sz="1400"/>
        </a:p>
      </dgm:t>
    </dgm:pt>
    <dgm:pt modelId="{76D827DF-5023-44DD-A1AD-9421910144BE}">
      <dgm:prSet phldrT="[Texto]" custT="1"/>
      <dgm:spPr>
        <a:solidFill>
          <a:srgbClr val="A6DAD3">
            <a:alpha val="89804"/>
          </a:srgbClr>
        </a:solidFill>
      </dgm:spPr>
      <dgm:t>
        <a:bodyPr/>
        <a:lstStyle/>
        <a:p>
          <a:r>
            <a:rPr lang="es-SV" sz="1800" dirty="0" smtClean="0"/>
            <a:t>No se cuenta con recurso humano y financiero </a:t>
          </a:r>
          <a:endParaRPr lang="es-ES" sz="1800" dirty="0"/>
        </a:p>
      </dgm:t>
    </dgm:pt>
    <dgm:pt modelId="{003E2EA9-DAC6-46AD-A88B-7B0983CCB1CE}" type="parTrans" cxnId="{97A98709-7077-493B-A37F-A567C463A005}">
      <dgm:prSet/>
      <dgm:spPr/>
      <dgm:t>
        <a:bodyPr/>
        <a:lstStyle/>
        <a:p>
          <a:endParaRPr lang="es-ES" sz="1400"/>
        </a:p>
      </dgm:t>
    </dgm:pt>
    <dgm:pt modelId="{423AE8A7-8935-4563-AF39-F2D8CB2996A3}" type="sibTrans" cxnId="{97A98709-7077-493B-A37F-A567C463A005}">
      <dgm:prSet/>
      <dgm:spPr/>
      <dgm:t>
        <a:bodyPr/>
        <a:lstStyle/>
        <a:p>
          <a:endParaRPr lang="es-ES" sz="1400"/>
        </a:p>
      </dgm:t>
    </dgm:pt>
    <dgm:pt modelId="{BD7F0771-AA2D-4EE2-8ACD-E69800EB580A}" type="pres">
      <dgm:prSet presAssocID="{277E188D-A6E2-4DF9-AC41-B7E714133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E3D78E6-8DFF-4D3D-A8D1-D0CC603E554C}" type="pres">
      <dgm:prSet presAssocID="{1845AC3D-2C62-4E26-BA67-BDAE4CDD2BDB}" presName="vertFlow" presStyleCnt="0"/>
      <dgm:spPr/>
    </dgm:pt>
    <dgm:pt modelId="{C43E67D3-10AE-48F5-9E23-22DF9F64ADD8}" type="pres">
      <dgm:prSet presAssocID="{1845AC3D-2C62-4E26-BA67-BDAE4CDD2BDB}" presName="header" presStyleLbl="node1" presStyleIdx="0" presStyleCnt="2"/>
      <dgm:spPr/>
      <dgm:t>
        <a:bodyPr/>
        <a:lstStyle/>
        <a:p>
          <a:endParaRPr lang="es-ES"/>
        </a:p>
      </dgm:t>
    </dgm:pt>
    <dgm:pt modelId="{BFFA44CA-1405-4884-8F4A-2F4551B86A3B}" type="pres">
      <dgm:prSet presAssocID="{CA69B676-874C-4E0F-BE23-C8AC4DA2CE72}" presName="parTrans" presStyleLbl="sibTrans2D1" presStyleIdx="0" presStyleCnt="6"/>
      <dgm:spPr/>
      <dgm:t>
        <a:bodyPr/>
        <a:lstStyle/>
        <a:p>
          <a:endParaRPr lang="es-ES_tradnl"/>
        </a:p>
      </dgm:t>
    </dgm:pt>
    <dgm:pt modelId="{3BD021E7-7ACE-4E92-B17A-8D285FAFE2A2}" type="pres">
      <dgm:prSet presAssocID="{D8BADB97-9A48-406D-89A9-4E6E3E6A58B6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91570-4092-433A-8A33-423E18B7AB6E}" type="pres">
      <dgm:prSet presAssocID="{F0D71F9D-8378-4A05-9039-4CEA75CACC9F}" presName="sibTrans" presStyleLbl="sibTrans2D1" presStyleIdx="1" presStyleCnt="6"/>
      <dgm:spPr/>
      <dgm:t>
        <a:bodyPr/>
        <a:lstStyle/>
        <a:p>
          <a:endParaRPr lang="es-ES_tradnl"/>
        </a:p>
      </dgm:t>
    </dgm:pt>
    <dgm:pt modelId="{666ED49C-B06F-47C5-A402-AB59F9F85846}" type="pres">
      <dgm:prSet presAssocID="{02044356-BCFB-498C-84CA-4E6ACD9D3162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3A515A-FA93-4E3C-865A-CF26C82AB8E0}" type="pres">
      <dgm:prSet presAssocID="{A02DEA55-DA1A-4C3B-81BA-E4F79539C4D6}" presName="sibTrans" presStyleLbl="sibTrans2D1" presStyleIdx="2" presStyleCnt="6"/>
      <dgm:spPr/>
      <dgm:t>
        <a:bodyPr/>
        <a:lstStyle/>
        <a:p>
          <a:endParaRPr lang="es-ES_tradnl"/>
        </a:p>
      </dgm:t>
    </dgm:pt>
    <dgm:pt modelId="{FC89650D-BDC3-40BF-8196-E4AADB0C263A}" type="pres">
      <dgm:prSet presAssocID="{57739FA6-A979-4165-9F51-556FDE63783D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3A173-E584-4353-AA7D-F1C14A83A80D}" type="pres">
      <dgm:prSet presAssocID="{1845AC3D-2C62-4E26-BA67-BDAE4CDD2BDB}" presName="hSp" presStyleCnt="0"/>
      <dgm:spPr/>
    </dgm:pt>
    <dgm:pt modelId="{9EF4CF80-24B9-4524-B13D-FEEB178F33EB}" type="pres">
      <dgm:prSet presAssocID="{94B2C481-3888-4E15-A0BC-ED60C171BC20}" presName="vertFlow" presStyleCnt="0"/>
      <dgm:spPr/>
    </dgm:pt>
    <dgm:pt modelId="{EA0571D4-4682-4018-84B3-A1EDA02DE231}" type="pres">
      <dgm:prSet presAssocID="{94B2C481-3888-4E15-A0BC-ED60C171BC20}" presName="header" presStyleLbl="node1" presStyleIdx="1" presStyleCnt="2"/>
      <dgm:spPr/>
      <dgm:t>
        <a:bodyPr/>
        <a:lstStyle/>
        <a:p>
          <a:endParaRPr lang="es-ES"/>
        </a:p>
      </dgm:t>
    </dgm:pt>
    <dgm:pt modelId="{23462815-2FDA-4828-9219-1049A6A37FD1}" type="pres">
      <dgm:prSet presAssocID="{9EF89B53-CDA8-484E-B18A-F01F4357EC92}" presName="parTrans" presStyleLbl="sibTrans2D1" presStyleIdx="3" presStyleCnt="6"/>
      <dgm:spPr/>
      <dgm:t>
        <a:bodyPr/>
        <a:lstStyle/>
        <a:p>
          <a:endParaRPr lang="es-ES_tradnl"/>
        </a:p>
      </dgm:t>
    </dgm:pt>
    <dgm:pt modelId="{95C93839-D2D0-4E9B-BE6F-024D3A11364C}" type="pres">
      <dgm:prSet presAssocID="{65BED82A-AA6D-4E90-8A99-AFDD0BB46AEE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7045B-69C2-4D92-945F-BAC5B7041647}" type="pres">
      <dgm:prSet presAssocID="{379CC1C3-F32F-4DB4-AEF7-3F131D3E81D0}" presName="sibTrans" presStyleLbl="sibTrans2D1" presStyleIdx="4" presStyleCnt="6"/>
      <dgm:spPr/>
      <dgm:t>
        <a:bodyPr/>
        <a:lstStyle/>
        <a:p>
          <a:endParaRPr lang="es-ES_tradnl"/>
        </a:p>
      </dgm:t>
    </dgm:pt>
    <dgm:pt modelId="{752EFE7B-5C8C-45EF-99A5-372EDB33DB73}" type="pres">
      <dgm:prSet presAssocID="{09CDF947-11F6-4A03-AE93-DC4D87AB2E47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A4CEE-FAAC-4313-B05A-674866979700}" type="pres">
      <dgm:prSet presAssocID="{5EE9F764-EF62-4D78-9A87-134E222DA00D}" presName="sibTrans" presStyleLbl="sibTrans2D1" presStyleIdx="5" presStyleCnt="6"/>
      <dgm:spPr/>
      <dgm:t>
        <a:bodyPr/>
        <a:lstStyle/>
        <a:p>
          <a:endParaRPr lang="es-ES_tradnl"/>
        </a:p>
      </dgm:t>
    </dgm:pt>
    <dgm:pt modelId="{9B291393-12F1-4813-A124-E2987FE307D1}" type="pres">
      <dgm:prSet presAssocID="{76D827DF-5023-44DD-A1AD-9421910144B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D635FC-8C9E-4194-A7D9-0286F8AB7504}" type="presOf" srcId="{76D827DF-5023-44DD-A1AD-9421910144BE}" destId="{9B291393-12F1-4813-A124-E2987FE307D1}" srcOrd="0" destOrd="0" presId="urn:microsoft.com/office/officeart/2005/8/layout/lProcess1"/>
    <dgm:cxn modelId="{97A98709-7077-493B-A37F-A567C463A005}" srcId="{94B2C481-3888-4E15-A0BC-ED60C171BC20}" destId="{76D827DF-5023-44DD-A1AD-9421910144BE}" srcOrd="2" destOrd="0" parTransId="{003E2EA9-DAC6-46AD-A88B-7B0983CCB1CE}" sibTransId="{423AE8A7-8935-4563-AF39-F2D8CB2996A3}"/>
    <dgm:cxn modelId="{AE3FEC68-D66D-4345-853B-21CDC3D5596A}" type="presOf" srcId="{02044356-BCFB-498C-84CA-4E6ACD9D3162}" destId="{666ED49C-B06F-47C5-A402-AB59F9F85846}" srcOrd="0" destOrd="0" presId="urn:microsoft.com/office/officeart/2005/8/layout/lProcess1"/>
    <dgm:cxn modelId="{25920A12-891E-4C8A-87AF-B0BBBC8D2F54}" srcId="{94B2C481-3888-4E15-A0BC-ED60C171BC20}" destId="{09CDF947-11F6-4A03-AE93-DC4D87AB2E47}" srcOrd="1" destOrd="0" parTransId="{5206422A-94B4-40BD-8DF4-4490FB50A58B}" sibTransId="{5EE9F764-EF62-4D78-9A87-134E222DA00D}"/>
    <dgm:cxn modelId="{0333B337-F05A-4D57-A91E-AFEB027F2052}" type="presOf" srcId="{57739FA6-A979-4165-9F51-556FDE63783D}" destId="{FC89650D-BDC3-40BF-8196-E4AADB0C263A}" srcOrd="0" destOrd="0" presId="urn:microsoft.com/office/officeart/2005/8/layout/lProcess1"/>
    <dgm:cxn modelId="{EFD975E4-0B2B-400F-9165-78A1C1D7AAD8}" type="presOf" srcId="{CA69B676-874C-4E0F-BE23-C8AC4DA2CE72}" destId="{BFFA44CA-1405-4884-8F4A-2F4551B86A3B}" srcOrd="0" destOrd="0" presId="urn:microsoft.com/office/officeart/2005/8/layout/lProcess1"/>
    <dgm:cxn modelId="{91AAC0EE-276A-44F1-94F3-C10C7664CEFA}" type="presOf" srcId="{F0D71F9D-8378-4A05-9039-4CEA75CACC9F}" destId="{0A591570-4092-433A-8A33-423E18B7AB6E}" srcOrd="0" destOrd="0" presId="urn:microsoft.com/office/officeart/2005/8/layout/lProcess1"/>
    <dgm:cxn modelId="{6EC68DAF-8B7A-44D5-9161-6097A37A896F}" type="presOf" srcId="{379CC1C3-F32F-4DB4-AEF7-3F131D3E81D0}" destId="{E8C7045B-69C2-4D92-945F-BAC5B7041647}" srcOrd="0" destOrd="0" presId="urn:microsoft.com/office/officeart/2005/8/layout/lProcess1"/>
    <dgm:cxn modelId="{FFA3D4DC-5C78-48B6-836E-6E7817274DA1}" srcId="{1845AC3D-2C62-4E26-BA67-BDAE4CDD2BDB}" destId="{02044356-BCFB-498C-84CA-4E6ACD9D3162}" srcOrd="1" destOrd="0" parTransId="{CA4B9F25-EF19-4411-BB46-C3D308498C8E}" sibTransId="{A02DEA55-DA1A-4C3B-81BA-E4F79539C4D6}"/>
    <dgm:cxn modelId="{5FDA269C-CC0B-4814-914C-77722FA34666}" srcId="{94B2C481-3888-4E15-A0BC-ED60C171BC20}" destId="{65BED82A-AA6D-4E90-8A99-AFDD0BB46AEE}" srcOrd="0" destOrd="0" parTransId="{9EF89B53-CDA8-484E-B18A-F01F4357EC92}" sibTransId="{379CC1C3-F32F-4DB4-AEF7-3F131D3E81D0}"/>
    <dgm:cxn modelId="{AFD0B0D3-C0F5-4C94-A13A-F99637BF15E9}" type="presOf" srcId="{A02DEA55-DA1A-4C3B-81BA-E4F79539C4D6}" destId="{713A515A-FA93-4E3C-865A-CF26C82AB8E0}" srcOrd="0" destOrd="0" presId="urn:microsoft.com/office/officeart/2005/8/layout/lProcess1"/>
    <dgm:cxn modelId="{7A32CE09-1D06-4950-BD8D-26AB7E6671E0}" type="presOf" srcId="{9EF89B53-CDA8-484E-B18A-F01F4357EC92}" destId="{23462815-2FDA-4828-9219-1049A6A37FD1}" srcOrd="0" destOrd="0" presId="urn:microsoft.com/office/officeart/2005/8/layout/lProcess1"/>
    <dgm:cxn modelId="{A3C375FD-D159-42BE-8D88-AE4C8DC7521C}" srcId="{1845AC3D-2C62-4E26-BA67-BDAE4CDD2BDB}" destId="{57739FA6-A979-4165-9F51-556FDE63783D}" srcOrd="2" destOrd="0" parTransId="{795DAA0C-D27C-40DC-8B39-3611EBD29CB0}" sibTransId="{CBC45619-DD7E-4AC5-A1AE-7D323E21E944}"/>
    <dgm:cxn modelId="{A775FFAB-1E88-45AF-9E63-24A03E21604F}" type="presOf" srcId="{D8BADB97-9A48-406D-89A9-4E6E3E6A58B6}" destId="{3BD021E7-7ACE-4E92-B17A-8D285FAFE2A2}" srcOrd="0" destOrd="0" presId="urn:microsoft.com/office/officeart/2005/8/layout/lProcess1"/>
    <dgm:cxn modelId="{E79D1ADE-85D1-41E2-9AC9-5449991673D9}" type="presOf" srcId="{65BED82A-AA6D-4E90-8A99-AFDD0BB46AEE}" destId="{95C93839-D2D0-4E9B-BE6F-024D3A11364C}" srcOrd="0" destOrd="0" presId="urn:microsoft.com/office/officeart/2005/8/layout/lProcess1"/>
    <dgm:cxn modelId="{D7CC9D3A-FA06-4945-B096-098BCDB51BEA}" type="presOf" srcId="{277E188D-A6E2-4DF9-AC41-B7E7141337A9}" destId="{BD7F0771-AA2D-4EE2-8ACD-E69800EB580A}" srcOrd="0" destOrd="0" presId="urn:microsoft.com/office/officeart/2005/8/layout/lProcess1"/>
    <dgm:cxn modelId="{F3B2F02F-76F5-43CE-846D-BAD14DFF3D4A}" type="presOf" srcId="{5EE9F764-EF62-4D78-9A87-134E222DA00D}" destId="{96CA4CEE-FAAC-4313-B05A-674866979700}" srcOrd="0" destOrd="0" presId="urn:microsoft.com/office/officeart/2005/8/layout/lProcess1"/>
    <dgm:cxn modelId="{78511D8F-D7DF-4AAE-8F56-D044822CD3E7}" type="presOf" srcId="{1845AC3D-2C62-4E26-BA67-BDAE4CDD2BDB}" destId="{C43E67D3-10AE-48F5-9E23-22DF9F64ADD8}" srcOrd="0" destOrd="0" presId="urn:microsoft.com/office/officeart/2005/8/layout/lProcess1"/>
    <dgm:cxn modelId="{21E5A74C-3DC1-428C-86F7-75C2802DBB3A}" type="presOf" srcId="{94B2C481-3888-4E15-A0BC-ED60C171BC20}" destId="{EA0571D4-4682-4018-84B3-A1EDA02DE231}" srcOrd="0" destOrd="0" presId="urn:microsoft.com/office/officeart/2005/8/layout/lProcess1"/>
    <dgm:cxn modelId="{E1F4958C-1ADD-4262-A205-B88070C09BF7}" type="presOf" srcId="{09CDF947-11F6-4A03-AE93-DC4D87AB2E47}" destId="{752EFE7B-5C8C-45EF-99A5-372EDB33DB73}" srcOrd="0" destOrd="0" presId="urn:microsoft.com/office/officeart/2005/8/layout/lProcess1"/>
    <dgm:cxn modelId="{0640D5F6-BC31-42B8-9F23-71E703CE94C1}" srcId="{277E188D-A6E2-4DF9-AC41-B7E7141337A9}" destId="{94B2C481-3888-4E15-A0BC-ED60C171BC20}" srcOrd="1" destOrd="0" parTransId="{E0394FCB-F75D-44C6-A68A-F7D9A47482F4}" sibTransId="{1B328332-E905-423E-BFDC-019610758008}"/>
    <dgm:cxn modelId="{C83AB35B-9F9C-40C5-9784-4499C16D7C91}" srcId="{1845AC3D-2C62-4E26-BA67-BDAE4CDD2BDB}" destId="{D8BADB97-9A48-406D-89A9-4E6E3E6A58B6}" srcOrd="0" destOrd="0" parTransId="{CA69B676-874C-4E0F-BE23-C8AC4DA2CE72}" sibTransId="{F0D71F9D-8378-4A05-9039-4CEA75CACC9F}"/>
    <dgm:cxn modelId="{84186A07-3A9D-43FF-B549-A41E5D4C1BEF}" srcId="{277E188D-A6E2-4DF9-AC41-B7E7141337A9}" destId="{1845AC3D-2C62-4E26-BA67-BDAE4CDD2BDB}" srcOrd="0" destOrd="0" parTransId="{6F916AD8-6625-4B19-8A85-02A06EE694FF}" sibTransId="{63257E69-FB44-4855-8619-28BBE9223E60}"/>
    <dgm:cxn modelId="{9C23634C-8B0F-49EB-A06F-97FB7684679F}" type="presParOf" srcId="{BD7F0771-AA2D-4EE2-8ACD-E69800EB580A}" destId="{4E3D78E6-8DFF-4D3D-A8D1-D0CC603E554C}" srcOrd="0" destOrd="0" presId="urn:microsoft.com/office/officeart/2005/8/layout/lProcess1"/>
    <dgm:cxn modelId="{DC51AF6A-7783-4AE3-8223-E6587C88DCA3}" type="presParOf" srcId="{4E3D78E6-8DFF-4D3D-A8D1-D0CC603E554C}" destId="{C43E67D3-10AE-48F5-9E23-22DF9F64ADD8}" srcOrd="0" destOrd="0" presId="urn:microsoft.com/office/officeart/2005/8/layout/lProcess1"/>
    <dgm:cxn modelId="{95C8F102-EE87-4121-9115-C604AD65E525}" type="presParOf" srcId="{4E3D78E6-8DFF-4D3D-A8D1-D0CC603E554C}" destId="{BFFA44CA-1405-4884-8F4A-2F4551B86A3B}" srcOrd="1" destOrd="0" presId="urn:microsoft.com/office/officeart/2005/8/layout/lProcess1"/>
    <dgm:cxn modelId="{DF88A045-0FC4-456A-9CAC-B130E0751523}" type="presParOf" srcId="{4E3D78E6-8DFF-4D3D-A8D1-D0CC603E554C}" destId="{3BD021E7-7ACE-4E92-B17A-8D285FAFE2A2}" srcOrd="2" destOrd="0" presId="urn:microsoft.com/office/officeart/2005/8/layout/lProcess1"/>
    <dgm:cxn modelId="{0114F685-B14C-413A-BCC9-C1FE23FD0476}" type="presParOf" srcId="{4E3D78E6-8DFF-4D3D-A8D1-D0CC603E554C}" destId="{0A591570-4092-433A-8A33-423E18B7AB6E}" srcOrd="3" destOrd="0" presId="urn:microsoft.com/office/officeart/2005/8/layout/lProcess1"/>
    <dgm:cxn modelId="{ED91810C-E588-4E41-9F79-EB751D815163}" type="presParOf" srcId="{4E3D78E6-8DFF-4D3D-A8D1-D0CC603E554C}" destId="{666ED49C-B06F-47C5-A402-AB59F9F85846}" srcOrd="4" destOrd="0" presId="urn:microsoft.com/office/officeart/2005/8/layout/lProcess1"/>
    <dgm:cxn modelId="{DC18EF07-DEC0-48DC-BD6F-C9073EE7B160}" type="presParOf" srcId="{4E3D78E6-8DFF-4D3D-A8D1-D0CC603E554C}" destId="{713A515A-FA93-4E3C-865A-CF26C82AB8E0}" srcOrd="5" destOrd="0" presId="urn:microsoft.com/office/officeart/2005/8/layout/lProcess1"/>
    <dgm:cxn modelId="{D5CE81CC-7D34-4AFE-9469-CE96D3DF2038}" type="presParOf" srcId="{4E3D78E6-8DFF-4D3D-A8D1-D0CC603E554C}" destId="{FC89650D-BDC3-40BF-8196-E4AADB0C263A}" srcOrd="6" destOrd="0" presId="urn:microsoft.com/office/officeart/2005/8/layout/lProcess1"/>
    <dgm:cxn modelId="{7BCAD4AF-B1E0-4E68-968B-06F74618EA1E}" type="presParOf" srcId="{BD7F0771-AA2D-4EE2-8ACD-E69800EB580A}" destId="{3473A173-E584-4353-AA7D-F1C14A83A80D}" srcOrd="1" destOrd="0" presId="urn:microsoft.com/office/officeart/2005/8/layout/lProcess1"/>
    <dgm:cxn modelId="{7057E0EE-E8D0-40BE-AEE3-815C538CCD88}" type="presParOf" srcId="{BD7F0771-AA2D-4EE2-8ACD-E69800EB580A}" destId="{9EF4CF80-24B9-4524-B13D-FEEB178F33EB}" srcOrd="2" destOrd="0" presId="urn:microsoft.com/office/officeart/2005/8/layout/lProcess1"/>
    <dgm:cxn modelId="{1AABD78D-C888-45D8-8A94-4BFE04F8F87F}" type="presParOf" srcId="{9EF4CF80-24B9-4524-B13D-FEEB178F33EB}" destId="{EA0571D4-4682-4018-84B3-A1EDA02DE231}" srcOrd="0" destOrd="0" presId="urn:microsoft.com/office/officeart/2005/8/layout/lProcess1"/>
    <dgm:cxn modelId="{855E5F29-725B-473F-879D-CB134F15B4FB}" type="presParOf" srcId="{9EF4CF80-24B9-4524-B13D-FEEB178F33EB}" destId="{23462815-2FDA-4828-9219-1049A6A37FD1}" srcOrd="1" destOrd="0" presId="urn:microsoft.com/office/officeart/2005/8/layout/lProcess1"/>
    <dgm:cxn modelId="{6E8A1185-8668-4753-97A8-FC3B79542F01}" type="presParOf" srcId="{9EF4CF80-24B9-4524-B13D-FEEB178F33EB}" destId="{95C93839-D2D0-4E9B-BE6F-024D3A11364C}" srcOrd="2" destOrd="0" presId="urn:microsoft.com/office/officeart/2005/8/layout/lProcess1"/>
    <dgm:cxn modelId="{1AC07381-F3F2-4E58-98BD-75BA7A567AE7}" type="presParOf" srcId="{9EF4CF80-24B9-4524-B13D-FEEB178F33EB}" destId="{E8C7045B-69C2-4D92-945F-BAC5B7041647}" srcOrd="3" destOrd="0" presId="urn:microsoft.com/office/officeart/2005/8/layout/lProcess1"/>
    <dgm:cxn modelId="{C15993D9-5DA0-4DE9-A66D-13B01625636C}" type="presParOf" srcId="{9EF4CF80-24B9-4524-B13D-FEEB178F33EB}" destId="{752EFE7B-5C8C-45EF-99A5-372EDB33DB73}" srcOrd="4" destOrd="0" presId="urn:microsoft.com/office/officeart/2005/8/layout/lProcess1"/>
    <dgm:cxn modelId="{25CB7CF1-8DFB-4072-96F7-D4FF2AC0B646}" type="presParOf" srcId="{9EF4CF80-24B9-4524-B13D-FEEB178F33EB}" destId="{96CA4CEE-FAAC-4313-B05A-674866979700}" srcOrd="5" destOrd="0" presId="urn:microsoft.com/office/officeart/2005/8/layout/lProcess1"/>
    <dgm:cxn modelId="{4280233F-C206-486D-984F-71EF8E0EC9DB}" type="presParOf" srcId="{9EF4CF80-24B9-4524-B13D-FEEB178F33EB}" destId="{9B291393-12F1-4813-A124-E2987FE307D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5E10E-9D7D-48A9-A927-A3FB7854EA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42AF46-2330-4133-96C0-07984DB1C298}">
      <dgm:prSet phldrT="[Texto]" custT="1"/>
      <dgm:spPr>
        <a:solidFill>
          <a:srgbClr val="367A8D"/>
        </a:solidFill>
        <a:ln>
          <a:noFill/>
        </a:ln>
      </dgm:spPr>
      <dgm:t>
        <a:bodyPr/>
        <a:lstStyle/>
        <a:p>
          <a:r>
            <a:rPr lang="es-SV" sz="1600" b="0" dirty="0" smtClean="0"/>
            <a:t>Las metodologías de evaluación de impacto deben considerar las variables propias de entorno y del mercado</a:t>
          </a:r>
          <a:endParaRPr lang="es-ES" sz="1600" b="0" dirty="0"/>
        </a:p>
      </dgm:t>
    </dgm:pt>
    <dgm:pt modelId="{74E2A17E-821B-419F-BB10-2844376D6DCA}" type="parTrans" cxnId="{83F46439-C1BA-4B40-BE8C-B5C36F70E453}">
      <dgm:prSet/>
      <dgm:spPr/>
      <dgm:t>
        <a:bodyPr/>
        <a:lstStyle/>
        <a:p>
          <a:endParaRPr lang="es-ES"/>
        </a:p>
      </dgm:t>
    </dgm:pt>
    <dgm:pt modelId="{B12BE95B-744A-40EA-AC9C-BACE4C11AD56}" type="sibTrans" cxnId="{83F46439-C1BA-4B40-BE8C-B5C36F70E453}">
      <dgm:prSet/>
      <dgm:spPr/>
      <dgm:t>
        <a:bodyPr/>
        <a:lstStyle/>
        <a:p>
          <a:endParaRPr lang="es-ES"/>
        </a:p>
      </dgm:t>
    </dgm:pt>
    <dgm:pt modelId="{412B76DE-79C6-4F7C-8D2C-47725A7D7FE5}">
      <dgm:prSet phldrT="[Texto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s-DO" sz="1600" b="0" dirty="0" smtClean="0"/>
            <a:t>Importancia en la identificación del grupo control.</a:t>
          </a:r>
          <a:endParaRPr lang="es-ES" sz="1600" b="0" dirty="0"/>
        </a:p>
      </dgm:t>
    </dgm:pt>
    <dgm:pt modelId="{AAAF69C0-963A-44A7-8493-239DD0FEDAE6}" type="parTrans" cxnId="{26521AEE-E935-4C12-95ED-993C8A129C9C}">
      <dgm:prSet/>
      <dgm:spPr/>
      <dgm:t>
        <a:bodyPr/>
        <a:lstStyle/>
        <a:p>
          <a:endParaRPr lang="es-ES"/>
        </a:p>
      </dgm:t>
    </dgm:pt>
    <dgm:pt modelId="{11E1ECB7-CE8F-4763-B64E-EFE61812E040}" type="sibTrans" cxnId="{26521AEE-E935-4C12-95ED-993C8A129C9C}">
      <dgm:prSet/>
      <dgm:spPr/>
      <dgm:t>
        <a:bodyPr/>
        <a:lstStyle/>
        <a:p>
          <a:endParaRPr lang="es-ES"/>
        </a:p>
      </dgm:t>
    </dgm:pt>
    <dgm:pt modelId="{6BBE64FC-4E87-4132-8E4D-38E682A21EE5}">
      <dgm:prSet phldrT="[Texto]" custT="1"/>
      <dgm:spPr>
        <a:solidFill>
          <a:srgbClr val="367A8D"/>
        </a:solidFill>
        <a:ln>
          <a:noFill/>
        </a:ln>
      </dgm:spPr>
      <dgm:t>
        <a:bodyPr/>
        <a:lstStyle/>
        <a:p>
          <a:r>
            <a:rPr lang="es-ES" sz="1600" b="0" dirty="0" smtClean="0"/>
            <a:t>Ajuste de variables en base de datos de BANDESAL.</a:t>
          </a:r>
          <a:endParaRPr lang="es-ES" sz="1600" b="0" dirty="0"/>
        </a:p>
      </dgm:t>
    </dgm:pt>
    <dgm:pt modelId="{C1763796-7D5A-4671-91B1-0E120684CAF3}" type="parTrans" cxnId="{98012425-44A4-43A0-9DB0-79D2F48FC9AD}">
      <dgm:prSet/>
      <dgm:spPr/>
      <dgm:t>
        <a:bodyPr/>
        <a:lstStyle/>
        <a:p>
          <a:endParaRPr lang="es-ES"/>
        </a:p>
      </dgm:t>
    </dgm:pt>
    <dgm:pt modelId="{83CB0E43-3429-4CC0-B511-5CA1D0EC1476}" type="sibTrans" cxnId="{98012425-44A4-43A0-9DB0-79D2F48FC9AD}">
      <dgm:prSet/>
      <dgm:spPr/>
      <dgm:t>
        <a:bodyPr/>
        <a:lstStyle/>
        <a:p>
          <a:endParaRPr lang="es-ES"/>
        </a:p>
      </dgm:t>
    </dgm:pt>
    <dgm:pt modelId="{3A644B9E-41A4-421E-9B73-7CF2051364FB}">
      <dgm:prSet phldrT="[Texto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s-SV" sz="1600" b="0" dirty="0" smtClean="0"/>
            <a:t>Alto aprendizaje en aplicación de metodologías de evaluación de impacto</a:t>
          </a:r>
          <a:endParaRPr lang="es-ES" sz="1600" b="0" dirty="0"/>
        </a:p>
      </dgm:t>
    </dgm:pt>
    <dgm:pt modelId="{2D3EF021-1108-4E7B-ACDE-94029FDE395B}" type="parTrans" cxnId="{A827C4D4-EB14-4839-84C6-7970CF747BC0}">
      <dgm:prSet/>
      <dgm:spPr/>
      <dgm:t>
        <a:bodyPr/>
        <a:lstStyle/>
        <a:p>
          <a:endParaRPr lang="es-ES"/>
        </a:p>
      </dgm:t>
    </dgm:pt>
    <dgm:pt modelId="{AD2A268C-D6A6-4FD7-B843-81604D8F9AC9}" type="sibTrans" cxnId="{A827C4D4-EB14-4839-84C6-7970CF747BC0}">
      <dgm:prSet/>
      <dgm:spPr/>
      <dgm:t>
        <a:bodyPr/>
        <a:lstStyle/>
        <a:p>
          <a:endParaRPr lang="es-ES"/>
        </a:p>
      </dgm:t>
    </dgm:pt>
    <dgm:pt modelId="{FABA0083-3560-4368-955E-E5A76EAEA390}">
      <dgm:prSet phldrT="[Texto]" custT="1"/>
      <dgm:spPr>
        <a:solidFill>
          <a:srgbClr val="367A8D"/>
        </a:solidFill>
        <a:ln>
          <a:noFill/>
        </a:ln>
      </dgm:spPr>
      <dgm:t>
        <a:bodyPr/>
        <a:lstStyle/>
        <a:p>
          <a:r>
            <a:rPr lang="es-ES" sz="1600" b="0" dirty="0" smtClean="0"/>
            <a:t>Necesidad de recursos técnicos y financieros </a:t>
          </a:r>
          <a:endParaRPr lang="es-ES" sz="1600" b="0" dirty="0"/>
        </a:p>
      </dgm:t>
    </dgm:pt>
    <dgm:pt modelId="{DDCF36CB-DB9C-4C2B-A1F4-A3D7E46E4452}" type="parTrans" cxnId="{0C4D4F42-CDA3-4D7B-A14B-00734BA99B06}">
      <dgm:prSet/>
      <dgm:spPr/>
      <dgm:t>
        <a:bodyPr/>
        <a:lstStyle/>
        <a:p>
          <a:endParaRPr lang="es-ES"/>
        </a:p>
      </dgm:t>
    </dgm:pt>
    <dgm:pt modelId="{4FC6F712-4ADE-4061-90CB-7726740E4637}" type="sibTrans" cxnId="{0C4D4F42-CDA3-4D7B-A14B-00734BA99B06}">
      <dgm:prSet/>
      <dgm:spPr/>
      <dgm:t>
        <a:bodyPr/>
        <a:lstStyle/>
        <a:p>
          <a:endParaRPr lang="es-ES"/>
        </a:p>
      </dgm:t>
    </dgm:pt>
    <dgm:pt modelId="{75637128-7363-594D-BDC4-B31091653BAC}" type="pres">
      <dgm:prSet presAssocID="{0515E10E-9D7D-48A9-A927-A3FB7854EA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23A4318-B604-C940-8C67-AFD65B55DDAB}" type="pres">
      <dgm:prSet presAssocID="{0515E10E-9D7D-48A9-A927-A3FB7854EADE}" presName="arrow" presStyleLbl="bgShp" presStyleIdx="0" presStyleCnt="1" custLinFactNeighborX="-102" custLinFactNeighborY="-2549"/>
      <dgm:spPr>
        <a:solidFill>
          <a:srgbClr val="A6DAD3"/>
        </a:solidFill>
      </dgm:spPr>
      <dgm:t>
        <a:bodyPr/>
        <a:lstStyle/>
        <a:p>
          <a:endParaRPr lang="es-ES_tradnl"/>
        </a:p>
      </dgm:t>
    </dgm:pt>
    <dgm:pt modelId="{7D98A233-5747-C244-97C5-5F6F031DC08F}" type="pres">
      <dgm:prSet presAssocID="{0515E10E-9D7D-48A9-A927-A3FB7854EADE}" presName="linearProcess" presStyleCnt="0"/>
      <dgm:spPr/>
    </dgm:pt>
    <dgm:pt modelId="{87DFDAFD-8675-0E48-BE8B-2CACEB4FE049}" type="pres">
      <dgm:prSet presAssocID="{3642AF46-2330-4133-96C0-07984DB1C29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ECD2F2-E657-3149-9026-AFEBE44B9AAB}" type="pres">
      <dgm:prSet presAssocID="{B12BE95B-744A-40EA-AC9C-BACE4C11AD56}" presName="sibTrans" presStyleCnt="0"/>
      <dgm:spPr/>
    </dgm:pt>
    <dgm:pt modelId="{349F7871-6399-A241-AB1B-B325CE38B6E3}" type="pres">
      <dgm:prSet presAssocID="{412B76DE-79C6-4F7C-8D2C-47725A7D7FE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24E68C-C282-034E-B6BF-EB5C84FC8013}" type="pres">
      <dgm:prSet presAssocID="{11E1ECB7-CE8F-4763-B64E-EFE61812E040}" presName="sibTrans" presStyleCnt="0"/>
      <dgm:spPr/>
    </dgm:pt>
    <dgm:pt modelId="{F42FF6AC-9345-B840-9A75-04E27B8FEC4D}" type="pres">
      <dgm:prSet presAssocID="{6BBE64FC-4E87-4132-8E4D-38E682A21EE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0FBE34-AC92-D046-8A99-F097EB4B866D}" type="pres">
      <dgm:prSet presAssocID="{83CB0E43-3429-4CC0-B511-5CA1D0EC1476}" presName="sibTrans" presStyleCnt="0"/>
      <dgm:spPr/>
    </dgm:pt>
    <dgm:pt modelId="{BE31AB15-5553-DF41-ABA5-B1BD2A31ED07}" type="pres">
      <dgm:prSet presAssocID="{3A644B9E-41A4-421E-9B73-7CF2051364F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DAC133-EC2F-9146-AEC7-EB50CECD0ED2}" type="pres">
      <dgm:prSet presAssocID="{AD2A268C-D6A6-4FD7-B843-81604D8F9AC9}" presName="sibTrans" presStyleCnt="0"/>
      <dgm:spPr/>
    </dgm:pt>
    <dgm:pt modelId="{958250F4-0AEA-2945-966E-8A88AB48430F}" type="pres">
      <dgm:prSet presAssocID="{FABA0083-3560-4368-955E-E5A76EAEA39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3F46439-C1BA-4B40-BE8C-B5C36F70E453}" srcId="{0515E10E-9D7D-48A9-A927-A3FB7854EADE}" destId="{3642AF46-2330-4133-96C0-07984DB1C298}" srcOrd="0" destOrd="0" parTransId="{74E2A17E-821B-419F-BB10-2844376D6DCA}" sibTransId="{B12BE95B-744A-40EA-AC9C-BACE4C11AD56}"/>
    <dgm:cxn modelId="{98012425-44A4-43A0-9DB0-79D2F48FC9AD}" srcId="{0515E10E-9D7D-48A9-A927-A3FB7854EADE}" destId="{6BBE64FC-4E87-4132-8E4D-38E682A21EE5}" srcOrd="2" destOrd="0" parTransId="{C1763796-7D5A-4671-91B1-0E120684CAF3}" sibTransId="{83CB0E43-3429-4CC0-B511-5CA1D0EC1476}"/>
    <dgm:cxn modelId="{F70DECFA-1190-2443-BD64-7F5AE4626D64}" type="presOf" srcId="{FABA0083-3560-4368-955E-E5A76EAEA390}" destId="{958250F4-0AEA-2945-966E-8A88AB48430F}" srcOrd="0" destOrd="0" presId="urn:microsoft.com/office/officeart/2005/8/layout/hProcess9"/>
    <dgm:cxn modelId="{71243287-4C4A-4B40-AD92-3E9DA68CF5B6}" type="presOf" srcId="{3A644B9E-41A4-421E-9B73-7CF2051364FB}" destId="{BE31AB15-5553-DF41-ABA5-B1BD2A31ED07}" srcOrd="0" destOrd="0" presId="urn:microsoft.com/office/officeart/2005/8/layout/hProcess9"/>
    <dgm:cxn modelId="{A827C4D4-EB14-4839-84C6-7970CF747BC0}" srcId="{0515E10E-9D7D-48A9-A927-A3FB7854EADE}" destId="{3A644B9E-41A4-421E-9B73-7CF2051364FB}" srcOrd="3" destOrd="0" parTransId="{2D3EF021-1108-4E7B-ACDE-94029FDE395B}" sibTransId="{AD2A268C-D6A6-4FD7-B843-81604D8F9AC9}"/>
    <dgm:cxn modelId="{EA6A4F51-3A99-3240-9020-DDB4E69B0621}" type="presOf" srcId="{0515E10E-9D7D-48A9-A927-A3FB7854EADE}" destId="{75637128-7363-594D-BDC4-B31091653BAC}" srcOrd="0" destOrd="0" presId="urn:microsoft.com/office/officeart/2005/8/layout/hProcess9"/>
    <dgm:cxn modelId="{06DEEB54-12AA-C54C-852A-1DC09A33D0C2}" type="presOf" srcId="{3642AF46-2330-4133-96C0-07984DB1C298}" destId="{87DFDAFD-8675-0E48-BE8B-2CACEB4FE049}" srcOrd="0" destOrd="0" presId="urn:microsoft.com/office/officeart/2005/8/layout/hProcess9"/>
    <dgm:cxn modelId="{0C4D4F42-CDA3-4D7B-A14B-00734BA99B06}" srcId="{0515E10E-9D7D-48A9-A927-A3FB7854EADE}" destId="{FABA0083-3560-4368-955E-E5A76EAEA390}" srcOrd="4" destOrd="0" parTransId="{DDCF36CB-DB9C-4C2B-A1F4-A3D7E46E4452}" sibTransId="{4FC6F712-4ADE-4061-90CB-7726740E4637}"/>
    <dgm:cxn modelId="{E94C14AC-7A0A-714E-948F-369DE0A81F28}" type="presOf" srcId="{412B76DE-79C6-4F7C-8D2C-47725A7D7FE5}" destId="{349F7871-6399-A241-AB1B-B325CE38B6E3}" srcOrd="0" destOrd="0" presId="urn:microsoft.com/office/officeart/2005/8/layout/hProcess9"/>
    <dgm:cxn modelId="{26521AEE-E935-4C12-95ED-993C8A129C9C}" srcId="{0515E10E-9D7D-48A9-A927-A3FB7854EADE}" destId="{412B76DE-79C6-4F7C-8D2C-47725A7D7FE5}" srcOrd="1" destOrd="0" parTransId="{AAAF69C0-963A-44A7-8493-239DD0FEDAE6}" sibTransId="{11E1ECB7-CE8F-4763-B64E-EFE61812E040}"/>
    <dgm:cxn modelId="{41BD1263-9729-F443-ABD5-A1C009DB889C}" type="presOf" srcId="{6BBE64FC-4E87-4132-8E4D-38E682A21EE5}" destId="{F42FF6AC-9345-B840-9A75-04E27B8FEC4D}" srcOrd="0" destOrd="0" presId="urn:microsoft.com/office/officeart/2005/8/layout/hProcess9"/>
    <dgm:cxn modelId="{F2FC0A16-95F0-CD45-ACB9-964E9902B4B9}" type="presParOf" srcId="{75637128-7363-594D-BDC4-B31091653BAC}" destId="{123A4318-B604-C940-8C67-AFD65B55DDAB}" srcOrd="0" destOrd="0" presId="urn:microsoft.com/office/officeart/2005/8/layout/hProcess9"/>
    <dgm:cxn modelId="{319C4FBF-DB22-CC41-AF07-ED9F4D421089}" type="presParOf" srcId="{75637128-7363-594D-BDC4-B31091653BAC}" destId="{7D98A233-5747-C244-97C5-5F6F031DC08F}" srcOrd="1" destOrd="0" presId="urn:microsoft.com/office/officeart/2005/8/layout/hProcess9"/>
    <dgm:cxn modelId="{20ADB403-981C-0148-8873-609B078CBB0C}" type="presParOf" srcId="{7D98A233-5747-C244-97C5-5F6F031DC08F}" destId="{87DFDAFD-8675-0E48-BE8B-2CACEB4FE049}" srcOrd="0" destOrd="0" presId="urn:microsoft.com/office/officeart/2005/8/layout/hProcess9"/>
    <dgm:cxn modelId="{D4E4D9D0-1542-2D47-A374-5BCAECAC9E63}" type="presParOf" srcId="{7D98A233-5747-C244-97C5-5F6F031DC08F}" destId="{09ECD2F2-E657-3149-9026-AFEBE44B9AAB}" srcOrd="1" destOrd="0" presId="urn:microsoft.com/office/officeart/2005/8/layout/hProcess9"/>
    <dgm:cxn modelId="{91401841-AEFC-6F4D-BA28-6AD2B4DF48AE}" type="presParOf" srcId="{7D98A233-5747-C244-97C5-5F6F031DC08F}" destId="{349F7871-6399-A241-AB1B-B325CE38B6E3}" srcOrd="2" destOrd="0" presId="urn:microsoft.com/office/officeart/2005/8/layout/hProcess9"/>
    <dgm:cxn modelId="{1D72B812-F2B4-A84E-B03F-86FFE52E6FD6}" type="presParOf" srcId="{7D98A233-5747-C244-97C5-5F6F031DC08F}" destId="{9624E68C-C282-034E-B6BF-EB5C84FC8013}" srcOrd="3" destOrd="0" presId="urn:microsoft.com/office/officeart/2005/8/layout/hProcess9"/>
    <dgm:cxn modelId="{594140E9-D71C-7342-9729-7461B876AA3E}" type="presParOf" srcId="{7D98A233-5747-C244-97C5-5F6F031DC08F}" destId="{F42FF6AC-9345-B840-9A75-04E27B8FEC4D}" srcOrd="4" destOrd="0" presId="urn:microsoft.com/office/officeart/2005/8/layout/hProcess9"/>
    <dgm:cxn modelId="{23C95098-6E7C-1D4C-81A8-873B9B68B020}" type="presParOf" srcId="{7D98A233-5747-C244-97C5-5F6F031DC08F}" destId="{D20FBE34-AC92-D046-8A99-F097EB4B866D}" srcOrd="5" destOrd="0" presId="urn:microsoft.com/office/officeart/2005/8/layout/hProcess9"/>
    <dgm:cxn modelId="{0D0742CF-DAD3-5C4E-978D-4616F8B15ED9}" type="presParOf" srcId="{7D98A233-5747-C244-97C5-5F6F031DC08F}" destId="{BE31AB15-5553-DF41-ABA5-B1BD2A31ED07}" srcOrd="6" destOrd="0" presId="urn:microsoft.com/office/officeart/2005/8/layout/hProcess9"/>
    <dgm:cxn modelId="{AE0489CC-E98C-A941-8689-170D2BFE5756}" type="presParOf" srcId="{7D98A233-5747-C244-97C5-5F6F031DC08F}" destId="{8BDAC133-EC2F-9146-AEC7-EB50CECD0ED2}" srcOrd="7" destOrd="0" presId="urn:microsoft.com/office/officeart/2005/8/layout/hProcess9"/>
    <dgm:cxn modelId="{488EE536-EC87-CE4D-ADB0-51A752A57A4C}" type="presParOf" srcId="{7D98A233-5747-C244-97C5-5F6F031DC08F}" destId="{958250F4-0AEA-2945-966E-8A88AB48430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E67D3-10AE-48F5-9E23-22DF9F64ADD8}">
      <dsp:nvSpPr>
        <dsp:cNvPr id="0" name=""/>
        <dsp:cNvSpPr/>
      </dsp:nvSpPr>
      <dsp:spPr>
        <a:xfrm>
          <a:off x="238007" y="268"/>
          <a:ext cx="3866280" cy="966570"/>
        </a:xfrm>
        <a:prstGeom prst="roundRect">
          <a:avLst>
            <a:gd name="adj" fmla="val 10000"/>
          </a:avLst>
        </a:prstGeom>
        <a:solidFill>
          <a:srgbClr val="367A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b="1" kern="1200" dirty="0" smtClean="0"/>
            <a:t>Externas</a:t>
          </a:r>
          <a:endParaRPr lang="es-ES" sz="3200" kern="1200" dirty="0"/>
        </a:p>
      </dsp:txBody>
      <dsp:txXfrm>
        <a:off x="266317" y="28578"/>
        <a:ext cx="3809660" cy="909950"/>
      </dsp:txXfrm>
    </dsp:sp>
    <dsp:sp modelId="{BFFA44CA-1405-4884-8F4A-2F4551B86A3B}">
      <dsp:nvSpPr>
        <dsp:cNvPr id="0" name=""/>
        <dsp:cNvSpPr/>
      </dsp:nvSpPr>
      <dsp:spPr>
        <a:xfrm rot="5400000">
          <a:off x="2086573" y="1051413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21E7-7ACE-4E92-B17A-8D285FAFE2A2}">
      <dsp:nvSpPr>
        <dsp:cNvPr id="0" name=""/>
        <dsp:cNvSpPr/>
      </dsp:nvSpPr>
      <dsp:spPr>
        <a:xfrm>
          <a:off x="238007" y="130513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Falta instrumentos de recolección sistematizados a nivel nacional</a:t>
          </a:r>
          <a:endParaRPr lang="es-ES" sz="1800" kern="1200" dirty="0"/>
        </a:p>
      </dsp:txBody>
      <dsp:txXfrm>
        <a:off x="266317" y="1333447"/>
        <a:ext cx="3809660" cy="909950"/>
      </dsp:txXfrm>
    </dsp:sp>
    <dsp:sp modelId="{0A591570-4092-433A-8A33-423E18B7AB6E}">
      <dsp:nvSpPr>
        <dsp:cNvPr id="0" name=""/>
        <dsp:cNvSpPr/>
      </dsp:nvSpPr>
      <dsp:spPr>
        <a:xfrm rot="5400000">
          <a:off x="2086573" y="2356283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ED49C-B06F-47C5-A402-AB59F9F85846}">
      <dsp:nvSpPr>
        <dsp:cNvPr id="0" name=""/>
        <dsp:cNvSpPr/>
      </dsp:nvSpPr>
      <dsp:spPr>
        <a:xfrm>
          <a:off x="238007" y="261000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Escasa información de Instituciones financieras no reguladas</a:t>
          </a:r>
          <a:endParaRPr lang="es-ES" sz="1800" kern="1200" dirty="0"/>
        </a:p>
      </dsp:txBody>
      <dsp:txXfrm>
        <a:off x="266317" y="2638317"/>
        <a:ext cx="3809660" cy="909950"/>
      </dsp:txXfrm>
    </dsp:sp>
    <dsp:sp modelId="{713A515A-FA93-4E3C-865A-CF26C82AB8E0}">
      <dsp:nvSpPr>
        <dsp:cNvPr id="0" name=""/>
        <dsp:cNvSpPr/>
      </dsp:nvSpPr>
      <dsp:spPr>
        <a:xfrm rot="5400000">
          <a:off x="2086573" y="3661152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9650D-BDC3-40BF-8196-E4AADB0C263A}">
      <dsp:nvSpPr>
        <dsp:cNvPr id="0" name=""/>
        <dsp:cNvSpPr/>
      </dsp:nvSpPr>
      <dsp:spPr>
        <a:xfrm>
          <a:off x="238007" y="391487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Bajo nivel de sistematización de la información de los usuarios en las </a:t>
          </a:r>
          <a:r>
            <a:rPr lang="es-SV" sz="1800" kern="1200" dirty="0" err="1" smtClean="0"/>
            <a:t>IFIs</a:t>
          </a:r>
          <a:endParaRPr lang="es-ES" sz="1800" kern="1200" dirty="0"/>
        </a:p>
      </dsp:txBody>
      <dsp:txXfrm>
        <a:off x="266317" y="3943187"/>
        <a:ext cx="3809660" cy="909950"/>
      </dsp:txXfrm>
    </dsp:sp>
    <dsp:sp modelId="{EA0571D4-4682-4018-84B3-A1EDA02DE231}">
      <dsp:nvSpPr>
        <dsp:cNvPr id="0" name=""/>
        <dsp:cNvSpPr/>
      </dsp:nvSpPr>
      <dsp:spPr>
        <a:xfrm>
          <a:off x="4645568" y="268"/>
          <a:ext cx="3866280" cy="96657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b="1" kern="1200" dirty="0" smtClean="0"/>
            <a:t>Internas</a:t>
          </a:r>
          <a:endParaRPr lang="es-ES" sz="3200" kern="1200" dirty="0"/>
        </a:p>
      </dsp:txBody>
      <dsp:txXfrm>
        <a:off x="4673878" y="28578"/>
        <a:ext cx="3809660" cy="909950"/>
      </dsp:txXfrm>
    </dsp:sp>
    <dsp:sp modelId="{23462815-2FDA-4828-9219-1049A6A37FD1}">
      <dsp:nvSpPr>
        <dsp:cNvPr id="0" name=""/>
        <dsp:cNvSpPr/>
      </dsp:nvSpPr>
      <dsp:spPr>
        <a:xfrm rot="5400000">
          <a:off x="6494133" y="1051413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93839-D2D0-4E9B-BE6F-024D3A11364C}">
      <dsp:nvSpPr>
        <dsp:cNvPr id="0" name=""/>
        <dsp:cNvSpPr/>
      </dsp:nvSpPr>
      <dsp:spPr>
        <a:xfrm>
          <a:off x="4645568" y="130513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BANDESAL no se cuenta con un sistema de medición de impacto </a:t>
          </a:r>
          <a:endParaRPr lang="es-ES" sz="1800" kern="1200" dirty="0"/>
        </a:p>
      </dsp:txBody>
      <dsp:txXfrm>
        <a:off x="4673878" y="1333447"/>
        <a:ext cx="3809660" cy="909950"/>
      </dsp:txXfrm>
    </dsp:sp>
    <dsp:sp modelId="{E8C7045B-69C2-4D92-945F-BAC5B7041647}">
      <dsp:nvSpPr>
        <dsp:cNvPr id="0" name=""/>
        <dsp:cNvSpPr/>
      </dsp:nvSpPr>
      <dsp:spPr>
        <a:xfrm rot="5400000">
          <a:off x="6494133" y="2356283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EFE7B-5C8C-45EF-99A5-372EDB33DB73}">
      <dsp:nvSpPr>
        <dsp:cNvPr id="0" name=""/>
        <dsp:cNvSpPr/>
      </dsp:nvSpPr>
      <dsp:spPr>
        <a:xfrm>
          <a:off x="4645568" y="261000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La estructura organizativa del banco no incluye un área específica para monitoreo y medición de impacto</a:t>
          </a:r>
          <a:endParaRPr lang="es-ES" sz="1800" kern="1200" dirty="0"/>
        </a:p>
      </dsp:txBody>
      <dsp:txXfrm>
        <a:off x="4673878" y="2638317"/>
        <a:ext cx="3809660" cy="909950"/>
      </dsp:txXfrm>
    </dsp:sp>
    <dsp:sp modelId="{96CA4CEE-FAAC-4313-B05A-674866979700}">
      <dsp:nvSpPr>
        <dsp:cNvPr id="0" name=""/>
        <dsp:cNvSpPr/>
      </dsp:nvSpPr>
      <dsp:spPr>
        <a:xfrm rot="5400000">
          <a:off x="6494133" y="3661152"/>
          <a:ext cx="169149" cy="1691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91393-12F1-4813-A124-E2987FE307D1}">
      <dsp:nvSpPr>
        <dsp:cNvPr id="0" name=""/>
        <dsp:cNvSpPr/>
      </dsp:nvSpPr>
      <dsp:spPr>
        <a:xfrm>
          <a:off x="4645568" y="3914877"/>
          <a:ext cx="3866280" cy="966570"/>
        </a:xfrm>
        <a:prstGeom prst="roundRect">
          <a:avLst>
            <a:gd name="adj" fmla="val 10000"/>
          </a:avLst>
        </a:prstGeom>
        <a:solidFill>
          <a:srgbClr val="A6DAD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No se cuenta con recurso humano y financiero </a:t>
          </a:r>
          <a:endParaRPr lang="es-ES" sz="1800" kern="1200" dirty="0"/>
        </a:p>
      </dsp:txBody>
      <dsp:txXfrm>
        <a:off x="4673878" y="3943187"/>
        <a:ext cx="3809660" cy="90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4318-B604-C940-8C67-AFD65B55DDAB}">
      <dsp:nvSpPr>
        <dsp:cNvPr id="0" name=""/>
        <dsp:cNvSpPr/>
      </dsp:nvSpPr>
      <dsp:spPr>
        <a:xfrm>
          <a:off x="852497" y="0"/>
          <a:ext cx="9774637" cy="5068957"/>
        </a:xfrm>
        <a:prstGeom prst="rightArrow">
          <a:avLst/>
        </a:prstGeom>
        <a:solidFill>
          <a:srgbClr val="A6DA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FDAFD-8675-0E48-BE8B-2CACEB4FE049}">
      <dsp:nvSpPr>
        <dsp:cNvPr id="0" name=""/>
        <dsp:cNvSpPr/>
      </dsp:nvSpPr>
      <dsp:spPr>
        <a:xfrm>
          <a:off x="3369" y="1520687"/>
          <a:ext cx="2028147" cy="2027582"/>
        </a:xfrm>
        <a:prstGeom prst="roundRect">
          <a:avLst/>
        </a:prstGeom>
        <a:solidFill>
          <a:srgbClr val="367A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0" kern="1200" dirty="0" smtClean="0"/>
            <a:t>Las metodologías de evaluación de impacto deben considerar las variables propias de entorno y del mercado</a:t>
          </a:r>
          <a:endParaRPr lang="es-ES" sz="1600" b="0" kern="1200" dirty="0"/>
        </a:p>
      </dsp:txBody>
      <dsp:txXfrm>
        <a:off x="102347" y="1619665"/>
        <a:ext cx="1830191" cy="1829626"/>
      </dsp:txXfrm>
    </dsp:sp>
    <dsp:sp modelId="{349F7871-6399-A241-AB1B-B325CE38B6E3}">
      <dsp:nvSpPr>
        <dsp:cNvPr id="0" name=""/>
        <dsp:cNvSpPr/>
      </dsp:nvSpPr>
      <dsp:spPr>
        <a:xfrm>
          <a:off x="2369540" y="1520687"/>
          <a:ext cx="2028147" cy="2027582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0" kern="1200" dirty="0" smtClean="0"/>
            <a:t>Importancia en la identificación del grupo control.</a:t>
          </a:r>
          <a:endParaRPr lang="es-ES" sz="1600" b="0" kern="1200" dirty="0"/>
        </a:p>
      </dsp:txBody>
      <dsp:txXfrm>
        <a:off x="2468518" y="1619665"/>
        <a:ext cx="1830191" cy="1829626"/>
      </dsp:txXfrm>
    </dsp:sp>
    <dsp:sp modelId="{F42FF6AC-9345-B840-9A75-04E27B8FEC4D}">
      <dsp:nvSpPr>
        <dsp:cNvPr id="0" name=""/>
        <dsp:cNvSpPr/>
      </dsp:nvSpPr>
      <dsp:spPr>
        <a:xfrm>
          <a:off x="4735712" y="1520687"/>
          <a:ext cx="2028147" cy="2027582"/>
        </a:xfrm>
        <a:prstGeom prst="roundRect">
          <a:avLst/>
        </a:prstGeom>
        <a:solidFill>
          <a:srgbClr val="367A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Ajuste de variables en base de datos de BANDESAL.</a:t>
          </a:r>
          <a:endParaRPr lang="es-ES" sz="1600" b="0" kern="1200" dirty="0"/>
        </a:p>
      </dsp:txBody>
      <dsp:txXfrm>
        <a:off x="4834690" y="1619665"/>
        <a:ext cx="1830191" cy="1829626"/>
      </dsp:txXfrm>
    </dsp:sp>
    <dsp:sp modelId="{BE31AB15-5553-DF41-ABA5-B1BD2A31ED07}">
      <dsp:nvSpPr>
        <dsp:cNvPr id="0" name=""/>
        <dsp:cNvSpPr/>
      </dsp:nvSpPr>
      <dsp:spPr>
        <a:xfrm>
          <a:off x="7101884" y="1520687"/>
          <a:ext cx="2028147" cy="2027582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0" kern="1200" dirty="0" smtClean="0"/>
            <a:t>Alto aprendizaje en aplicación de metodologías de evaluación de impacto</a:t>
          </a:r>
          <a:endParaRPr lang="es-ES" sz="1600" b="0" kern="1200" dirty="0"/>
        </a:p>
      </dsp:txBody>
      <dsp:txXfrm>
        <a:off x="7200862" y="1619665"/>
        <a:ext cx="1830191" cy="1829626"/>
      </dsp:txXfrm>
    </dsp:sp>
    <dsp:sp modelId="{958250F4-0AEA-2945-966E-8A88AB48430F}">
      <dsp:nvSpPr>
        <dsp:cNvPr id="0" name=""/>
        <dsp:cNvSpPr/>
      </dsp:nvSpPr>
      <dsp:spPr>
        <a:xfrm>
          <a:off x="9468056" y="1520687"/>
          <a:ext cx="2028147" cy="2027582"/>
        </a:xfrm>
        <a:prstGeom prst="roundRect">
          <a:avLst/>
        </a:prstGeom>
        <a:solidFill>
          <a:srgbClr val="367A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Necesidad de recursos técnicos y financieros </a:t>
          </a:r>
          <a:endParaRPr lang="es-ES" sz="1600" b="0" kern="1200" dirty="0"/>
        </a:p>
      </dsp:txBody>
      <dsp:txXfrm>
        <a:off x="9567034" y="1619665"/>
        <a:ext cx="1830191" cy="182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1DEA747-1610-FE49-8C98-64FCC056A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66191C-9818-014E-A847-020BEF05C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301D2E-EF68-CB41-B0AF-193395EC08DB}" type="datetimeFigureOut">
              <a:rPr lang="es-SV" smtClean="0"/>
              <a:t>06/11/2018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2FD152-3150-1B4B-8B16-FB8C68A78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4E2A0-D355-B449-A64D-0C15EF3A98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8F8B5-4CFD-334E-8636-E276290AB2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278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3E833-8996-47FC-BA80-48D36F289498}" type="datetimeFigureOut">
              <a:rPr lang="es-SV" smtClean="0"/>
              <a:t>06/11/2018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499743-E797-45F0-A4C4-D294DDCFB19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31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331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SV" sz="1200" dirty="0" smtClean="0"/>
              <a:t>En el país no se cuenta con instrumentos de recolección sistematizado de datos sobre la actividad productiva y/o financiera de las empresas a nivel nacional.</a:t>
            </a:r>
          </a:p>
          <a:p>
            <a:pPr algn="just"/>
            <a:r>
              <a:rPr lang="es-SV" sz="1200" dirty="0" smtClean="0"/>
              <a:t>No se cuenta con información de las entidades financieras que no están reguladas por el Sistema Financiero, las cuales atienden principalmente a empresarios de las microempresas.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dirty="0" smtClean="0"/>
              <a:t>Bajo nivel de sistematización de la información de los usuarios dentro de las instituciones que atienden a las MIPYME.</a:t>
            </a:r>
          </a:p>
          <a:p>
            <a:pPr algn="just"/>
            <a:r>
              <a:rPr lang="es-SV" sz="1200" dirty="0" smtClean="0"/>
              <a:t>BANDESAL no se cuenta con un sistema de medición de impacto para todas las operaciones realizadas por el banco.</a:t>
            </a:r>
          </a:p>
          <a:p>
            <a:pPr algn="just"/>
            <a:r>
              <a:rPr lang="es-SV" sz="1200" dirty="0" smtClean="0"/>
              <a:t>La estructura organizativa del banco no incluye un área específica para monitoreo y medición de impacto, por lo tanto no se cuenta con recurso humano y financiero destinado específicamente para tal fin.</a:t>
            </a:r>
          </a:p>
          <a:p>
            <a:pPr algn="just"/>
            <a:endParaRPr lang="es-SV" sz="1200" dirty="0" smtClean="0"/>
          </a:p>
          <a:p>
            <a:endParaRPr lang="es-SV" dirty="0" smtClean="0"/>
          </a:p>
          <a:p>
            <a:r>
              <a:rPr lang="es-SV" dirty="0" smtClean="0"/>
              <a:t>Para las no reguladas existen asociaciones dispersas</a:t>
            </a:r>
            <a:r>
              <a:rPr lang="es-SV" baseline="0" dirty="0" smtClean="0"/>
              <a:t> que aglutinan parcialmente a ciertas instituciones: ASOMI, FEDECRÉDITO, FEDECACES.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256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SV" sz="1200" dirty="0" smtClean="0"/>
              <a:t>Las metodologías de evaluación de impacto deben consideran las variables propias de entorno y del mercado a atender, ya que muchos modelos teóricos requieren de información que en muchas oportunidades no se tiene o es de difícil obtención.</a:t>
            </a:r>
          </a:p>
          <a:p>
            <a:pPr algn="just"/>
            <a:r>
              <a:rPr lang="es-DO" sz="1200" dirty="0" smtClean="0"/>
              <a:t>Fue necesario revisar la identificación del grupo control y el esquema de medición de resultados del programa, a medida se fueron obteniendo los resultados de colocación de la operación.</a:t>
            </a:r>
          </a:p>
          <a:p>
            <a:pPr algn="just"/>
            <a:r>
              <a:rPr lang="es-SV" sz="1200" dirty="0" smtClean="0"/>
              <a:t>Necesidad de revisar la base de datos de recolección de información de BANDESAL para establecer variables adicionales que permitan medir resultados en términos de impacto.</a:t>
            </a:r>
          </a:p>
          <a:p>
            <a:pPr algn="just"/>
            <a:r>
              <a:rPr lang="es-SV" sz="1200" dirty="0" smtClean="0"/>
              <a:t>Alto nivel de aprendizaje sobre la elaboración y aplicación de metodologías de evaluación de impacto por parte del equipo de contraparte BANDESAL.</a:t>
            </a:r>
          </a:p>
          <a:p>
            <a:pPr algn="just"/>
            <a:r>
              <a:rPr lang="es-SV" sz="1200" dirty="0" smtClean="0"/>
              <a:t>Es necesario contar con recursos técnicos y financieros para realizar evaluaciones de medición de impacto </a:t>
            </a:r>
            <a:r>
              <a:rPr lang="es-SV" sz="1200" dirty="0" err="1" smtClean="0"/>
              <a:t>ahdoc</a:t>
            </a:r>
            <a:r>
              <a:rPr lang="es-SV" sz="1200" dirty="0" smtClean="0"/>
              <a:t> a las operaciones de la institución.  </a:t>
            </a:r>
          </a:p>
          <a:p>
            <a:pPr defTabSz="931774">
              <a:defRPr/>
            </a:pPr>
            <a:endParaRPr lang="es-SV" dirty="0" smtClean="0"/>
          </a:p>
          <a:p>
            <a:pPr defTabSz="931774">
              <a:defRPr/>
            </a:pPr>
            <a:r>
              <a:rPr lang="es-SV" dirty="0" smtClean="0"/>
              <a:t>Microempresarios:</a:t>
            </a:r>
            <a:r>
              <a:rPr lang="es-SV" baseline="0" dirty="0" smtClean="0"/>
              <a:t> </a:t>
            </a:r>
            <a:r>
              <a:rPr lang="es-DO" dirty="0"/>
              <a:t>se caracterizan por desempeñarse en la informalidad, generar autoempleo (empleos familiares), deficientes controles contables financieros.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82438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227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00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Inicialmente</a:t>
            </a:r>
            <a:r>
              <a:rPr lang="es-SV" baseline="0" dirty="0" smtClean="0"/>
              <a:t> se consideró crédito promedio de US$97,800</a:t>
            </a:r>
          </a:p>
          <a:p>
            <a:r>
              <a:rPr lang="es-SV" baseline="0" dirty="0" smtClean="0"/>
              <a:t>Promedio $23,000 en resultados finales.</a:t>
            </a:r>
          </a:p>
          <a:p>
            <a:r>
              <a:rPr lang="es-SV" baseline="0" dirty="0" smtClean="0"/>
              <a:t>99.5% MIPYMES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859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072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42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 dirty="0" smtClean="0"/>
              <a:t>Fuentes</a:t>
            </a:r>
            <a:r>
              <a:rPr lang="es-ES" baseline="0" dirty="0" smtClean="0"/>
              <a:t> de datos sistémicas </a:t>
            </a:r>
            <a:r>
              <a:rPr lang="es-SV" sz="1200" baseline="0" dirty="0" smtClean="0"/>
              <a:t> de tipo </a:t>
            </a:r>
            <a:r>
              <a:rPr lang="es-SV" sz="1200" dirty="0" smtClean="0"/>
              <a:t>censal, encuetas o administrativas.</a:t>
            </a:r>
            <a:endParaRPr lang="es-ES" dirty="0" smtClean="0"/>
          </a:p>
          <a:p>
            <a:pPr defTabSz="931774">
              <a:defRPr/>
            </a:pPr>
            <a:r>
              <a:rPr lang="es-ES" dirty="0" smtClean="0"/>
              <a:t>Ejemplos: último censo en 2005, ultimo censo agropecuario 2007-2008 y encuestas económicas anuales con una baja muestra de empresas.</a:t>
            </a:r>
          </a:p>
          <a:p>
            <a:pPr defTabSz="931774">
              <a:defRPr/>
            </a:pPr>
            <a:r>
              <a:rPr lang="es-ES" baseline="0" dirty="0" smtClean="0"/>
              <a:t>Modelo de recolección estadística: 2 métodos.</a:t>
            </a:r>
          </a:p>
          <a:p>
            <a:pPr marL="232943" indent="-232943" defTabSz="931774">
              <a:buFontTx/>
              <a:buAutoNum type="arabicPeriod"/>
              <a:defRPr/>
            </a:pPr>
            <a:r>
              <a:rPr lang="es-ES" baseline="0" dirty="0" smtClean="0"/>
              <a:t>Durante el proceso de asignación de créditos: Requisito adicional de variables como número de empleados, volumen de ventas anuales, costo de variable de ventas, sector de operación, etc.</a:t>
            </a:r>
          </a:p>
          <a:p>
            <a:pPr marL="232943" indent="-232943" defTabSz="931774">
              <a:buFontTx/>
              <a:buAutoNum type="arabicPeriod"/>
              <a:defRPr/>
            </a:pPr>
            <a:r>
              <a:rPr lang="es-ES" baseline="0" dirty="0" smtClean="0"/>
              <a:t>Encuestas a un grupo de empresas beneficiarias y no beneficiarias (2 años -2016-y 4 años-2018)</a:t>
            </a:r>
          </a:p>
          <a:p>
            <a:pPr defTabSz="931774">
              <a:defRPr/>
            </a:pPr>
            <a:r>
              <a:rPr lang="es-ES" dirty="0"/>
              <a:t>Realización de dos rondas de encuestas.</a:t>
            </a:r>
            <a:endParaRPr lang="es-SV" dirty="0"/>
          </a:p>
          <a:p>
            <a:pPr defTabSz="931774">
              <a:defRPr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34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SV" dirty="0" smtClean="0"/>
              <a:t>El primer desafío</a:t>
            </a:r>
            <a:r>
              <a:rPr lang="es-SV" baseline="0" dirty="0" smtClean="0"/>
              <a:t> metodológico consistió en definir el grupo control que tuviera características similares a la de los beneficiarios del programa.</a:t>
            </a:r>
            <a:endParaRPr lang="es-SV" dirty="0" smtClean="0"/>
          </a:p>
          <a:p>
            <a:pPr defTabSz="931774">
              <a:defRPr/>
            </a:pPr>
            <a:r>
              <a:rPr lang="es-SV" dirty="0" smtClean="0"/>
              <a:t>Entrevistas a informantes claves en el levantamiento de información económica financiera – identificación de acceso datos de MIPYMES para la recolección del grupo </a:t>
            </a:r>
            <a:r>
              <a:rPr lang="es-SV" dirty="0" err="1" smtClean="0"/>
              <a:t>contrafactual</a:t>
            </a:r>
            <a:r>
              <a:rPr lang="es-SV" dirty="0" smtClean="0"/>
              <a:t>. </a:t>
            </a:r>
          </a:p>
          <a:p>
            <a:pPr defTabSz="931774">
              <a:defRPr/>
            </a:pPr>
            <a:r>
              <a:rPr lang="es-ES" baseline="0" dirty="0" smtClean="0"/>
              <a:t>Agrupaciones: sectores (ramas), giro de la empresa.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600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051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Equifax</a:t>
            </a:r>
            <a:r>
              <a:rPr lang="es-ES" dirty="0" smtClean="0"/>
              <a:t> cuenta con bases de datos </a:t>
            </a:r>
            <a:r>
              <a:rPr lang="es-SV" dirty="0" smtClean="0"/>
              <a:t>de más de 300 instituciones financieras y entidades comerciales a nivel nacional.</a:t>
            </a:r>
            <a:endParaRPr lang="es-ES" b="1" dirty="0" smtClean="0"/>
          </a:p>
          <a:p>
            <a:pPr defTabSz="931774">
              <a:defRPr/>
            </a:pP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9743-E797-45F0-A4C4-D294DDCFB193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990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0CEE309-8891-9D47-9198-9E82DD8BC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F482D6-F7F2-4641-B5A3-4BB1F4D3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B02EFB-D270-464B-8E03-3004174B4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449BD-26BD-0E40-8CB7-9014123F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F70A-86FB-994F-A9D4-695EFBAE8B6E}" type="datetimeFigureOut">
              <a:rPr lang="es-SV" smtClean="0"/>
              <a:t>06/11/2018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DACA3-C56E-0345-8355-92D0A800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07619-A09F-8940-A3C7-BBF0D905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F43-47FE-324A-BC95-B6D8878188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63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661AC5-ACAC-2C4C-9402-33F608329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D94DE-D8DD-2048-982D-6D50BDD0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815"/>
            <a:ext cx="10515600" cy="2897204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ECFE0-D8E0-4D47-B514-56ABEB4C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02"/>
            <a:ext cx="10515600" cy="1325563"/>
          </a:xfrm>
        </p:spPr>
        <p:txBody>
          <a:bodyPr>
            <a:normAutofit/>
          </a:bodyPr>
          <a:lstStyle>
            <a:lvl1pPr algn="r">
              <a:defRPr sz="3000" b="1" i="0" baseline="0"/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8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1B0A01-6C4F-0846-AFE6-22D3FA16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B0180-3820-2D44-A9DA-ADDE078E7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2" y="914401"/>
            <a:ext cx="5743575" cy="4946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239F94-5A17-904D-A7CC-C78E9F633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69" y="2297113"/>
            <a:ext cx="4259750" cy="3811588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689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227C884-30FE-4842-88F4-2C32FE3E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B0180-3820-2D44-A9DA-ADDE078E7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664678"/>
            <a:ext cx="10515600" cy="4337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SV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CE7A2-05CA-ED41-B979-98D636D6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272"/>
            <a:ext cx="10515600" cy="944134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3506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CCFAEB-6B39-904F-8807-4F0822E01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B0180-3820-2D44-A9DA-ADDE078E7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086954"/>
            <a:ext cx="10515600" cy="4915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52C650-FD6A-A44F-AC82-8FEAAF65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F70A-86FB-994F-A9D4-695EFBAE8B6E}" type="datetimeFigureOut">
              <a:rPr lang="es-SV" smtClean="0"/>
              <a:t>06/11/2018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DD8FD7-CC4E-5444-8B27-3464438A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E6CA2B-7D6B-E44B-B106-8E52CE43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7F43-47FE-324A-BC95-B6D8878188E1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CE7A2-05CA-ED41-B979-98D636D6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10"/>
            <a:ext cx="10515600" cy="944134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166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422F000-751A-1F41-821F-BD27039C4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B0180-3820-2D44-A9DA-ADDE078E7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2169" y="955675"/>
            <a:ext cx="5743575" cy="4946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239F94-5A17-904D-A7CC-C78E9F633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4050" y="2317750"/>
            <a:ext cx="4259750" cy="3811588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1092C87A-3EFA-1E4F-BF4E-2A370F00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0" y="955675"/>
            <a:ext cx="4519431" cy="880696"/>
          </a:xfrm>
        </p:spPr>
        <p:txBody>
          <a:bodyPr>
            <a:normAutofit/>
          </a:bodyPr>
          <a:lstStyle>
            <a:lvl1pPr algn="r">
              <a:defRPr sz="3600" baseline="0"/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2212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661AC5-ACAC-2C4C-9402-33F608329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D94DE-D8DD-2048-982D-6D50BDD0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815"/>
            <a:ext cx="10515600" cy="2897204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ECFE0-D8E0-4D47-B514-56ABEB4C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702"/>
            <a:ext cx="10515600" cy="1325563"/>
          </a:xfrm>
        </p:spPr>
        <p:txBody>
          <a:bodyPr>
            <a:normAutofit/>
          </a:bodyPr>
          <a:lstStyle>
            <a:lvl1pPr algn="r">
              <a:defRPr sz="3000" b="1" i="0" baseline="0"/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718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1B0A01-6C4F-0846-AFE6-22D3FA16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B0180-3820-2D44-A9DA-ADDE078E7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2" y="914401"/>
            <a:ext cx="5743575" cy="4946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239F94-5A17-904D-A7CC-C78E9F633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69" y="2297113"/>
            <a:ext cx="4259750" cy="3811588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289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D9AFF3E-7ED8-B841-80A8-6935A5D03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FEC6149-B5F0-6F46-A9E6-D9D63FC69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3100" y="4582257"/>
            <a:ext cx="5765800" cy="38100"/>
          </a:xfrm>
          <a:prstGeom prst="rect">
            <a:avLst/>
          </a:prstGeom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id="{D1DA3D44-8AD4-E443-8541-20369B70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46" y="3294794"/>
            <a:ext cx="10515600" cy="1325563"/>
          </a:xfrm>
        </p:spPr>
        <p:txBody>
          <a:bodyPr>
            <a:normAutofit/>
          </a:bodyPr>
          <a:lstStyle>
            <a:lvl1pPr algn="ctr">
              <a:defRPr sz="3300" b="1" i="0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SV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B91B4FC-6C7A-3E4F-9E4A-E8702D2C7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3100" y="4853354"/>
            <a:ext cx="5765800" cy="1148862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31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2B4948-CB66-FE45-9CFB-6EEF2D40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E2F79-3518-EB43-8410-48CE64E78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90673-A2C9-4F4B-B864-1545B8143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F70A-86FB-994F-A9D4-695EFBAE8B6E}" type="datetimeFigureOut">
              <a:rPr lang="es-SV" smtClean="0"/>
              <a:t>06/11/2018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031C3-55F6-0E46-B1C7-3349566DC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231CE-954B-0447-AD18-3EB7DF7A7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7F43-47FE-324A-BC95-B6D8878188E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71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4" r:id="rId7"/>
    <p:sldLayoutId id="2147483661" r:id="rId8"/>
    <p:sldLayoutId id="21474836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7603" y="3284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A1EFE4"/>
                </a:solidFill>
              </a:rPr>
              <a:t>EXPERIENCIA DE BANDESAL EN </a:t>
            </a:r>
            <a:br>
              <a:rPr lang="es-ES" sz="4400" b="1" dirty="0" smtClean="0">
                <a:solidFill>
                  <a:srgbClr val="A1EFE4"/>
                </a:solidFill>
              </a:rPr>
            </a:br>
            <a:r>
              <a:rPr lang="es-ES" sz="4400" b="1" dirty="0" smtClean="0">
                <a:solidFill>
                  <a:srgbClr val="A1EFE4"/>
                </a:solidFill>
              </a:rPr>
              <a:t>MEDICIÓN Y EVALUACIÓN DE IMPACTO</a:t>
            </a:r>
            <a:endParaRPr lang="es-SV" sz="4000" b="1" dirty="0">
              <a:solidFill>
                <a:srgbClr val="A1EFE4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213100" y="4724147"/>
            <a:ext cx="5765800" cy="1148862"/>
          </a:xfrm>
        </p:spPr>
        <p:txBody>
          <a:bodyPr/>
          <a:lstStyle/>
          <a:p>
            <a:pPr marL="0" indent="0">
              <a:buNone/>
            </a:pPr>
            <a:r>
              <a:rPr lang="es-ES" sz="3600" i="1" dirty="0" smtClean="0"/>
              <a:t>NECESIDADES Y CAPACIDADES</a:t>
            </a:r>
          </a:p>
          <a:p>
            <a:pPr marL="0" indent="0">
              <a:buNone/>
            </a:pPr>
            <a:r>
              <a:rPr lang="es-ES_tradnl" dirty="0" smtClean="0"/>
              <a:t>7 </a:t>
            </a:r>
            <a:r>
              <a:rPr lang="es-ES_tradnl" dirty="0"/>
              <a:t>de Noviembre </a:t>
            </a:r>
            <a:r>
              <a:rPr lang="es-ES_tradnl" dirty="0" smtClean="0"/>
              <a:t>2018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98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613702"/>
            <a:ext cx="10515600" cy="580917"/>
          </a:xfrm>
        </p:spPr>
        <p:txBody>
          <a:bodyPr>
            <a:normAutofit/>
          </a:bodyPr>
          <a:lstStyle/>
          <a:p>
            <a:r>
              <a:rPr lang="es-SV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BRECHAS IDENTIFICADAS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526661" y="3082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30279708"/>
              </p:ext>
            </p:extLst>
          </p:nvPr>
        </p:nvGraphicFramePr>
        <p:xfrm>
          <a:off x="1961535" y="1312606"/>
          <a:ext cx="8749857" cy="488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633581"/>
            <a:ext cx="10515600" cy="536672"/>
          </a:xfrm>
        </p:spPr>
        <p:txBody>
          <a:bodyPr>
            <a:normAutofit/>
          </a:bodyPr>
          <a:lstStyle/>
          <a:p>
            <a:r>
              <a:rPr lang="es-SV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LECCIONES APRENDIDAS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2134605"/>
              </p:ext>
            </p:extLst>
          </p:nvPr>
        </p:nvGraphicFramePr>
        <p:xfrm>
          <a:off x="457199" y="1170253"/>
          <a:ext cx="11499573" cy="506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2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542" y="3417123"/>
            <a:ext cx="10515600" cy="929336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A1EFE4"/>
                </a:solidFill>
                <a:latin typeface="+mn-lt"/>
              </a:rPr>
              <a:t>MUCHAS GRACIAS</a:t>
            </a:r>
            <a:endParaRPr lang="es-SV" sz="4400" dirty="0">
              <a:solidFill>
                <a:srgbClr val="A1EFE4"/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362442" y="4137737"/>
            <a:ext cx="5765800" cy="175392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2800" b="1" i="1" dirty="0" smtClean="0">
                <a:solidFill>
                  <a:srgbClr val="A1EFE4"/>
                </a:solidFill>
              </a:rPr>
              <a:t>Diana Rivera de Fuentes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2000" i="1" dirty="0" smtClean="0"/>
              <a:t>Especialista de Proyectos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2000" i="1" dirty="0" smtClean="0"/>
              <a:t>Banco de Desarrollo de El Salvador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2000" i="1" dirty="0"/>
              <a:t>d</a:t>
            </a:r>
            <a:r>
              <a:rPr lang="es-SV" sz="2000" i="1" dirty="0" smtClean="0"/>
              <a:t>iana.rivera@bandesal.gob.sv</a:t>
            </a:r>
            <a:endParaRPr lang="es-SV" sz="2000" i="1" dirty="0"/>
          </a:p>
        </p:txBody>
      </p:sp>
    </p:spTree>
    <p:extLst>
      <p:ext uri="{BB962C8B-B14F-4D97-AF65-F5344CB8AC3E}">
        <p14:creationId xmlns:p14="http://schemas.microsoft.com/office/powerpoint/2010/main" val="18435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461052"/>
            <a:ext cx="10515600" cy="4703774"/>
          </a:xfrm>
        </p:spPr>
        <p:txBody>
          <a:bodyPr>
            <a:noAutofit/>
          </a:bodyPr>
          <a:lstStyle/>
          <a:p>
            <a:pPr algn="just"/>
            <a:r>
              <a:rPr lang="es-SV" sz="2000" dirty="0"/>
              <a:t>El Banco de Desarrollo de El Salvador (BANDESAL) se crea </a:t>
            </a:r>
            <a:r>
              <a:rPr lang="es-SV" sz="2000" b="1" i="1" dirty="0">
                <a:solidFill>
                  <a:srgbClr val="00B050"/>
                </a:solidFill>
              </a:rPr>
              <a:t>por ministerio de ley </a:t>
            </a:r>
            <a:r>
              <a:rPr lang="es-SV" sz="2000" dirty="0"/>
              <a:t>en 2011, producto de la transformación del Banco Multisectorial de inversiones </a:t>
            </a:r>
            <a:r>
              <a:rPr lang="es-SV" sz="2000" b="1" i="1" dirty="0">
                <a:solidFill>
                  <a:srgbClr val="00B050"/>
                </a:solidFill>
              </a:rPr>
              <a:t>(desde 1996), </a:t>
            </a:r>
            <a:r>
              <a:rPr lang="es-SV" sz="2000" dirty="0"/>
              <a:t>con facultades más amplias en materia de Desarrollo, como una </a:t>
            </a:r>
            <a:r>
              <a:rPr lang="es-SV" sz="2000" b="1" i="1" dirty="0">
                <a:solidFill>
                  <a:srgbClr val="00B050"/>
                </a:solidFill>
              </a:rPr>
              <a:t>Institución Pública de Crédito</a:t>
            </a:r>
            <a:r>
              <a:rPr lang="es-SV" sz="2000" dirty="0"/>
              <a:t>, de duración indefinida, con personería jurídica y patrimonio propio. </a:t>
            </a:r>
          </a:p>
          <a:p>
            <a:pPr marL="0" indent="0" algn="just">
              <a:buNone/>
            </a:pPr>
            <a:endParaRPr lang="es-SV" sz="200" dirty="0"/>
          </a:p>
          <a:p>
            <a:pPr algn="just"/>
            <a:r>
              <a:rPr lang="es-SV" sz="2000" dirty="0"/>
              <a:t>El principal objetivo de BANDESAL es, </a:t>
            </a:r>
            <a:r>
              <a:rPr lang="es-SV" sz="2000" b="1" i="1" dirty="0">
                <a:solidFill>
                  <a:srgbClr val="00B050"/>
                </a:solidFill>
              </a:rPr>
              <a:t>promover con apoyo financiero y técnico, el desarrollo de proyectos de inversión viables y rentables de los sectores  productivos</a:t>
            </a:r>
            <a:r>
              <a:rPr lang="es-SV" sz="2000" dirty="0"/>
              <a:t> del país; </a:t>
            </a:r>
            <a:r>
              <a:rPr lang="es-SV" sz="2000" dirty="0" smtClean="0"/>
              <a:t>a fin de:</a:t>
            </a:r>
          </a:p>
          <a:p>
            <a:pPr algn="just"/>
            <a:endParaRPr lang="es-SV" sz="2000" dirty="0"/>
          </a:p>
          <a:p>
            <a:pPr algn="just"/>
            <a:endParaRPr lang="es-SV" sz="2000" dirty="0" smtClean="0"/>
          </a:p>
          <a:p>
            <a:pPr algn="just"/>
            <a:endParaRPr lang="es-SV" sz="2000" dirty="0"/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A través de tres instrumentos financieros principales:</a:t>
            </a:r>
          </a:p>
          <a:p>
            <a:pPr marL="0" indent="0" algn="just">
              <a:buNone/>
            </a:pPr>
            <a:r>
              <a:rPr lang="es-SV" sz="2000" b="1" i="1" dirty="0" smtClean="0">
                <a:solidFill>
                  <a:srgbClr val="00B050"/>
                </a:solidFill>
              </a:rPr>
              <a:t>    Crédito </a:t>
            </a:r>
            <a:r>
              <a:rPr lang="es-SV" sz="2000" b="1" i="1" dirty="0">
                <a:solidFill>
                  <a:srgbClr val="00B050"/>
                </a:solidFill>
              </a:rPr>
              <a:t>Indirecto, crédito directo y garantías.</a:t>
            </a:r>
          </a:p>
          <a:p>
            <a:pPr marL="0" indent="0" algn="just">
              <a:buNone/>
            </a:pPr>
            <a:endParaRPr lang="es-SV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657200"/>
            <a:ext cx="10515600" cy="359692"/>
          </a:xfrm>
        </p:spPr>
        <p:txBody>
          <a:bodyPr>
            <a:noAutofit/>
          </a:bodyPr>
          <a:lstStyle/>
          <a:p>
            <a:r>
              <a:rPr lang="es-SV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BANCO DE DESARROLLO DE EL SALVADOR</a:t>
            </a:r>
            <a:endParaRPr lang="es-ES_tradnl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Paralelogramo 6"/>
          <p:cNvSpPr/>
          <p:nvPr/>
        </p:nvSpPr>
        <p:spPr>
          <a:xfrm>
            <a:off x="1610139" y="3683635"/>
            <a:ext cx="3094090" cy="1294098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Promover el desarrollo y competitividad de las MIPYME</a:t>
            </a:r>
            <a:endParaRPr lang="es-ES_tradnl" dirty="0"/>
          </a:p>
        </p:txBody>
      </p:sp>
      <p:sp>
        <p:nvSpPr>
          <p:cNvPr id="8" name="Paralelogramo 7"/>
          <p:cNvSpPr/>
          <p:nvPr/>
        </p:nvSpPr>
        <p:spPr>
          <a:xfrm>
            <a:off x="4704229" y="3683635"/>
            <a:ext cx="3094090" cy="1294098"/>
          </a:xfrm>
          <a:prstGeom prst="parallelogram">
            <a:avLst/>
          </a:prstGeom>
          <a:solidFill>
            <a:srgbClr val="42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Mejorar las exportaciones</a:t>
            </a:r>
            <a:endParaRPr lang="es-ES_tradnl" dirty="0"/>
          </a:p>
        </p:txBody>
      </p:sp>
      <p:sp>
        <p:nvSpPr>
          <p:cNvPr id="9" name="Paralelogramo 8"/>
          <p:cNvSpPr/>
          <p:nvPr/>
        </p:nvSpPr>
        <p:spPr>
          <a:xfrm>
            <a:off x="7798319" y="3682499"/>
            <a:ext cx="3094090" cy="1294098"/>
          </a:xfrm>
          <a:prstGeom prst="parallelogram">
            <a:avLst/>
          </a:prstGeom>
          <a:solidFill>
            <a:srgbClr val="367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Generar más empleos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14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elogramo 28"/>
          <p:cNvSpPr/>
          <p:nvPr/>
        </p:nvSpPr>
        <p:spPr>
          <a:xfrm>
            <a:off x="3647488" y="4035288"/>
            <a:ext cx="1454128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Paralelogramo 27"/>
          <p:cNvSpPr/>
          <p:nvPr/>
        </p:nvSpPr>
        <p:spPr>
          <a:xfrm>
            <a:off x="2125918" y="4035288"/>
            <a:ext cx="1454128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Paralelogramo 26"/>
          <p:cNvSpPr/>
          <p:nvPr/>
        </p:nvSpPr>
        <p:spPr>
          <a:xfrm>
            <a:off x="997515" y="4035288"/>
            <a:ext cx="1095285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054" y="1704581"/>
            <a:ext cx="10515600" cy="1931548"/>
          </a:xfrm>
        </p:spPr>
        <p:txBody>
          <a:bodyPr/>
          <a:lstStyle/>
          <a:p>
            <a:pPr marL="85725" indent="0" algn="just">
              <a:buClr>
                <a:srgbClr val="FFC000"/>
              </a:buClr>
              <a:buNone/>
            </a:pPr>
            <a:r>
              <a:rPr lang="es-SV" dirty="0"/>
              <a:t>El 19 de junio del 2015 se firmó convenio entre el Banco Interamericano de Desarrollo (BID) y el BDES para el otorgamiento del </a:t>
            </a:r>
            <a:r>
              <a:rPr lang="es-SV" b="1" i="1" dirty="0">
                <a:solidFill>
                  <a:srgbClr val="00B050"/>
                </a:solidFill>
              </a:rPr>
              <a:t>Préstamo Global de Crédito para el Financiamiento del Desarrollo Productivo de El Salvador, </a:t>
            </a:r>
            <a:r>
              <a:rPr lang="es-SV" dirty="0"/>
              <a:t>por un monto de US$100 </a:t>
            </a:r>
            <a:r>
              <a:rPr lang="es-SV" dirty="0" smtClean="0"/>
              <a:t>millones.</a:t>
            </a:r>
            <a:endParaRPr lang="es-SV" sz="900" b="1" dirty="0" smtClean="0"/>
          </a:p>
          <a:p>
            <a:pPr marL="85725" indent="0" algn="just">
              <a:buClr>
                <a:srgbClr val="FFC000"/>
              </a:buClr>
              <a:buNone/>
            </a:pPr>
            <a:r>
              <a:rPr lang="es-SV" b="1" i="1" dirty="0" smtClean="0">
                <a:solidFill>
                  <a:srgbClr val="00B050"/>
                </a:solidFill>
              </a:rPr>
              <a:t>Objetivo</a:t>
            </a:r>
            <a:r>
              <a:rPr lang="es-SV" b="1" i="1" dirty="0">
                <a:solidFill>
                  <a:srgbClr val="00B050"/>
                </a:solidFill>
              </a:rPr>
              <a:t>:</a:t>
            </a:r>
            <a:r>
              <a:rPr lang="es-SV" b="1" dirty="0"/>
              <a:t> </a:t>
            </a:r>
            <a:r>
              <a:rPr lang="es-ES_tradnl" dirty="0" smtClean="0">
                <a:ea typeface="Verdana" pitchFamily="34" charset="0"/>
                <a:cs typeface="Verdana" pitchFamily="34" charset="0"/>
              </a:rPr>
              <a:t>Financiar </a:t>
            </a:r>
            <a:r>
              <a:rPr lang="es-ES_tradnl" dirty="0">
                <a:ea typeface="Verdana" pitchFamily="34" charset="0"/>
                <a:cs typeface="Verdana" pitchFamily="34" charset="0"/>
              </a:rPr>
              <a:t>proyectos que incrementen la productividad de la MIPYME, a través de un mayor acceso al financiamiento de mediano y largo plazo para financiar proyectos de inversión y reconversión productiva</a:t>
            </a:r>
            <a:r>
              <a:rPr lang="es-ES_tradnl" dirty="0" smtClean="0">
                <a:ea typeface="Verdana" pitchFamily="34" charset="0"/>
                <a:cs typeface="Verdana" pitchFamily="34" charset="0"/>
              </a:rPr>
              <a:t>.</a:t>
            </a:r>
            <a:endParaRPr lang="es-SV" sz="1400" dirty="0">
              <a:ea typeface="Verdana" pitchFamily="34" charset="0"/>
              <a:cs typeface="Verdana" pitchFamily="34" charset="0"/>
            </a:endParaRPr>
          </a:p>
          <a:p>
            <a:pPr marL="85725" indent="0" algn="just">
              <a:buClr>
                <a:srgbClr val="FFC000"/>
              </a:buClr>
              <a:buNone/>
            </a:pPr>
            <a:endParaRPr lang="es-ES_tradnl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6722" y="799647"/>
            <a:ext cx="10515600" cy="580917"/>
          </a:xfrm>
        </p:spPr>
        <p:txBody>
          <a:bodyPr>
            <a:noAutofit/>
          </a:bodyPr>
          <a:lstStyle/>
          <a:p>
            <a:r>
              <a:rPr lang="es-SV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  <a:endParaRPr lang="es-SV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9454" y="3405809"/>
            <a:ext cx="4563786" cy="369332"/>
          </a:xfrm>
          <a:prstGeom prst="rect">
            <a:avLst/>
          </a:prstGeom>
          <a:solidFill>
            <a:srgbClr val="367A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RESULTADOS ESPERADOS</a:t>
            </a:r>
            <a:r>
              <a:rPr lang="es-SV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86552" y="4190391"/>
            <a:ext cx="134479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$99.5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95987" y="4190391"/>
            <a:ext cx="1434456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2,781</a:t>
            </a:r>
            <a:endParaRPr lang="es-ES_tradnl" i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9454" y="4190391"/>
            <a:ext cx="130172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4</a:t>
            </a:r>
            <a:endParaRPr lang="es-ES_tradnl" b="1" dirty="0" smtClean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08104" y="3405809"/>
            <a:ext cx="4561200" cy="369332"/>
          </a:xfrm>
          <a:prstGeom prst="rect">
            <a:avLst/>
          </a:prstGeom>
          <a:solidFill>
            <a:srgbClr val="367A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RESULTADOS ALCANZADOS</a:t>
            </a:r>
            <a:r>
              <a:rPr lang="es-SV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5671279" y="3942051"/>
            <a:ext cx="832681" cy="8300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Rectángulo 23"/>
          <p:cNvSpPr/>
          <p:nvPr/>
        </p:nvSpPr>
        <p:spPr>
          <a:xfrm>
            <a:off x="2157305" y="4661959"/>
            <a:ext cx="1403285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>
                <a:solidFill>
                  <a:srgbClr val="175DA5"/>
                </a:solidFill>
              </a:rPr>
              <a:t>Millones </a:t>
            </a:r>
          </a:p>
          <a:p>
            <a:pPr algn="ctr">
              <a:lnSpc>
                <a:spcPts val="1500"/>
              </a:lnSpc>
            </a:pPr>
            <a:r>
              <a:rPr lang="es-ES_tradnl" sz="1600" i="1" dirty="0">
                <a:solidFill>
                  <a:srgbClr val="175DA5"/>
                </a:solidFill>
              </a:rPr>
              <a:t>colocados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580045" y="4661959"/>
            <a:ext cx="1403285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Créditos</a:t>
            </a:r>
          </a:p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otorgados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27829" y="4661959"/>
            <a:ext cx="1164971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Años para colocar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  <p:sp>
        <p:nvSpPr>
          <p:cNvPr id="30" name="Paralelogramo 29"/>
          <p:cNvSpPr/>
          <p:nvPr/>
        </p:nvSpPr>
        <p:spPr>
          <a:xfrm>
            <a:off x="9514774" y="4052180"/>
            <a:ext cx="1454128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Paralelogramo 30"/>
          <p:cNvSpPr/>
          <p:nvPr/>
        </p:nvSpPr>
        <p:spPr>
          <a:xfrm>
            <a:off x="7993204" y="4052180"/>
            <a:ext cx="1454128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Paralelogramo 31"/>
          <p:cNvSpPr/>
          <p:nvPr/>
        </p:nvSpPr>
        <p:spPr>
          <a:xfrm>
            <a:off x="6864801" y="4052180"/>
            <a:ext cx="1095285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uadroTexto 32"/>
          <p:cNvSpPr txBox="1"/>
          <p:nvPr/>
        </p:nvSpPr>
        <p:spPr>
          <a:xfrm>
            <a:off x="8053838" y="4207283"/>
            <a:ext cx="134479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$99.9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9533456" y="4207283"/>
            <a:ext cx="1434456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4,214</a:t>
            </a:r>
            <a:endParaRPr lang="es-ES_tradnl" i="1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726740" y="4207283"/>
            <a:ext cx="130172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3</a:t>
            </a:r>
            <a:endParaRPr lang="es-ES_tradnl" b="1" dirty="0" smtClean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8024591" y="4678851"/>
            <a:ext cx="1403285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>
                <a:solidFill>
                  <a:srgbClr val="175DA5"/>
                </a:solidFill>
              </a:rPr>
              <a:t>Millones </a:t>
            </a:r>
          </a:p>
          <a:p>
            <a:pPr algn="ctr">
              <a:lnSpc>
                <a:spcPts val="1500"/>
              </a:lnSpc>
            </a:pPr>
            <a:r>
              <a:rPr lang="es-ES_tradnl" sz="1600" i="1" dirty="0">
                <a:solidFill>
                  <a:srgbClr val="175DA5"/>
                </a:solidFill>
              </a:rPr>
              <a:t>colocados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9447331" y="4678851"/>
            <a:ext cx="1403285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Créditos</a:t>
            </a:r>
          </a:p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otorgados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795115" y="4678851"/>
            <a:ext cx="1164971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Años para colocar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  <p:sp>
        <p:nvSpPr>
          <p:cNvPr id="39" name="Paralelogramo 38"/>
          <p:cNvSpPr/>
          <p:nvPr/>
        </p:nvSpPr>
        <p:spPr>
          <a:xfrm>
            <a:off x="7309227" y="5182254"/>
            <a:ext cx="1233346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CuadroTexto 39"/>
          <p:cNvSpPr txBox="1"/>
          <p:nvPr/>
        </p:nvSpPr>
        <p:spPr>
          <a:xfrm>
            <a:off x="7309226" y="5337357"/>
            <a:ext cx="130172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49%</a:t>
            </a:r>
            <a:endParaRPr lang="es-ES_tradnl" b="1" dirty="0" smtClean="0">
              <a:solidFill>
                <a:schemeClr val="bg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982465" y="5805558"/>
            <a:ext cx="1776340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Dirigido a la Microempresa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  <p:sp>
        <p:nvSpPr>
          <p:cNvPr id="42" name="Paralelogramo 41"/>
          <p:cNvSpPr/>
          <p:nvPr/>
        </p:nvSpPr>
        <p:spPr>
          <a:xfrm>
            <a:off x="9020657" y="5169234"/>
            <a:ext cx="1095285" cy="609779"/>
          </a:xfrm>
          <a:prstGeom prst="parallelogram">
            <a:avLst/>
          </a:prstGeom>
          <a:solidFill>
            <a:srgbClr val="4B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CuadroTexto 42"/>
          <p:cNvSpPr txBox="1"/>
          <p:nvPr/>
        </p:nvSpPr>
        <p:spPr>
          <a:xfrm>
            <a:off x="8882596" y="5324337"/>
            <a:ext cx="1301720" cy="45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_tradnl" sz="3600" b="1" dirty="0" smtClean="0">
                <a:solidFill>
                  <a:schemeClr val="bg1"/>
                </a:solidFill>
              </a:rPr>
              <a:t>14</a:t>
            </a:r>
            <a:endParaRPr lang="es-ES_tradnl" b="1" dirty="0" smtClean="0">
              <a:solidFill>
                <a:schemeClr val="bg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645286" y="5792538"/>
            <a:ext cx="1776340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_tradnl" sz="1600" i="1" dirty="0" smtClean="0">
                <a:solidFill>
                  <a:srgbClr val="175DA5"/>
                </a:solidFill>
              </a:rPr>
              <a:t>Intermediarias Financieras</a:t>
            </a:r>
            <a:endParaRPr lang="es-ES_tradnl" sz="1600" i="1" dirty="0">
              <a:solidFill>
                <a:srgbClr val="175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6406" y="608694"/>
            <a:ext cx="10515600" cy="654659"/>
          </a:xfrm>
        </p:spPr>
        <p:txBody>
          <a:bodyPr>
            <a:normAutofit/>
          </a:bodyPr>
          <a:lstStyle/>
          <a:p>
            <a:r>
              <a:rPr lang="es-SV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INDICADORES DE MONITOREO</a:t>
            </a:r>
            <a:endParaRPr lang="es-SV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887" y="1895569"/>
            <a:ext cx="2884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SV" sz="2000" b="1" dirty="0" smtClean="0">
                <a:solidFill>
                  <a:srgbClr val="367A8D"/>
                </a:solidFill>
              </a:rPr>
              <a:t>MIPYMES FINANCIADAS</a:t>
            </a:r>
            <a:endParaRPr lang="es-SV" sz="2000" dirty="0">
              <a:solidFill>
                <a:srgbClr val="367A8D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65700" y="1895569"/>
            <a:ext cx="253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SV" sz="2000" b="1" dirty="0" smtClean="0">
                <a:solidFill>
                  <a:srgbClr val="367A8D"/>
                </a:solidFill>
              </a:rPr>
              <a:t>MONTO OTORGADO</a:t>
            </a:r>
            <a:endParaRPr lang="es-SV" sz="2000" dirty="0">
              <a:solidFill>
                <a:srgbClr val="367A8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23227" y="1895569"/>
            <a:ext cx="253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SV" sz="2000" b="1" dirty="0" smtClean="0">
                <a:solidFill>
                  <a:srgbClr val="367A8D"/>
                </a:solidFill>
              </a:rPr>
              <a:t>CRÉDITO A MUJERES</a:t>
            </a:r>
            <a:endParaRPr lang="es-SV" sz="2000" b="1" dirty="0">
              <a:solidFill>
                <a:srgbClr val="367A8D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3664"/>
              </p:ext>
            </p:extLst>
          </p:nvPr>
        </p:nvGraphicFramePr>
        <p:xfrm>
          <a:off x="346660" y="2526193"/>
          <a:ext cx="3438525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94417"/>
              </p:ext>
            </p:extLst>
          </p:nvPr>
        </p:nvGraphicFramePr>
        <p:xfrm>
          <a:off x="8027047" y="2526193"/>
          <a:ext cx="3871913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65543"/>
              </p:ext>
            </p:extLst>
          </p:nvPr>
        </p:nvGraphicFramePr>
        <p:xfrm>
          <a:off x="848521" y="4538574"/>
          <a:ext cx="201930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914">
                  <a:extLst>
                    <a:ext uri="{9D8B030D-6E8A-4147-A177-3AD203B41FA5}">
                      <a16:colId xmlns:a16="http://schemas.microsoft.com/office/drawing/2014/main" val="557376170"/>
                    </a:ext>
                  </a:extLst>
                </a:gridCol>
                <a:gridCol w="979386">
                  <a:extLst>
                    <a:ext uri="{9D8B030D-6E8A-4147-A177-3AD203B41FA5}">
                      <a16:colId xmlns:a16="http://schemas.microsoft.com/office/drawing/2014/main" val="264156508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2,781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844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4,214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53141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02031"/>
              </p:ext>
            </p:extLst>
          </p:nvPr>
        </p:nvGraphicFramePr>
        <p:xfrm>
          <a:off x="4052111" y="2526193"/>
          <a:ext cx="3681413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16501"/>
              </p:ext>
            </p:extLst>
          </p:nvPr>
        </p:nvGraphicFramePr>
        <p:xfrm>
          <a:off x="9025640" y="4538574"/>
          <a:ext cx="217576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821">
                  <a:extLst>
                    <a:ext uri="{9D8B030D-6E8A-4147-A177-3AD203B41FA5}">
                      <a16:colId xmlns:a16="http://schemas.microsoft.com/office/drawing/2014/main" val="3282688113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7336936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$ 99.5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80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$ 99.9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397553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06750"/>
              </p:ext>
            </p:extLst>
          </p:nvPr>
        </p:nvGraphicFramePr>
        <p:xfrm>
          <a:off x="4883167" y="4538574"/>
          <a:ext cx="201930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859">
                  <a:extLst>
                    <a:ext uri="{9D8B030D-6E8A-4147-A177-3AD203B41FA5}">
                      <a16:colId xmlns:a16="http://schemas.microsoft.com/office/drawing/2014/main" val="301421853"/>
                    </a:ext>
                  </a:extLst>
                </a:gridCol>
                <a:gridCol w="1028441">
                  <a:extLst>
                    <a:ext uri="{9D8B030D-6E8A-4147-A177-3AD203B41FA5}">
                      <a16:colId xmlns:a16="http://schemas.microsoft.com/office/drawing/2014/main" val="38728428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1,279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594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</a:t>
                      </a:r>
                      <a:endParaRPr lang="es-SV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BA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1,367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4BA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73119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105400" y="1085733"/>
            <a:ext cx="746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i="1" dirty="0">
                <a:solidFill>
                  <a:schemeClr val="accent1">
                    <a:lumMod val="50000"/>
                  </a:schemeClr>
                </a:solidFill>
              </a:rPr>
              <a:t>Crédito para el Financiamiento del Desarrollo Productivo - Fondos BID</a:t>
            </a:r>
            <a:endParaRPr lang="es-ES_tradnl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8950" y="515914"/>
            <a:ext cx="11046328" cy="1006982"/>
          </a:xfrm>
        </p:spPr>
        <p:txBody>
          <a:bodyPr>
            <a:normAutofit fontScale="90000"/>
          </a:bodyPr>
          <a:lstStyle/>
          <a:p>
            <a:r>
              <a:rPr lang="es-SV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EVOLUCIÓN METODOLÓGICA EN LA EVALUACIÓN DE IMPACTO</a:t>
            </a:r>
            <a: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SV" sz="2000" b="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</a:p>
        </p:txBody>
      </p:sp>
      <p:cxnSp>
        <p:nvCxnSpPr>
          <p:cNvPr id="4" name="Conector recto 3"/>
          <p:cNvCxnSpPr>
            <a:endCxn id="24" idx="6"/>
          </p:cNvCxnSpPr>
          <p:nvPr/>
        </p:nvCxnSpPr>
        <p:spPr>
          <a:xfrm flipV="1">
            <a:off x="2236994" y="2787352"/>
            <a:ext cx="8085666" cy="117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236994" y="2282687"/>
            <a:ext cx="1066528" cy="1032933"/>
          </a:xfrm>
          <a:prstGeom prst="ellipse">
            <a:avLst/>
          </a:prstGeom>
          <a:solidFill>
            <a:srgbClr val="367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2014</a:t>
            </a:r>
            <a:endParaRPr lang="es-SV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019805" y="3443905"/>
            <a:ext cx="1574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i="1" dirty="0">
                <a:solidFill>
                  <a:schemeClr val="accent1">
                    <a:lumMod val="50000"/>
                  </a:schemeClr>
                </a:solidFill>
              </a:rPr>
              <a:t>Propuesta de </a:t>
            </a:r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Proyecto: </a:t>
            </a:r>
            <a:endParaRPr lang="es-SV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Documento </a:t>
            </a:r>
            <a:r>
              <a:rPr lang="es-SV" i="1" dirty="0">
                <a:solidFill>
                  <a:schemeClr val="accent1">
                    <a:lumMod val="50000"/>
                  </a:schemeClr>
                </a:solidFill>
              </a:rPr>
              <a:t>metodológico </a:t>
            </a:r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inicial</a:t>
            </a:r>
            <a:endParaRPr lang="es-SV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522994" y="2282686"/>
            <a:ext cx="1066528" cy="1032933"/>
          </a:xfrm>
          <a:prstGeom prst="ellipse">
            <a:avLst/>
          </a:prstGeom>
          <a:solidFill>
            <a:srgbClr val="42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2015</a:t>
            </a:r>
            <a:endParaRPr lang="es-SV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278839" y="3443905"/>
            <a:ext cx="1574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Inicio de la operación:</a:t>
            </a:r>
          </a:p>
          <a:p>
            <a:pPr algn="ctr"/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Identificación </a:t>
            </a:r>
            <a:r>
              <a:rPr lang="es-SV" i="1" dirty="0">
                <a:solidFill>
                  <a:schemeClr val="accent1">
                    <a:lumMod val="50000"/>
                  </a:schemeClr>
                </a:solidFill>
              </a:rPr>
              <a:t>del grupo </a:t>
            </a:r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endParaRPr lang="es-SV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724463" y="2282687"/>
            <a:ext cx="1066528" cy="1032933"/>
          </a:xfrm>
          <a:prstGeom prst="ellipse">
            <a:avLst/>
          </a:prstGeom>
          <a:solidFill>
            <a:srgbClr val="46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2016</a:t>
            </a:r>
            <a:endParaRPr lang="es-SV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437972" y="3443905"/>
            <a:ext cx="1726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50% de la operación desembolsada: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Identificación de datos para el grupo </a:t>
            </a:r>
            <a:r>
              <a:rPr lang="es-ES" i="1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endParaRPr lang="es-E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256132" y="2270885"/>
            <a:ext cx="1066528" cy="10329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20172018</a:t>
            </a:r>
            <a:endParaRPr lang="es-SV" sz="2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925932" y="3337899"/>
            <a:ext cx="1726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i="1" dirty="0" smtClean="0">
                <a:solidFill>
                  <a:schemeClr val="accent1">
                    <a:lumMod val="50000"/>
                  </a:schemeClr>
                </a:solidFill>
              </a:rPr>
              <a:t>Estudio de mercado y evaluación de resultados del Proyecto</a:t>
            </a:r>
            <a:endParaRPr lang="es-SV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33180" y="3485733"/>
            <a:ext cx="4972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SV" b="1" dirty="0" smtClean="0">
                <a:solidFill>
                  <a:srgbClr val="00B050"/>
                </a:solidFill>
              </a:rPr>
              <a:t>Metodología Propuesta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 smtClean="0"/>
              <a:t>Diferencias </a:t>
            </a:r>
            <a:r>
              <a:rPr lang="es-SV" dirty="0"/>
              <a:t>en diferencias: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dirty="0"/>
              <a:t>Grupo tratamiento </a:t>
            </a:r>
            <a:endParaRPr lang="es-SV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dirty="0" smtClean="0"/>
              <a:t>Grupo </a:t>
            </a:r>
            <a:r>
              <a:rPr lang="es-SV" dirty="0"/>
              <a:t>control </a:t>
            </a:r>
            <a:r>
              <a:rPr lang="es-SV" dirty="0" smtClean="0"/>
              <a:t> </a:t>
            </a:r>
          </a:p>
          <a:p>
            <a:pPr lvl="1"/>
            <a:endParaRPr lang="es-SV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/>
              <a:t>Dos escenarios de captación de información </a:t>
            </a:r>
            <a:r>
              <a:rPr lang="es-SV" dirty="0" smtClean="0"/>
              <a:t>“línea base ex-post al 2do año del Programa” </a:t>
            </a:r>
            <a:r>
              <a:rPr lang="es-SV" dirty="0"/>
              <a:t>y </a:t>
            </a:r>
            <a:r>
              <a:rPr lang="es-SV" dirty="0" smtClean="0"/>
              <a:t>“Evaluación Ex-post” 2 años más tarde.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56985" y="1938517"/>
            <a:ext cx="432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b="1" dirty="0" smtClean="0">
                <a:solidFill>
                  <a:srgbClr val="00B050"/>
                </a:solidFill>
              </a:rPr>
              <a:t>DOCUMENTO METODOLÓGICO INICIAL</a:t>
            </a:r>
            <a:endParaRPr lang="es-SV" sz="2000" b="1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04477" y="3441489"/>
            <a:ext cx="4972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SV" b="1" dirty="0" smtClean="0">
                <a:solidFill>
                  <a:srgbClr val="00B050"/>
                </a:solidFill>
              </a:rPr>
              <a:t>Identificación inicial: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/>
              <a:t>Dificultad para acceder a fuentes de </a:t>
            </a:r>
            <a:r>
              <a:rPr lang="es-SV" dirty="0" smtClean="0"/>
              <a:t>datos sistemáticas que </a:t>
            </a:r>
            <a:r>
              <a:rPr lang="es-SV" dirty="0"/>
              <a:t>puedan utilizarse para recoger información homogénea, comparable y con la frecuencia necesaria</a:t>
            </a:r>
            <a:r>
              <a:rPr lang="es-SV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SV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 smtClean="0"/>
              <a:t>Restricción en las estrategias disponibles para realizar evaluaciones.</a:t>
            </a:r>
          </a:p>
          <a:p>
            <a:pPr lvl="0"/>
            <a:r>
              <a:rPr lang="es-SV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 smtClean="0"/>
              <a:t>No factible realización de línea base ex-ante.</a:t>
            </a:r>
            <a:endParaRPr lang="es-SV" dirty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578950" y="515914"/>
            <a:ext cx="11046328" cy="100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EVOLUCIÓN METODOLÓGICA EN LA EVALUACIÓN DE IMPACTO</a:t>
            </a:r>
            <a:r>
              <a:rPr lang="es-SV" sz="32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SV" sz="32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SV" sz="2000" b="0" i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  <a:endParaRPr lang="es-SV" sz="2000" b="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90457" y="1622105"/>
            <a:ext cx="1066528" cy="1032933"/>
          </a:xfrm>
          <a:prstGeom prst="ellipse">
            <a:avLst/>
          </a:prstGeom>
          <a:solidFill>
            <a:srgbClr val="367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2014</a:t>
            </a:r>
            <a:endParaRPr lang="es-SV" dirty="0"/>
          </a:p>
        </p:txBody>
      </p:sp>
      <p:sp>
        <p:nvSpPr>
          <p:cNvPr id="2" name="Rectángulo 1"/>
          <p:cNvSpPr/>
          <p:nvPr/>
        </p:nvSpPr>
        <p:spPr>
          <a:xfrm>
            <a:off x="1956984" y="2323767"/>
            <a:ext cx="9668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b="1" dirty="0" smtClean="0">
                <a:solidFill>
                  <a:srgbClr val="00B050"/>
                </a:solidFill>
              </a:rPr>
              <a:t>Objetivo de la evaluación:</a:t>
            </a:r>
            <a:endParaRPr lang="es-SV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Proveer evidencia sobre el impacto de las empresas beneficiarias con relación a empresas comparables a través del incremento en la productividad medido en </a:t>
            </a:r>
            <a:r>
              <a:rPr lang="es-ES" dirty="0"/>
              <a:t>ventas por empleado.</a:t>
            </a:r>
          </a:p>
        </p:txBody>
      </p:sp>
    </p:spTree>
    <p:extLst>
      <p:ext uri="{BB962C8B-B14F-4D97-AF65-F5344CB8AC3E}">
        <p14:creationId xmlns:p14="http://schemas.microsoft.com/office/powerpoint/2010/main" val="3709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5529" y="2986177"/>
            <a:ext cx="71692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srgbClr val="00B050"/>
                </a:solidFill>
              </a:rPr>
              <a:t>Metodología Propuesta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Grupo </a:t>
            </a:r>
            <a:r>
              <a:rPr lang="es-ES" dirty="0"/>
              <a:t>tratamiento (Definición de variables adicionales).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Grupo Control: base de datos BANDESAL para otras líneas de créditos</a:t>
            </a:r>
            <a:r>
              <a:rPr lang="es-E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Grupo comparable.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Información es captada de la misma manera y bajo el mismo instrumento.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Identificación de muestra con base a las “agrupaciones”.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BANDESAL puede tener acceso a información de usuarios finales lo que facilita la recolección de información por medio de encuestas.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372009" y="1953244"/>
            <a:ext cx="430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SV" sz="2000" b="1" dirty="0" smtClean="0">
                <a:solidFill>
                  <a:srgbClr val="00B050"/>
                </a:solidFill>
              </a:rPr>
              <a:t>IDENTIFICACIÓN DEL GRUPO CONTROL</a:t>
            </a:r>
            <a:endParaRPr lang="es-SV" sz="2000" dirty="0">
              <a:solidFill>
                <a:srgbClr val="00B050"/>
              </a:solidFill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578950" y="515914"/>
            <a:ext cx="11046328" cy="1006982"/>
          </a:xfrm>
        </p:spPr>
        <p:txBody>
          <a:bodyPr>
            <a:normAutofit fontScale="90000"/>
          </a:bodyPr>
          <a:lstStyle/>
          <a:p>
            <a:r>
              <a:rPr lang="es-SV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EVOLUCIÓN METODOLÓGICA EN LA EVALUACIÓN DE IMPACTO</a:t>
            </a:r>
            <a: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SV" sz="2000" b="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</a:p>
        </p:txBody>
      </p:sp>
      <p:sp>
        <p:nvSpPr>
          <p:cNvPr id="9" name="Elipse 8"/>
          <p:cNvSpPr/>
          <p:nvPr/>
        </p:nvSpPr>
        <p:spPr>
          <a:xfrm>
            <a:off x="895529" y="1636833"/>
            <a:ext cx="1066528" cy="1032933"/>
          </a:xfrm>
          <a:prstGeom prst="ellipse">
            <a:avLst/>
          </a:prstGeom>
          <a:solidFill>
            <a:srgbClr val="42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2015</a:t>
            </a:r>
            <a:endParaRPr lang="es-SV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686" y="2051200"/>
            <a:ext cx="3110948" cy="40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355216" y="1903079"/>
            <a:ext cx="588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2000" b="1" dirty="0" smtClean="0">
                <a:solidFill>
                  <a:srgbClr val="00B050"/>
                </a:solidFill>
              </a:rPr>
              <a:t>IDENTIFICACIÓN DE DATOS PARA EL GRUPO CONTROL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0939" y="2756431"/>
            <a:ext cx="46339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b="1" dirty="0">
                <a:solidFill>
                  <a:srgbClr val="00B050"/>
                </a:solidFill>
              </a:rPr>
              <a:t>Principales </a:t>
            </a:r>
            <a:r>
              <a:rPr lang="es-SV" b="1" dirty="0" smtClean="0">
                <a:solidFill>
                  <a:srgbClr val="00B050"/>
                </a:solidFill>
              </a:rPr>
              <a:t>hallazgos:</a:t>
            </a:r>
            <a:endParaRPr lang="es-ES" b="1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 smtClean="0"/>
              <a:t>A </a:t>
            </a:r>
            <a:r>
              <a:rPr lang="es-SV" dirty="0"/>
              <a:t>Junio 2016 (a 1 año de iniciada la operación) se tuvo un acumulado de desembolsos de 49.8%</a:t>
            </a:r>
            <a:r>
              <a:rPr lang="es-ES" dirty="0" smtClean="0"/>
              <a:t>.</a:t>
            </a:r>
          </a:p>
          <a:p>
            <a:pPr lvl="0"/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Más del 55% del monto fue otorgado a </a:t>
            </a:r>
            <a:r>
              <a:rPr lang="es-ES" dirty="0" smtClean="0"/>
              <a:t>microempresas.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Mayor número de créditos en relación a lo planteado en el perfil del proyecto.</a:t>
            </a:r>
          </a:p>
          <a:p>
            <a:pPr lvl="0"/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6084806" y="2756431"/>
            <a:ext cx="54467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rgbClr val="00B050"/>
                </a:solidFill>
              </a:rPr>
              <a:t>Acciones Realizadas: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Visita al país del equipo del BID</a:t>
            </a:r>
            <a:r>
              <a:rPr lang="es-E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Se identificó información adicional en las </a:t>
            </a:r>
            <a:r>
              <a:rPr lang="es-SV" dirty="0" err="1"/>
              <a:t>IFI´s</a:t>
            </a:r>
            <a:r>
              <a:rPr lang="es-ES" dirty="0"/>
              <a:t> </a:t>
            </a:r>
            <a:r>
              <a:rPr lang="es-SV" dirty="0"/>
              <a:t>a la </a:t>
            </a:r>
            <a:r>
              <a:rPr lang="es-SV" dirty="0" smtClean="0"/>
              <a:t>de las </a:t>
            </a:r>
            <a:r>
              <a:rPr lang="es-SV" dirty="0"/>
              <a:t>bases de datos de BANDESAL</a:t>
            </a:r>
            <a:r>
              <a:rPr lang="es-SV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SV" dirty="0"/>
              <a:t> </a:t>
            </a:r>
            <a:r>
              <a:rPr lang="es-ES" dirty="0"/>
              <a:t>Necesidad de recolectar dicha información de las </a:t>
            </a:r>
            <a:r>
              <a:rPr lang="es-ES" dirty="0" err="1"/>
              <a:t>IFI´s</a:t>
            </a:r>
            <a:r>
              <a:rPr lang="es-ES" dirty="0"/>
              <a:t> y evaluar la factibilidad para medir el impacto del </a:t>
            </a:r>
            <a:r>
              <a:rPr lang="es-ES" dirty="0" smtClean="0"/>
              <a:t>programa con dicha información.</a:t>
            </a:r>
            <a:endParaRPr lang="es-ES" dirty="0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578950" y="515914"/>
            <a:ext cx="11046328" cy="1006982"/>
          </a:xfrm>
        </p:spPr>
        <p:txBody>
          <a:bodyPr>
            <a:normAutofit fontScale="90000"/>
          </a:bodyPr>
          <a:lstStyle/>
          <a:p>
            <a:r>
              <a:rPr lang="es-SV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EVOLUCIÓN METODOLÓGICA EN LA EVALUACIÓN DE IMPACTO</a:t>
            </a:r>
            <a: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SV" sz="2000" b="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</a:p>
        </p:txBody>
      </p:sp>
      <p:sp>
        <p:nvSpPr>
          <p:cNvPr id="9" name="Elipse 8"/>
          <p:cNvSpPr/>
          <p:nvPr/>
        </p:nvSpPr>
        <p:spPr>
          <a:xfrm>
            <a:off x="870633" y="1553831"/>
            <a:ext cx="1066528" cy="1032933"/>
          </a:xfrm>
          <a:prstGeom prst="ellipse">
            <a:avLst/>
          </a:prstGeom>
          <a:solidFill>
            <a:srgbClr val="46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2016</a:t>
            </a:r>
            <a:endParaRPr lang="es-SV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71549" y="2081170"/>
            <a:ext cx="107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Junio</a:t>
            </a:r>
            <a:endParaRPr lang="es-ES_trad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977859" y="1955663"/>
            <a:ext cx="562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2000" b="1" dirty="0" smtClean="0">
                <a:solidFill>
                  <a:srgbClr val="00B050"/>
                </a:solidFill>
              </a:rPr>
              <a:t>ELABORACIÓN DE ESTUDIO ESPECIAL DE MERCADO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25067" y="2966371"/>
            <a:ext cx="7153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SV" dirty="0"/>
              <a:t>Se identifican nuevas fuentes de información </a:t>
            </a:r>
            <a:r>
              <a:rPr lang="es-SV" dirty="0" smtClean="0"/>
              <a:t>(</a:t>
            </a:r>
            <a:r>
              <a:rPr lang="es-SV" dirty="0" err="1" smtClean="0"/>
              <a:t>equifax</a:t>
            </a:r>
            <a:r>
              <a:rPr lang="es-SV" dirty="0" smtClean="0"/>
              <a:t>) con variables </a:t>
            </a:r>
            <a:r>
              <a:rPr lang="es-SV" dirty="0"/>
              <a:t>adicionales a la de las bases de datos de </a:t>
            </a:r>
            <a:r>
              <a:rPr lang="es-SV" dirty="0" smtClean="0"/>
              <a:t>BANDESAL.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SV" dirty="0" smtClean="0"/>
              <a:t>Variables </a:t>
            </a:r>
            <a:r>
              <a:rPr lang="es-SV" dirty="0"/>
              <a:t>y atributos de record crediticio o sociodemográficos.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inició con el cruce de bases de datos de </a:t>
            </a:r>
            <a:r>
              <a:rPr lang="es-ES" dirty="0" smtClean="0"/>
              <a:t>BANDESAL - </a:t>
            </a:r>
            <a:r>
              <a:rPr lang="es-ES" dirty="0" err="1"/>
              <a:t>equifax</a:t>
            </a:r>
            <a:r>
              <a:rPr lang="es-ES" dirty="0"/>
              <a:t> con una efectividad del 77%.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Información </a:t>
            </a:r>
            <a:r>
              <a:rPr lang="es-ES" dirty="0"/>
              <a:t>agregada en grupos </a:t>
            </a:r>
            <a:r>
              <a:rPr lang="es-ES" dirty="0" smtClean="0"/>
              <a:t>definidos, </a:t>
            </a:r>
            <a:r>
              <a:rPr lang="es-ES" dirty="0"/>
              <a:t>con </a:t>
            </a:r>
            <a:r>
              <a:rPr lang="es-SV" dirty="0"/>
              <a:t>información más precisa y de </a:t>
            </a:r>
            <a:r>
              <a:rPr lang="es-ES" dirty="0"/>
              <a:t>mayor frecuencia.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Análisis y generación de resultados por parte del BID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0057074" y="3366173"/>
            <a:ext cx="1635254" cy="1828800"/>
          </a:xfrm>
          <a:prstGeom prst="rect">
            <a:avLst/>
          </a:prstGeom>
          <a:solidFill>
            <a:srgbClr val="4296AC"/>
          </a:solidFill>
          <a:ln w="28575">
            <a:solidFill>
              <a:srgbClr val="4BA7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i="1" dirty="0" smtClean="0">
                <a:solidFill>
                  <a:schemeClr val="bg1"/>
                </a:solidFill>
              </a:rPr>
              <a:t>Resultado Final </a:t>
            </a:r>
          </a:p>
          <a:p>
            <a:pPr algn="ctr"/>
            <a:r>
              <a:rPr lang="es-SV" i="1" dirty="0" smtClean="0">
                <a:solidFill>
                  <a:schemeClr val="bg1"/>
                </a:solidFill>
              </a:rPr>
              <a:t>Evaluación de Impacto</a:t>
            </a:r>
          </a:p>
          <a:p>
            <a:pPr algn="ctr"/>
            <a:r>
              <a:rPr lang="es-SV" i="1" dirty="0" smtClean="0">
                <a:solidFill>
                  <a:schemeClr val="bg1"/>
                </a:solidFill>
              </a:rPr>
              <a:t>(En Proceso)</a:t>
            </a:r>
            <a:endParaRPr lang="es-SV" i="1" dirty="0">
              <a:solidFill>
                <a:schemeClr val="bg1"/>
              </a:solidFill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578950" y="515914"/>
            <a:ext cx="11046328" cy="1006982"/>
          </a:xfrm>
        </p:spPr>
        <p:txBody>
          <a:bodyPr>
            <a:normAutofit fontScale="90000"/>
          </a:bodyPr>
          <a:lstStyle/>
          <a:p>
            <a:r>
              <a:rPr lang="es-SV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EVOLUCIÓN METODOLÓGICA EN LA EVALUACIÓN DE IMPACTO</a:t>
            </a:r>
            <a: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SV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SV" sz="2000" b="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Crédito para el Financiamiento del Desarrollo Productivo - Fondos BID</a:t>
            </a:r>
          </a:p>
        </p:txBody>
      </p:sp>
      <p:sp>
        <p:nvSpPr>
          <p:cNvPr id="11" name="Elipse 10"/>
          <p:cNvSpPr/>
          <p:nvPr/>
        </p:nvSpPr>
        <p:spPr>
          <a:xfrm>
            <a:off x="911331" y="1639252"/>
            <a:ext cx="1066528" cy="10329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20172018</a:t>
            </a:r>
            <a:endParaRPr lang="es-SV" sz="2000" b="1" dirty="0"/>
          </a:p>
        </p:txBody>
      </p:sp>
      <p:sp>
        <p:nvSpPr>
          <p:cNvPr id="13" name="Flecha derecha 12"/>
          <p:cNvSpPr/>
          <p:nvPr/>
        </p:nvSpPr>
        <p:spPr>
          <a:xfrm>
            <a:off x="8851235" y="3865555"/>
            <a:ext cx="832681" cy="8300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25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3549263F-A87D-ED44-9DF3-F81213F49A3E}" vid="{D3E60F2F-076B-1D46-87AD-E6B044CA58C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080A1A1B58547A66A381FAAB4896B" ma:contentTypeVersion="10" ma:contentTypeDescription="Create a new document." ma:contentTypeScope="" ma:versionID="b3163a5f4881fe3fa0dd525c9398c990">
  <xsd:schema xmlns:xsd="http://www.w3.org/2001/XMLSchema" xmlns:xs="http://www.w3.org/2001/XMLSchema" xmlns:p="http://schemas.microsoft.com/office/2006/metadata/properties" xmlns:ns2="cdc7663a-08f0-4737-9e8c-148ce897a09c" xmlns:ns3="a02d9897-dc9c-47da-8ee1-c51d0c773f9f" targetNamespace="http://schemas.microsoft.com/office/2006/metadata/properties" ma:root="true" ma:fieldsID="18ae935a6bc661ad8a0b8dae309d2e3d" ns2:_="" ns3:_="">
    <xsd:import namespace="cdc7663a-08f0-4737-9e8c-148ce897a09c"/>
    <xsd:import namespace="a02d9897-dc9c-47da-8ee1-c51d0c773f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d9897-dc9c-47da-8ee1-c51d0c773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c7663a-08f0-4737-9e8c-148ce897a09c">EZSHARE-1590319330-23131</_dlc_DocId>
    <_dlc_DocIdUrl xmlns="cdc7663a-08f0-4737-9e8c-148ce897a09c">
      <Url>https://idbg.sharepoint.com/teams/ezShareTestArea/_layouts/15/DocIdRedir.aspx?ID=EZSHARE-1590319330-23131</Url>
      <Description>EZSHARE-1590319330-23131</Description>
    </_dlc_DocIdUrl>
  </documentManagement>
</p:properties>
</file>

<file path=customXml/itemProps1.xml><?xml version="1.0" encoding="utf-8"?>
<ds:datastoreItem xmlns:ds="http://schemas.openxmlformats.org/officeDocument/2006/customXml" ds:itemID="{3CBB171A-EBBF-48ED-8C1C-43EEE2911465}"/>
</file>

<file path=customXml/itemProps2.xml><?xml version="1.0" encoding="utf-8"?>
<ds:datastoreItem xmlns:ds="http://schemas.openxmlformats.org/officeDocument/2006/customXml" ds:itemID="{8BEA7F22-D695-4AC8-8BED-12C84C05D20A}"/>
</file>

<file path=customXml/itemProps3.xml><?xml version="1.0" encoding="utf-8"?>
<ds:datastoreItem xmlns:ds="http://schemas.openxmlformats.org/officeDocument/2006/customXml" ds:itemID="{B8F81901-7097-4C2B-87B2-86B98DD3F367}"/>
</file>

<file path=customXml/itemProps4.xml><?xml version="1.0" encoding="utf-8"?>
<ds:datastoreItem xmlns:ds="http://schemas.openxmlformats.org/officeDocument/2006/customXml" ds:itemID="{132FBDCA-B2B1-4362-9D32-EC83F6EDF614}"/>
</file>

<file path=docProps/app.xml><?xml version="1.0" encoding="utf-8"?>
<Properties xmlns="http://schemas.openxmlformats.org/officeDocument/2006/extended-properties" xmlns:vt="http://schemas.openxmlformats.org/officeDocument/2006/docPropsVTypes">
  <Template>BANDESAL_PLANTILLA</Template>
  <TotalTime>1737</TotalTime>
  <Words>1429</Words>
  <Application>Microsoft Office PowerPoint</Application>
  <PresentationFormat>Panorámica</PresentationFormat>
  <Paragraphs>183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Tema de Office</vt:lpstr>
      <vt:lpstr>EXPERIENCIA DE BANDESAL EN  MEDICIÓN Y EVALUACIÓN DE IMPACTO</vt:lpstr>
      <vt:lpstr>BANCO DE DESARROLLO DE EL SALVADOR</vt:lpstr>
      <vt:lpstr>CRÉDITO PARA EL FINANCIAMIENTO DEL DESARROLLO PRODUCTIVO - FONDOS BID</vt:lpstr>
      <vt:lpstr>INDICADORES DE MONITOREO</vt:lpstr>
      <vt:lpstr>EVOLUCIÓN METODOLÓGICA EN LA EVALUACIÓN DE IMPACTO Crédito para el Financiamiento del Desarrollo Productivo - Fondos BID</vt:lpstr>
      <vt:lpstr>Presentación de PowerPoint</vt:lpstr>
      <vt:lpstr>EVOLUCIÓN METODOLÓGICA EN LA EVALUACIÓN DE IMPACTO Crédito para el Financiamiento del Desarrollo Productivo - Fondos BID</vt:lpstr>
      <vt:lpstr>EVOLUCIÓN METODOLÓGICA EN LA EVALUACIÓN DE IMPACTO Crédito para el Financiamiento del Desarrollo Productivo - Fondos BID</vt:lpstr>
      <vt:lpstr>EVOLUCIÓN METODOLÓGICA EN LA EVALUACIÓN DE IMPACTO Crédito para el Financiamiento del Desarrollo Productivo - Fondos BID</vt:lpstr>
      <vt:lpstr>BRECHAS IDENTIFICADAS</vt:lpstr>
      <vt:lpstr>LECCIONES APRENDIDAS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Diana Rivera</cp:lastModifiedBy>
  <cp:revision>166</cp:revision>
  <cp:lastPrinted>2018-11-01T23:20:30Z</cp:lastPrinted>
  <dcterms:created xsi:type="dcterms:W3CDTF">2018-10-22T16:08:24Z</dcterms:created>
  <dcterms:modified xsi:type="dcterms:W3CDTF">2018-11-07T05:35:47Z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0x010100443080A1A1B58547A66A381FAAB4896B</vt:lpwstr>
  </property>
  <property fmtid="{D5CDD505-2E9C-101B-9397-08002B2CF9AE}" pid="3" name="_dlc_DocIdItemGuid">
    <vt:lpwstr>3808d6d5-1550-4560-b45b-f698a17ab4c0</vt:lpwstr>
  </property>
</Properties>
</file>