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2.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33.xml" ContentType="application/vnd.openxmlformats-officedocument.presentationml.slideLayout+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 id="2147483692" r:id="rId2"/>
    <p:sldMasterId id="2147483705" r:id="rId3"/>
  </p:sldMasterIdLst>
  <p:notesMasterIdLst>
    <p:notesMasterId r:id="rId34"/>
  </p:notesMasterIdLst>
  <p:handoutMasterIdLst>
    <p:handoutMasterId r:id="rId35"/>
  </p:handoutMasterIdLst>
  <p:sldIdLst>
    <p:sldId id="472" r:id="rId4"/>
    <p:sldId id="530" r:id="rId5"/>
    <p:sldId id="531" r:id="rId6"/>
    <p:sldId id="546" r:id="rId7"/>
    <p:sldId id="581" r:id="rId8"/>
    <p:sldId id="582" r:id="rId9"/>
    <p:sldId id="583" r:id="rId10"/>
    <p:sldId id="572" r:id="rId11"/>
    <p:sldId id="573" r:id="rId12"/>
    <p:sldId id="574" r:id="rId13"/>
    <p:sldId id="575" r:id="rId14"/>
    <p:sldId id="576" r:id="rId15"/>
    <p:sldId id="584" r:id="rId16"/>
    <p:sldId id="580" r:id="rId17"/>
    <p:sldId id="541" r:id="rId18"/>
    <p:sldId id="556" r:id="rId19"/>
    <p:sldId id="557" r:id="rId20"/>
    <p:sldId id="544" r:id="rId21"/>
    <p:sldId id="590" r:id="rId22"/>
    <p:sldId id="585" r:id="rId23"/>
    <p:sldId id="587" r:id="rId24"/>
    <p:sldId id="588" r:id="rId25"/>
    <p:sldId id="589" r:id="rId26"/>
    <p:sldId id="595" r:id="rId27"/>
    <p:sldId id="586" r:id="rId28"/>
    <p:sldId id="597" r:id="rId29"/>
    <p:sldId id="591" r:id="rId30"/>
    <p:sldId id="592" r:id="rId31"/>
    <p:sldId id="593" r:id="rId32"/>
    <p:sldId id="594" r:id="rId3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2F9"/>
    <a:srgbClr val="99CCFF"/>
    <a:srgbClr val="D1E8FF"/>
    <a:srgbClr val="D6E4F2"/>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501" autoAdjust="0"/>
  </p:normalViewPr>
  <p:slideViewPr>
    <p:cSldViewPr snapToGrid="0">
      <p:cViewPr varScale="1">
        <p:scale>
          <a:sx n="82" d="100"/>
          <a:sy n="82" d="100"/>
        </p:scale>
        <p:origin x="49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7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2B276-A227-4312-8DC0-8A8F105E389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DO"/>
        </a:p>
      </dgm:t>
    </dgm:pt>
    <dgm:pt modelId="{896320E1-716B-4438-B016-BDA276527341}">
      <dgm:prSet phldrT="[Text]" custT="1"/>
      <dgm:spPr/>
      <dgm:t>
        <a:bodyPr/>
        <a:lstStyle/>
        <a:p>
          <a:r>
            <a:rPr lang="en-US" sz="3000" dirty="0"/>
            <a:t>F1</a:t>
          </a:r>
          <a:endParaRPr lang="es-DO" sz="3000" dirty="0"/>
        </a:p>
      </dgm:t>
    </dgm:pt>
    <dgm:pt modelId="{7DFD974D-2AAA-4A13-8C73-F5FF955AE113}" type="parTrans" cxnId="{45872002-A69B-4164-BF9C-DB9BDADAD53A}">
      <dgm:prSet/>
      <dgm:spPr/>
      <dgm:t>
        <a:bodyPr/>
        <a:lstStyle/>
        <a:p>
          <a:endParaRPr lang="es-DO"/>
        </a:p>
      </dgm:t>
    </dgm:pt>
    <dgm:pt modelId="{8935E4CF-8579-412A-863C-163A4A0C9CEC}" type="sibTrans" cxnId="{45872002-A69B-4164-BF9C-DB9BDADAD53A}">
      <dgm:prSet/>
      <dgm:spPr/>
      <dgm:t>
        <a:bodyPr/>
        <a:lstStyle/>
        <a:p>
          <a:endParaRPr lang="es-DO"/>
        </a:p>
      </dgm:t>
    </dgm:pt>
    <dgm:pt modelId="{DD456E11-1FF9-41BD-B783-9C1F441648FE}">
      <dgm:prSet phldrT="[Text]" custT="1"/>
      <dgm:spPr/>
      <dgm:t>
        <a:bodyPr/>
        <a:lstStyle/>
        <a:p>
          <a:r>
            <a:rPr lang="es-DO" sz="1600" noProof="0" dirty="0" err="1"/>
            <a:t>Redireccionamiento</a:t>
          </a:r>
          <a:r>
            <a:rPr lang="es-DO" sz="1600" noProof="0" dirty="0"/>
            <a:t> Estratégico</a:t>
          </a:r>
        </a:p>
      </dgm:t>
    </dgm:pt>
    <dgm:pt modelId="{72D8936D-732E-4CB8-A378-3C84CCFB306B}" type="parTrans" cxnId="{0B0CAEE9-E8A1-495D-B711-1476553E03E9}">
      <dgm:prSet/>
      <dgm:spPr/>
      <dgm:t>
        <a:bodyPr/>
        <a:lstStyle/>
        <a:p>
          <a:endParaRPr lang="es-DO"/>
        </a:p>
      </dgm:t>
    </dgm:pt>
    <dgm:pt modelId="{E62BF65F-5E93-4F63-B9E9-26C87FD23D96}" type="sibTrans" cxnId="{0B0CAEE9-E8A1-495D-B711-1476553E03E9}">
      <dgm:prSet/>
      <dgm:spPr/>
      <dgm:t>
        <a:bodyPr/>
        <a:lstStyle/>
        <a:p>
          <a:endParaRPr lang="es-DO"/>
        </a:p>
      </dgm:t>
    </dgm:pt>
    <dgm:pt modelId="{E0FB1E82-5352-476A-AD37-73D7210B373B}">
      <dgm:prSet phldrT="[Text]" custT="1"/>
      <dgm:spPr/>
      <dgm:t>
        <a:bodyPr/>
        <a:lstStyle/>
        <a:p>
          <a:pPr algn="ctr"/>
          <a:r>
            <a:rPr lang="en-US" sz="3000" dirty="0"/>
            <a:t>F2</a:t>
          </a:r>
          <a:endParaRPr lang="es-DO" sz="3000" dirty="0"/>
        </a:p>
      </dgm:t>
    </dgm:pt>
    <dgm:pt modelId="{BDA88426-92FD-4733-B3EE-1C63F8E600B7}" type="parTrans" cxnId="{9E0AEAC0-0619-4EA8-BFB5-CE45753D6685}">
      <dgm:prSet/>
      <dgm:spPr/>
      <dgm:t>
        <a:bodyPr/>
        <a:lstStyle/>
        <a:p>
          <a:endParaRPr lang="es-DO"/>
        </a:p>
      </dgm:t>
    </dgm:pt>
    <dgm:pt modelId="{5165A3D4-BE55-48C2-AC44-E9A4666F434F}" type="sibTrans" cxnId="{9E0AEAC0-0619-4EA8-BFB5-CE45753D6685}">
      <dgm:prSet/>
      <dgm:spPr/>
      <dgm:t>
        <a:bodyPr/>
        <a:lstStyle/>
        <a:p>
          <a:endParaRPr lang="es-DO"/>
        </a:p>
      </dgm:t>
    </dgm:pt>
    <dgm:pt modelId="{E4A94496-E586-46E8-8C18-EBF14494D12C}">
      <dgm:prSet phldrT="[Text]" custT="1"/>
      <dgm:spPr/>
      <dgm:t>
        <a:bodyPr/>
        <a:lstStyle/>
        <a:p>
          <a:r>
            <a:rPr lang="en-US" sz="3000" dirty="0"/>
            <a:t>F3</a:t>
          </a:r>
          <a:endParaRPr lang="es-DO" sz="3000" dirty="0"/>
        </a:p>
      </dgm:t>
    </dgm:pt>
    <dgm:pt modelId="{3F6DFEFB-596D-40E5-B61F-814B9D60D788}" type="parTrans" cxnId="{DB5F4F79-F07B-40F9-AB8B-555D47466926}">
      <dgm:prSet/>
      <dgm:spPr/>
      <dgm:t>
        <a:bodyPr/>
        <a:lstStyle/>
        <a:p>
          <a:endParaRPr lang="es-DO"/>
        </a:p>
      </dgm:t>
    </dgm:pt>
    <dgm:pt modelId="{48CFE66B-F2BF-4CE8-A1ED-F2D04A11CB9F}" type="sibTrans" cxnId="{DB5F4F79-F07B-40F9-AB8B-555D47466926}">
      <dgm:prSet/>
      <dgm:spPr/>
      <dgm:t>
        <a:bodyPr/>
        <a:lstStyle/>
        <a:p>
          <a:endParaRPr lang="es-DO"/>
        </a:p>
      </dgm:t>
    </dgm:pt>
    <dgm:pt modelId="{B6F33060-A2D0-415B-9F53-B7AFEEF63139}">
      <dgm:prSet phldrT="[Text]" custT="1"/>
      <dgm:spPr/>
      <dgm:t>
        <a:bodyPr/>
        <a:lstStyle/>
        <a:p>
          <a:r>
            <a:rPr lang="es-DO" sz="1600" noProof="0" dirty="0"/>
            <a:t>Análisis de Resultados  y Fortalecimiento de Capacidades</a:t>
          </a:r>
        </a:p>
      </dgm:t>
    </dgm:pt>
    <dgm:pt modelId="{3968E6AF-80E9-4F66-B37E-F325EB5C6FE9}" type="parTrans" cxnId="{CA3D3F57-5074-44E6-93A4-5E09F70C03E7}">
      <dgm:prSet/>
      <dgm:spPr/>
      <dgm:t>
        <a:bodyPr/>
        <a:lstStyle/>
        <a:p>
          <a:endParaRPr lang="es-DO"/>
        </a:p>
      </dgm:t>
    </dgm:pt>
    <dgm:pt modelId="{0E8169EB-7EC6-41BF-96DD-5B4061F9B11E}" type="sibTrans" cxnId="{CA3D3F57-5074-44E6-93A4-5E09F70C03E7}">
      <dgm:prSet/>
      <dgm:spPr/>
      <dgm:t>
        <a:bodyPr/>
        <a:lstStyle/>
        <a:p>
          <a:endParaRPr lang="es-DO"/>
        </a:p>
      </dgm:t>
    </dgm:pt>
    <dgm:pt modelId="{26C58BC5-5CCA-4B9B-9C00-B0B8333F6778}">
      <dgm:prSet phldrT="[Text]" custT="1"/>
      <dgm:spPr/>
      <dgm:t>
        <a:bodyPr/>
        <a:lstStyle/>
        <a:p>
          <a:r>
            <a:rPr lang="en-US" sz="3000" dirty="0"/>
            <a:t>F4</a:t>
          </a:r>
          <a:endParaRPr lang="es-DO" sz="3000" dirty="0"/>
        </a:p>
      </dgm:t>
    </dgm:pt>
    <dgm:pt modelId="{370B30AA-8217-499D-BA43-5235C8E00364}" type="parTrans" cxnId="{F0647569-51E5-4601-B37C-A91F9C10F824}">
      <dgm:prSet/>
      <dgm:spPr/>
      <dgm:t>
        <a:bodyPr/>
        <a:lstStyle/>
        <a:p>
          <a:endParaRPr lang="es-DO"/>
        </a:p>
      </dgm:t>
    </dgm:pt>
    <dgm:pt modelId="{54A2CDFE-774F-4458-B252-4F5D3D264C20}" type="sibTrans" cxnId="{F0647569-51E5-4601-B37C-A91F9C10F824}">
      <dgm:prSet/>
      <dgm:spPr/>
      <dgm:t>
        <a:bodyPr/>
        <a:lstStyle/>
        <a:p>
          <a:endParaRPr lang="es-DO"/>
        </a:p>
      </dgm:t>
    </dgm:pt>
    <dgm:pt modelId="{4DB39A5A-FDFD-4B60-AF9B-359922CA3A74}">
      <dgm:prSet phldrT="[Text]" custT="1"/>
      <dgm:spPr/>
      <dgm:t>
        <a:bodyPr/>
        <a:lstStyle/>
        <a:p>
          <a:r>
            <a:rPr lang="es-DO" sz="1600" noProof="0" dirty="0"/>
            <a:t>Implementación y Nuevos Desarrollos</a:t>
          </a:r>
        </a:p>
      </dgm:t>
    </dgm:pt>
    <dgm:pt modelId="{687D4989-C16E-4BE0-A6EC-6BBABB937F4B}" type="parTrans" cxnId="{D6C15B9B-6A60-4D24-9FC5-E6D7B86B1E90}">
      <dgm:prSet/>
      <dgm:spPr/>
      <dgm:t>
        <a:bodyPr/>
        <a:lstStyle/>
        <a:p>
          <a:endParaRPr lang="es-DO"/>
        </a:p>
      </dgm:t>
    </dgm:pt>
    <dgm:pt modelId="{7A06D39B-5E5B-4FBD-844C-381891F3F2F8}" type="sibTrans" cxnId="{D6C15B9B-6A60-4D24-9FC5-E6D7B86B1E90}">
      <dgm:prSet/>
      <dgm:spPr/>
      <dgm:t>
        <a:bodyPr/>
        <a:lstStyle/>
        <a:p>
          <a:endParaRPr lang="es-DO"/>
        </a:p>
      </dgm:t>
    </dgm:pt>
    <dgm:pt modelId="{28053884-7F79-4961-A2AE-579CFD532486}">
      <dgm:prSet phldrT="[Text]" custT="1"/>
      <dgm:spPr/>
      <dgm:t>
        <a:bodyPr/>
        <a:lstStyle/>
        <a:p>
          <a:pPr algn="l"/>
          <a:r>
            <a:rPr lang="es-DO" sz="1600" noProof="0" dirty="0"/>
            <a:t>Arranque y Transformación  Operativa</a:t>
          </a:r>
        </a:p>
      </dgm:t>
    </dgm:pt>
    <dgm:pt modelId="{3E107136-D360-4E69-97EC-93165C4122EF}" type="sibTrans" cxnId="{E4605C5B-CDDD-4672-A222-40308A45929F}">
      <dgm:prSet/>
      <dgm:spPr/>
      <dgm:t>
        <a:bodyPr/>
        <a:lstStyle/>
        <a:p>
          <a:endParaRPr lang="es-DO"/>
        </a:p>
      </dgm:t>
    </dgm:pt>
    <dgm:pt modelId="{1027FAF9-83F9-4FE8-BB5D-9825E530E476}" type="parTrans" cxnId="{E4605C5B-CDDD-4672-A222-40308A45929F}">
      <dgm:prSet/>
      <dgm:spPr/>
      <dgm:t>
        <a:bodyPr/>
        <a:lstStyle/>
        <a:p>
          <a:endParaRPr lang="es-DO"/>
        </a:p>
      </dgm:t>
    </dgm:pt>
    <dgm:pt modelId="{9DED1328-6875-49B6-B977-33C4CCDA7C46}" type="pres">
      <dgm:prSet presAssocID="{A472B276-A227-4312-8DC0-8A8F105E389C}" presName="Name0" presStyleCnt="0">
        <dgm:presLayoutVars>
          <dgm:dir/>
          <dgm:animLvl val="lvl"/>
          <dgm:resizeHandles val="exact"/>
        </dgm:presLayoutVars>
      </dgm:prSet>
      <dgm:spPr/>
    </dgm:pt>
    <dgm:pt modelId="{DDA93AAA-3C60-453C-A891-D7ECB1BD5F14}" type="pres">
      <dgm:prSet presAssocID="{A472B276-A227-4312-8DC0-8A8F105E389C}" presName="tSp" presStyleCnt="0"/>
      <dgm:spPr/>
    </dgm:pt>
    <dgm:pt modelId="{8D7A4636-C083-475E-837A-02B1C2FB8744}" type="pres">
      <dgm:prSet presAssocID="{A472B276-A227-4312-8DC0-8A8F105E389C}" presName="bSp" presStyleCnt="0"/>
      <dgm:spPr/>
    </dgm:pt>
    <dgm:pt modelId="{69122ED6-F736-4F47-BB29-DCC62FB52B37}" type="pres">
      <dgm:prSet presAssocID="{A472B276-A227-4312-8DC0-8A8F105E389C}" presName="process" presStyleCnt="0"/>
      <dgm:spPr/>
    </dgm:pt>
    <dgm:pt modelId="{F825457F-A6CD-43E8-8ACD-40B2FD762DE5}" type="pres">
      <dgm:prSet presAssocID="{896320E1-716B-4438-B016-BDA276527341}" presName="composite1" presStyleCnt="0"/>
      <dgm:spPr/>
    </dgm:pt>
    <dgm:pt modelId="{1F0AE3A1-8F33-44F4-BD54-2A3F7AF5DB66}" type="pres">
      <dgm:prSet presAssocID="{896320E1-716B-4438-B016-BDA276527341}" presName="dummyNode1" presStyleLbl="node1" presStyleIdx="0" presStyleCnt="4"/>
      <dgm:spPr/>
    </dgm:pt>
    <dgm:pt modelId="{A64BD12C-0FDF-4102-832A-7C294B6E805E}" type="pres">
      <dgm:prSet presAssocID="{896320E1-716B-4438-B016-BDA276527341}" presName="childNode1" presStyleLbl="bgAcc1" presStyleIdx="0" presStyleCnt="4" custScaleX="111073">
        <dgm:presLayoutVars>
          <dgm:bulletEnabled val="1"/>
        </dgm:presLayoutVars>
      </dgm:prSet>
      <dgm:spPr/>
    </dgm:pt>
    <dgm:pt modelId="{E16E0BB9-6646-4D55-BA79-FDEF65C62AA7}" type="pres">
      <dgm:prSet presAssocID="{896320E1-716B-4438-B016-BDA276527341}" presName="childNode1tx" presStyleLbl="bgAcc1" presStyleIdx="0" presStyleCnt="4">
        <dgm:presLayoutVars>
          <dgm:bulletEnabled val="1"/>
        </dgm:presLayoutVars>
      </dgm:prSet>
      <dgm:spPr/>
    </dgm:pt>
    <dgm:pt modelId="{7572B303-4685-4BCF-87A3-B2284E00B512}" type="pres">
      <dgm:prSet presAssocID="{896320E1-716B-4438-B016-BDA276527341}" presName="parentNode1" presStyleLbl="node1" presStyleIdx="0" presStyleCnt="4">
        <dgm:presLayoutVars>
          <dgm:chMax val="1"/>
          <dgm:bulletEnabled val="1"/>
        </dgm:presLayoutVars>
      </dgm:prSet>
      <dgm:spPr/>
    </dgm:pt>
    <dgm:pt modelId="{078A5AE2-3DFE-4868-A144-66A71E513B7D}" type="pres">
      <dgm:prSet presAssocID="{896320E1-716B-4438-B016-BDA276527341}" presName="connSite1" presStyleCnt="0"/>
      <dgm:spPr/>
    </dgm:pt>
    <dgm:pt modelId="{98C2849E-16C9-4F38-8593-16149EBE33EE}" type="pres">
      <dgm:prSet presAssocID="{8935E4CF-8579-412A-863C-163A4A0C9CEC}" presName="Name9" presStyleLbl="sibTrans2D1" presStyleIdx="0" presStyleCnt="3"/>
      <dgm:spPr/>
    </dgm:pt>
    <dgm:pt modelId="{DF15467A-4AFC-40E0-A295-39772CC97AA0}" type="pres">
      <dgm:prSet presAssocID="{E0FB1E82-5352-476A-AD37-73D7210B373B}" presName="composite2" presStyleCnt="0"/>
      <dgm:spPr/>
    </dgm:pt>
    <dgm:pt modelId="{36DB0712-8F14-4F0C-A84E-2539CF1FCDF3}" type="pres">
      <dgm:prSet presAssocID="{E0FB1E82-5352-476A-AD37-73D7210B373B}" presName="dummyNode2" presStyleLbl="node1" presStyleIdx="0" presStyleCnt="4"/>
      <dgm:spPr/>
    </dgm:pt>
    <dgm:pt modelId="{4071913E-C99A-4BD5-A6B6-4D1AD53AB6FB}" type="pres">
      <dgm:prSet presAssocID="{E0FB1E82-5352-476A-AD37-73D7210B373B}" presName="childNode2" presStyleLbl="bgAcc1" presStyleIdx="1" presStyleCnt="4">
        <dgm:presLayoutVars>
          <dgm:bulletEnabled val="1"/>
        </dgm:presLayoutVars>
      </dgm:prSet>
      <dgm:spPr/>
    </dgm:pt>
    <dgm:pt modelId="{D1DB5BD9-53B3-4CC9-B0B4-2DA201A252DA}" type="pres">
      <dgm:prSet presAssocID="{E0FB1E82-5352-476A-AD37-73D7210B373B}" presName="childNode2tx" presStyleLbl="bgAcc1" presStyleIdx="1" presStyleCnt="4">
        <dgm:presLayoutVars>
          <dgm:bulletEnabled val="1"/>
        </dgm:presLayoutVars>
      </dgm:prSet>
      <dgm:spPr/>
    </dgm:pt>
    <dgm:pt modelId="{BE1AC2F5-47A4-4857-8C31-41CA47FFE7FC}" type="pres">
      <dgm:prSet presAssocID="{E0FB1E82-5352-476A-AD37-73D7210B373B}" presName="parentNode2" presStyleLbl="node1" presStyleIdx="1" presStyleCnt="4">
        <dgm:presLayoutVars>
          <dgm:chMax val="0"/>
          <dgm:bulletEnabled val="1"/>
        </dgm:presLayoutVars>
      </dgm:prSet>
      <dgm:spPr/>
    </dgm:pt>
    <dgm:pt modelId="{7F25CDB6-E914-4085-A4A4-C9391BA96DE1}" type="pres">
      <dgm:prSet presAssocID="{E0FB1E82-5352-476A-AD37-73D7210B373B}" presName="connSite2" presStyleCnt="0"/>
      <dgm:spPr/>
    </dgm:pt>
    <dgm:pt modelId="{B106067A-28B9-4F8F-8842-44D265BD48E6}" type="pres">
      <dgm:prSet presAssocID="{5165A3D4-BE55-48C2-AC44-E9A4666F434F}" presName="Name18" presStyleLbl="sibTrans2D1" presStyleIdx="1" presStyleCnt="3"/>
      <dgm:spPr/>
    </dgm:pt>
    <dgm:pt modelId="{D3D9DAB0-5C28-4593-B796-EC70BBC802E6}" type="pres">
      <dgm:prSet presAssocID="{E4A94496-E586-46E8-8C18-EBF14494D12C}" presName="composite1" presStyleCnt="0"/>
      <dgm:spPr/>
    </dgm:pt>
    <dgm:pt modelId="{D704BEBE-E711-42CC-BEDC-56D040D1AD9A}" type="pres">
      <dgm:prSet presAssocID="{E4A94496-E586-46E8-8C18-EBF14494D12C}" presName="dummyNode1" presStyleLbl="node1" presStyleIdx="1" presStyleCnt="4"/>
      <dgm:spPr/>
    </dgm:pt>
    <dgm:pt modelId="{17D27E28-997E-48AE-89B4-3D9F6C3FC57C}" type="pres">
      <dgm:prSet presAssocID="{E4A94496-E586-46E8-8C18-EBF14494D12C}" presName="childNode1" presStyleLbl="bgAcc1" presStyleIdx="2" presStyleCnt="4">
        <dgm:presLayoutVars>
          <dgm:bulletEnabled val="1"/>
        </dgm:presLayoutVars>
      </dgm:prSet>
      <dgm:spPr/>
    </dgm:pt>
    <dgm:pt modelId="{68202225-6482-4740-B3A8-5D1E4CA54B5A}" type="pres">
      <dgm:prSet presAssocID="{E4A94496-E586-46E8-8C18-EBF14494D12C}" presName="childNode1tx" presStyleLbl="bgAcc1" presStyleIdx="2" presStyleCnt="4">
        <dgm:presLayoutVars>
          <dgm:bulletEnabled val="1"/>
        </dgm:presLayoutVars>
      </dgm:prSet>
      <dgm:spPr/>
    </dgm:pt>
    <dgm:pt modelId="{6683396E-BBE5-4379-B545-17BB5912721E}" type="pres">
      <dgm:prSet presAssocID="{E4A94496-E586-46E8-8C18-EBF14494D12C}" presName="parentNode1" presStyleLbl="node1" presStyleIdx="2" presStyleCnt="4">
        <dgm:presLayoutVars>
          <dgm:chMax val="1"/>
          <dgm:bulletEnabled val="1"/>
        </dgm:presLayoutVars>
      </dgm:prSet>
      <dgm:spPr/>
    </dgm:pt>
    <dgm:pt modelId="{71D4EA1D-72D5-42AD-AC5D-D89B7B149467}" type="pres">
      <dgm:prSet presAssocID="{E4A94496-E586-46E8-8C18-EBF14494D12C}" presName="connSite1" presStyleCnt="0"/>
      <dgm:spPr/>
    </dgm:pt>
    <dgm:pt modelId="{87598482-8E6D-4462-A4B6-3CECCCBEEB48}" type="pres">
      <dgm:prSet presAssocID="{48CFE66B-F2BF-4CE8-A1ED-F2D04A11CB9F}" presName="Name9" presStyleLbl="sibTrans2D1" presStyleIdx="2" presStyleCnt="3"/>
      <dgm:spPr/>
    </dgm:pt>
    <dgm:pt modelId="{C6FA29F2-C440-4CC1-A918-549C1670CAD8}" type="pres">
      <dgm:prSet presAssocID="{26C58BC5-5CCA-4B9B-9C00-B0B8333F6778}" presName="composite2" presStyleCnt="0"/>
      <dgm:spPr/>
    </dgm:pt>
    <dgm:pt modelId="{BCC956DD-38E8-47F3-9769-E74410550EF9}" type="pres">
      <dgm:prSet presAssocID="{26C58BC5-5CCA-4B9B-9C00-B0B8333F6778}" presName="dummyNode2" presStyleLbl="node1" presStyleIdx="2" presStyleCnt="4"/>
      <dgm:spPr/>
    </dgm:pt>
    <dgm:pt modelId="{F1829140-BE9B-49C9-B3E5-9956AE18C196}" type="pres">
      <dgm:prSet presAssocID="{26C58BC5-5CCA-4B9B-9C00-B0B8333F6778}" presName="childNode2" presStyleLbl="bgAcc1" presStyleIdx="3" presStyleCnt="4">
        <dgm:presLayoutVars>
          <dgm:bulletEnabled val="1"/>
        </dgm:presLayoutVars>
      </dgm:prSet>
      <dgm:spPr/>
    </dgm:pt>
    <dgm:pt modelId="{633ED362-244A-4F58-BC06-572D1D316AEE}" type="pres">
      <dgm:prSet presAssocID="{26C58BC5-5CCA-4B9B-9C00-B0B8333F6778}" presName="childNode2tx" presStyleLbl="bgAcc1" presStyleIdx="3" presStyleCnt="4">
        <dgm:presLayoutVars>
          <dgm:bulletEnabled val="1"/>
        </dgm:presLayoutVars>
      </dgm:prSet>
      <dgm:spPr/>
    </dgm:pt>
    <dgm:pt modelId="{CC4EEEC8-64E6-4829-B8A6-AB8FD9E19D12}" type="pres">
      <dgm:prSet presAssocID="{26C58BC5-5CCA-4B9B-9C00-B0B8333F6778}" presName="parentNode2" presStyleLbl="node1" presStyleIdx="3" presStyleCnt="4">
        <dgm:presLayoutVars>
          <dgm:chMax val="0"/>
          <dgm:bulletEnabled val="1"/>
        </dgm:presLayoutVars>
      </dgm:prSet>
      <dgm:spPr/>
    </dgm:pt>
    <dgm:pt modelId="{4D8B2451-9EC1-458E-8E79-E8B50B240905}" type="pres">
      <dgm:prSet presAssocID="{26C58BC5-5CCA-4B9B-9C00-B0B8333F6778}" presName="connSite2" presStyleCnt="0"/>
      <dgm:spPr/>
    </dgm:pt>
  </dgm:ptLst>
  <dgm:cxnLst>
    <dgm:cxn modelId="{45872002-A69B-4164-BF9C-DB9BDADAD53A}" srcId="{A472B276-A227-4312-8DC0-8A8F105E389C}" destId="{896320E1-716B-4438-B016-BDA276527341}" srcOrd="0" destOrd="0" parTransId="{7DFD974D-2AAA-4A13-8C73-F5FF955AE113}" sibTransId="{8935E4CF-8579-412A-863C-163A4A0C9CEC}"/>
    <dgm:cxn modelId="{4DFBCC34-953C-4190-BC63-1B3E2F845B9B}" type="presOf" srcId="{E4A94496-E586-46E8-8C18-EBF14494D12C}" destId="{6683396E-BBE5-4379-B545-17BB5912721E}" srcOrd="0" destOrd="0" presId="urn:microsoft.com/office/officeart/2005/8/layout/hProcess4"/>
    <dgm:cxn modelId="{6DE1B73D-98C1-4F67-A1DD-82AFD78C1825}" type="presOf" srcId="{B6F33060-A2D0-415B-9F53-B7AFEEF63139}" destId="{17D27E28-997E-48AE-89B4-3D9F6C3FC57C}" srcOrd="0" destOrd="0" presId="urn:microsoft.com/office/officeart/2005/8/layout/hProcess4"/>
    <dgm:cxn modelId="{B302FA40-B575-4EB1-92DF-A316EB5C56D0}" type="presOf" srcId="{DD456E11-1FF9-41BD-B783-9C1F441648FE}" destId="{E16E0BB9-6646-4D55-BA79-FDEF65C62AA7}" srcOrd="1" destOrd="0" presId="urn:microsoft.com/office/officeart/2005/8/layout/hProcess4"/>
    <dgm:cxn modelId="{E4605C5B-CDDD-4672-A222-40308A45929F}" srcId="{E0FB1E82-5352-476A-AD37-73D7210B373B}" destId="{28053884-7F79-4961-A2AE-579CFD532486}" srcOrd="0" destOrd="0" parTransId="{1027FAF9-83F9-4FE8-BB5D-9825E530E476}" sibTransId="{3E107136-D360-4E69-97EC-93165C4122EF}"/>
    <dgm:cxn modelId="{41B1AE5E-09EC-411D-A401-E234868E8132}" type="presOf" srcId="{896320E1-716B-4438-B016-BDA276527341}" destId="{7572B303-4685-4BCF-87A3-B2284E00B512}" srcOrd="0" destOrd="0" presId="urn:microsoft.com/office/officeart/2005/8/layout/hProcess4"/>
    <dgm:cxn modelId="{F0647569-51E5-4601-B37C-A91F9C10F824}" srcId="{A472B276-A227-4312-8DC0-8A8F105E389C}" destId="{26C58BC5-5CCA-4B9B-9C00-B0B8333F6778}" srcOrd="3" destOrd="0" parTransId="{370B30AA-8217-499D-BA43-5235C8E00364}" sibTransId="{54A2CDFE-774F-4458-B252-4F5D3D264C20}"/>
    <dgm:cxn modelId="{2777004F-B8C7-41F7-8A12-71561CA95C2A}" type="presOf" srcId="{48CFE66B-F2BF-4CE8-A1ED-F2D04A11CB9F}" destId="{87598482-8E6D-4462-A4B6-3CECCCBEEB48}" srcOrd="0" destOrd="0" presId="urn:microsoft.com/office/officeart/2005/8/layout/hProcess4"/>
    <dgm:cxn modelId="{CA3D3F57-5074-44E6-93A4-5E09F70C03E7}" srcId="{E4A94496-E586-46E8-8C18-EBF14494D12C}" destId="{B6F33060-A2D0-415B-9F53-B7AFEEF63139}" srcOrd="0" destOrd="0" parTransId="{3968E6AF-80E9-4F66-B37E-F325EB5C6FE9}" sibTransId="{0E8169EB-7EC6-41BF-96DD-5B4061F9B11E}"/>
    <dgm:cxn modelId="{DB5F4F79-F07B-40F9-AB8B-555D47466926}" srcId="{A472B276-A227-4312-8DC0-8A8F105E389C}" destId="{E4A94496-E586-46E8-8C18-EBF14494D12C}" srcOrd="2" destOrd="0" parTransId="{3F6DFEFB-596D-40E5-B61F-814B9D60D788}" sibTransId="{48CFE66B-F2BF-4CE8-A1ED-F2D04A11CB9F}"/>
    <dgm:cxn modelId="{72213D81-1F84-4674-8E24-6D3BAB28533F}" type="presOf" srcId="{28053884-7F79-4961-A2AE-579CFD532486}" destId="{4071913E-C99A-4BD5-A6B6-4D1AD53AB6FB}" srcOrd="0" destOrd="0" presId="urn:microsoft.com/office/officeart/2005/8/layout/hProcess4"/>
    <dgm:cxn modelId="{936E4F99-4541-4099-95C6-6EE2F3EF5A70}" type="presOf" srcId="{A472B276-A227-4312-8DC0-8A8F105E389C}" destId="{9DED1328-6875-49B6-B977-33C4CCDA7C46}" srcOrd="0" destOrd="0" presId="urn:microsoft.com/office/officeart/2005/8/layout/hProcess4"/>
    <dgm:cxn modelId="{D6C15B9B-6A60-4D24-9FC5-E6D7B86B1E90}" srcId="{26C58BC5-5CCA-4B9B-9C00-B0B8333F6778}" destId="{4DB39A5A-FDFD-4B60-AF9B-359922CA3A74}" srcOrd="0" destOrd="0" parTransId="{687D4989-C16E-4BE0-A6EC-6BBABB937F4B}" sibTransId="{7A06D39B-5E5B-4FBD-844C-381891F3F2F8}"/>
    <dgm:cxn modelId="{969AEAAA-68BB-474B-A557-EEAD43B85ABA}" type="presOf" srcId="{4DB39A5A-FDFD-4B60-AF9B-359922CA3A74}" destId="{F1829140-BE9B-49C9-B3E5-9956AE18C196}" srcOrd="0" destOrd="0" presId="urn:microsoft.com/office/officeart/2005/8/layout/hProcess4"/>
    <dgm:cxn modelId="{47AE1CBF-6620-42C7-8C7A-3547043BA0A2}" type="presOf" srcId="{B6F33060-A2D0-415B-9F53-B7AFEEF63139}" destId="{68202225-6482-4740-B3A8-5D1E4CA54B5A}" srcOrd="1" destOrd="0" presId="urn:microsoft.com/office/officeart/2005/8/layout/hProcess4"/>
    <dgm:cxn modelId="{9E0AEAC0-0619-4EA8-BFB5-CE45753D6685}" srcId="{A472B276-A227-4312-8DC0-8A8F105E389C}" destId="{E0FB1E82-5352-476A-AD37-73D7210B373B}" srcOrd="1" destOrd="0" parTransId="{BDA88426-92FD-4733-B3EE-1C63F8E600B7}" sibTransId="{5165A3D4-BE55-48C2-AC44-E9A4666F434F}"/>
    <dgm:cxn modelId="{327A81CB-2598-4B90-9E71-CE9073512B88}" type="presOf" srcId="{8935E4CF-8579-412A-863C-163A4A0C9CEC}" destId="{98C2849E-16C9-4F38-8593-16149EBE33EE}" srcOrd="0" destOrd="0" presId="urn:microsoft.com/office/officeart/2005/8/layout/hProcess4"/>
    <dgm:cxn modelId="{F741CECC-D688-4933-8EAE-400501678BC4}" type="presOf" srcId="{28053884-7F79-4961-A2AE-579CFD532486}" destId="{D1DB5BD9-53B3-4CC9-B0B4-2DA201A252DA}" srcOrd="1" destOrd="0" presId="urn:microsoft.com/office/officeart/2005/8/layout/hProcess4"/>
    <dgm:cxn modelId="{072AABD4-29B3-48C3-9EE6-C9A76E0FFA3E}" type="presOf" srcId="{4DB39A5A-FDFD-4B60-AF9B-359922CA3A74}" destId="{633ED362-244A-4F58-BC06-572D1D316AEE}" srcOrd="1" destOrd="0" presId="urn:microsoft.com/office/officeart/2005/8/layout/hProcess4"/>
    <dgm:cxn modelId="{9C5B46D7-006B-4453-816B-5F13E632896D}" type="presOf" srcId="{E0FB1E82-5352-476A-AD37-73D7210B373B}" destId="{BE1AC2F5-47A4-4857-8C31-41CA47FFE7FC}" srcOrd="0" destOrd="0" presId="urn:microsoft.com/office/officeart/2005/8/layout/hProcess4"/>
    <dgm:cxn modelId="{3E558BE6-CA10-4AAE-A2F1-7255A6F6204A}" type="presOf" srcId="{26C58BC5-5CCA-4B9B-9C00-B0B8333F6778}" destId="{CC4EEEC8-64E6-4829-B8A6-AB8FD9E19D12}" srcOrd="0" destOrd="0" presId="urn:microsoft.com/office/officeart/2005/8/layout/hProcess4"/>
    <dgm:cxn modelId="{406801E8-A246-4AEF-84EA-550C94CDF826}" type="presOf" srcId="{5165A3D4-BE55-48C2-AC44-E9A4666F434F}" destId="{B106067A-28B9-4F8F-8842-44D265BD48E6}" srcOrd="0" destOrd="0" presId="urn:microsoft.com/office/officeart/2005/8/layout/hProcess4"/>
    <dgm:cxn modelId="{0B0CAEE9-E8A1-495D-B711-1476553E03E9}" srcId="{896320E1-716B-4438-B016-BDA276527341}" destId="{DD456E11-1FF9-41BD-B783-9C1F441648FE}" srcOrd="0" destOrd="0" parTransId="{72D8936D-732E-4CB8-A378-3C84CCFB306B}" sibTransId="{E62BF65F-5E93-4F63-B9E9-26C87FD23D96}"/>
    <dgm:cxn modelId="{815C10F9-51F0-48D4-880D-6881E34F303E}" type="presOf" srcId="{DD456E11-1FF9-41BD-B783-9C1F441648FE}" destId="{A64BD12C-0FDF-4102-832A-7C294B6E805E}" srcOrd="0" destOrd="0" presId="urn:microsoft.com/office/officeart/2005/8/layout/hProcess4"/>
    <dgm:cxn modelId="{36EBF9EB-4432-4FD2-8655-15C4F59BC078}" type="presParOf" srcId="{9DED1328-6875-49B6-B977-33C4CCDA7C46}" destId="{DDA93AAA-3C60-453C-A891-D7ECB1BD5F14}" srcOrd="0" destOrd="0" presId="urn:microsoft.com/office/officeart/2005/8/layout/hProcess4"/>
    <dgm:cxn modelId="{55AACB92-3076-44E5-9DAE-FEB78120DF92}" type="presParOf" srcId="{9DED1328-6875-49B6-B977-33C4CCDA7C46}" destId="{8D7A4636-C083-475E-837A-02B1C2FB8744}" srcOrd="1" destOrd="0" presId="urn:microsoft.com/office/officeart/2005/8/layout/hProcess4"/>
    <dgm:cxn modelId="{F5FDFD18-024C-4557-913B-4BFA4EE484E9}" type="presParOf" srcId="{9DED1328-6875-49B6-B977-33C4CCDA7C46}" destId="{69122ED6-F736-4F47-BB29-DCC62FB52B37}" srcOrd="2" destOrd="0" presId="urn:microsoft.com/office/officeart/2005/8/layout/hProcess4"/>
    <dgm:cxn modelId="{212A0FF4-498C-4504-A15F-902C56B94E2D}" type="presParOf" srcId="{69122ED6-F736-4F47-BB29-DCC62FB52B37}" destId="{F825457F-A6CD-43E8-8ACD-40B2FD762DE5}" srcOrd="0" destOrd="0" presId="urn:microsoft.com/office/officeart/2005/8/layout/hProcess4"/>
    <dgm:cxn modelId="{14E4A924-84ED-43C0-B1D0-1231A7888F9D}" type="presParOf" srcId="{F825457F-A6CD-43E8-8ACD-40B2FD762DE5}" destId="{1F0AE3A1-8F33-44F4-BD54-2A3F7AF5DB66}" srcOrd="0" destOrd="0" presId="urn:microsoft.com/office/officeart/2005/8/layout/hProcess4"/>
    <dgm:cxn modelId="{0936B4AE-7F76-4161-B06A-6698AF8F208D}" type="presParOf" srcId="{F825457F-A6CD-43E8-8ACD-40B2FD762DE5}" destId="{A64BD12C-0FDF-4102-832A-7C294B6E805E}" srcOrd="1" destOrd="0" presId="urn:microsoft.com/office/officeart/2005/8/layout/hProcess4"/>
    <dgm:cxn modelId="{147BB383-B78B-4050-AD2E-87F9A569E9FF}" type="presParOf" srcId="{F825457F-A6CD-43E8-8ACD-40B2FD762DE5}" destId="{E16E0BB9-6646-4D55-BA79-FDEF65C62AA7}" srcOrd="2" destOrd="0" presId="urn:microsoft.com/office/officeart/2005/8/layout/hProcess4"/>
    <dgm:cxn modelId="{6E5889B9-1F50-4C99-8D0C-C7162AB9748F}" type="presParOf" srcId="{F825457F-A6CD-43E8-8ACD-40B2FD762DE5}" destId="{7572B303-4685-4BCF-87A3-B2284E00B512}" srcOrd="3" destOrd="0" presId="urn:microsoft.com/office/officeart/2005/8/layout/hProcess4"/>
    <dgm:cxn modelId="{38555375-F5DC-4E94-87B7-5C69EE1E5338}" type="presParOf" srcId="{F825457F-A6CD-43E8-8ACD-40B2FD762DE5}" destId="{078A5AE2-3DFE-4868-A144-66A71E513B7D}" srcOrd="4" destOrd="0" presId="urn:microsoft.com/office/officeart/2005/8/layout/hProcess4"/>
    <dgm:cxn modelId="{1ED4EC17-8021-4DBB-8DF6-F13FD5875E75}" type="presParOf" srcId="{69122ED6-F736-4F47-BB29-DCC62FB52B37}" destId="{98C2849E-16C9-4F38-8593-16149EBE33EE}" srcOrd="1" destOrd="0" presId="urn:microsoft.com/office/officeart/2005/8/layout/hProcess4"/>
    <dgm:cxn modelId="{C2BBF084-E84B-45F8-B5AA-B6FC375A0EE1}" type="presParOf" srcId="{69122ED6-F736-4F47-BB29-DCC62FB52B37}" destId="{DF15467A-4AFC-40E0-A295-39772CC97AA0}" srcOrd="2" destOrd="0" presId="urn:microsoft.com/office/officeart/2005/8/layout/hProcess4"/>
    <dgm:cxn modelId="{F28037DF-27A4-4EFF-BEE4-DD6ED163CE0C}" type="presParOf" srcId="{DF15467A-4AFC-40E0-A295-39772CC97AA0}" destId="{36DB0712-8F14-4F0C-A84E-2539CF1FCDF3}" srcOrd="0" destOrd="0" presId="urn:microsoft.com/office/officeart/2005/8/layout/hProcess4"/>
    <dgm:cxn modelId="{24FB7098-D59D-4F94-9591-9AFA9C06939E}" type="presParOf" srcId="{DF15467A-4AFC-40E0-A295-39772CC97AA0}" destId="{4071913E-C99A-4BD5-A6B6-4D1AD53AB6FB}" srcOrd="1" destOrd="0" presId="urn:microsoft.com/office/officeart/2005/8/layout/hProcess4"/>
    <dgm:cxn modelId="{3BDE82FF-DCD1-41D4-9C48-65AF772ACEAA}" type="presParOf" srcId="{DF15467A-4AFC-40E0-A295-39772CC97AA0}" destId="{D1DB5BD9-53B3-4CC9-B0B4-2DA201A252DA}" srcOrd="2" destOrd="0" presId="urn:microsoft.com/office/officeart/2005/8/layout/hProcess4"/>
    <dgm:cxn modelId="{1525235D-172B-4582-BAB4-F7AB1D1D806C}" type="presParOf" srcId="{DF15467A-4AFC-40E0-A295-39772CC97AA0}" destId="{BE1AC2F5-47A4-4857-8C31-41CA47FFE7FC}" srcOrd="3" destOrd="0" presId="urn:microsoft.com/office/officeart/2005/8/layout/hProcess4"/>
    <dgm:cxn modelId="{72AF5FA0-0FA6-47B7-98CE-69BB54D2A993}" type="presParOf" srcId="{DF15467A-4AFC-40E0-A295-39772CC97AA0}" destId="{7F25CDB6-E914-4085-A4A4-C9391BA96DE1}" srcOrd="4" destOrd="0" presId="urn:microsoft.com/office/officeart/2005/8/layout/hProcess4"/>
    <dgm:cxn modelId="{7B5D9E3F-57C9-4FA5-9F1D-39E8BDE6A729}" type="presParOf" srcId="{69122ED6-F736-4F47-BB29-DCC62FB52B37}" destId="{B106067A-28B9-4F8F-8842-44D265BD48E6}" srcOrd="3" destOrd="0" presId="urn:microsoft.com/office/officeart/2005/8/layout/hProcess4"/>
    <dgm:cxn modelId="{7B5F34DA-7E48-477C-B67A-7D15E231C153}" type="presParOf" srcId="{69122ED6-F736-4F47-BB29-DCC62FB52B37}" destId="{D3D9DAB0-5C28-4593-B796-EC70BBC802E6}" srcOrd="4" destOrd="0" presId="urn:microsoft.com/office/officeart/2005/8/layout/hProcess4"/>
    <dgm:cxn modelId="{EB1C774B-F73C-4869-A089-3C4F0A1AA8BB}" type="presParOf" srcId="{D3D9DAB0-5C28-4593-B796-EC70BBC802E6}" destId="{D704BEBE-E711-42CC-BEDC-56D040D1AD9A}" srcOrd="0" destOrd="0" presId="urn:microsoft.com/office/officeart/2005/8/layout/hProcess4"/>
    <dgm:cxn modelId="{49A73C2F-BCE9-4D0C-AF05-1A05732478C9}" type="presParOf" srcId="{D3D9DAB0-5C28-4593-B796-EC70BBC802E6}" destId="{17D27E28-997E-48AE-89B4-3D9F6C3FC57C}" srcOrd="1" destOrd="0" presId="urn:microsoft.com/office/officeart/2005/8/layout/hProcess4"/>
    <dgm:cxn modelId="{B26E8918-1ABF-4142-9000-E8F747D138AE}" type="presParOf" srcId="{D3D9DAB0-5C28-4593-B796-EC70BBC802E6}" destId="{68202225-6482-4740-B3A8-5D1E4CA54B5A}" srcOrd="2" destOrd="0" presId="urn:microsoft.com/office/officeart/2005/8/layout/hProcess4"/>
    <dgm:cxn modelId="{9EED3451-8B8F-4661-ABC8-8F1159DB541B}" type="presParOf" srcId="{D3D9DAB0-5C28-4593-B796-EC70BBC802E6}" destId="{6683396E-BBE5-4379-B545-17BB5912721E}" srcOrd="3" destOrd="0" presId="urn:microsoft.com/office/officeart/2005/8/layout/hProcess4"/>
    <dgm:cxn modelId="{83B28AE3-CEDF-4E96-9CD5-C76D00463112}" type="presParOf" srcId="{D3D9DAB0-5C28-4593-B796-EC70BBC802E6}" destId="{71D4EA1D-72D5-42AD-AC5D-D89B7B149467}" srcOrd="4" destOrd="0" presId="urn:microsoft.com/office/officeart/2005/8/layout/hProcess4"/>
    <dgm:cxn modelId="{AABE39B8-7B5B-4FDF-8B92-5AF62F71AF5C}" type="presParOf" srcId="{69122ED6-F736-4F47-BB29-DCC62FB52B37}" destId="{87598482-8E6D-4462-A4B6-3CECCCBEEB48}" srcOrd="5" destOrd="0" presId="urn:microsoft.com/office/officeart/2005/8/layout/hProcess4"/>
    <dgm:cxn modelId="{479E5AB6-82BE-4418-AEA0-87EDD767C1C0}" type="presParOf" srcId="{69122ED6-F736-4F47-BB29-DCC62FB52B37}" destId="{C6FA29F2-C440-4CC1-A918-549C1670CAD8}" srcOrd="6" destOrd="0" presId="urn:microsoft.com/office/officeart/2005/8/layout/hProcess4"/>
    <dgm:cxn modelId="{F1C1230F-9C05-43E1-932B-55162DD114B3}" type="presParOf" srcId="{C6FA29F2-C440-4CC1-A918-549C1670CAD8}" destId="{BCC956DD-38E8-47F3-9769-E74410550EF9}" srcOrd="0" destOrd="0" presId="urn:microsoft.com/office/officeart/2005/8/layout/hProcess4"/>
    <dgm:cxn modelId="{6EB91BE7-772E-4CEC-8E8A-42F628AA0E06}" type="presParOf" srcId="{C6FA29F2-C440-4CC1-A918-549C1670CAD8}" destId="{F1829140-BE9B-49C9-B3E5-9956AE18C196}" srcOrd="1" destOrd="0" presId="urn:microsoft.com/office/officeart/2005/8/layout/hProcess4"/>
    <dgm:cxn modelId="{BBFB76DC-B13E-463E-A99E-FFF3CEE1B7FA}" type="presParOf" srcId="{C6FA29F2-C440-4CC1-A918-549C1670CAD8}" destId="{633ED362-244A-4F58-BC06-572D1D316AEE}" srcOrd="2" destOrd="0" presId="urn:microsoft.com/office/officeart/2005/8/layout/hProcess4"/>
    <dgm:cxn modelId="{22357E9A-7984-42D7-A7D1-133E23638897}" type="presParOf" srcId="{C6FA29F2-C440-4CC1-A918-549C1670CAD8}" destId="{CC4EEEC8-64E6-4829-B8A6-AB8FD9E19D12}" srcOrd="3" destOrd="0" presId="urn:microsoft.com/office/officeart/2005/8/layout/hProcess4"/>
    <dgm:cxn modelId="{EAF3E41E-1010-4F6E-88FF-9C67F84CDB81}" type="presParOf" srcId="{C6FA29F2-C440-4CC1-A918-549C1670CAD8}" destId="{4D8B2451-9EC1-458E-8E79-E8B50B24090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472B276-A227-4312-8DC0-8A8F105E389C}"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DO"/>
        </a:p>
      </dgm:t>
    </dgm:pt>
    <dgm:pt modelId="{896320E1-716B-4438-B016-BDA276527341}">
      <dgm:prSet phldrT="[Text]" custT="1"/>
      <dgm:spPr/>
      <dgm:t>
        <a:bodyPr/>
        <a:lstStyle/>
        <a:p>
          <a:r>
            <a:rPr lang="en-US" sz="3000" dirty="0"/>
            <a:t>F1</a:t>
          </a:r>
          <a:endParaRPr lang="es-DO" sz="3000" dirty="0"/>
        </a:p>
      </dgm:t>
    </dgm:pt>
    <dgm:pt modelId="{7DFD974D-2AAA-4A13-8C73-F5FF955AE113}" type="parTrans" cxnId="{45872002-A69B-4164-BF9C-DB9BDADAD53A}">
      <dgm:prSet/>
      <dgm:spPr/>
      <dgm:t>
        <a:bodyPr/>
        <a:lstStyle/>
        <a:p>
          <a:endParaRPr lang="es-DO"/>
        </a:p>
      </dgm:t>
    </dgm:pt>
    <dgm:pt modelId="{8935E4CF-8579-412A-863C-163A4A0C9CEC}" type="sibTrans" cxnId="{45872002-A69B-4164-BF9C-DB9BDADAD53A}">
      <dgm:prSet/>
      <dgm:spPr/>
      <dgm:t>
        <a:bodyPr/>
        <a:lstStyle/>
        <a:p>
          <a:endParaRPr lang="es-DO"/>
        </a:p>
      </dgm:t>
    </dgm:pt>
    <dgm:pt modelId="{DD456E11-1FF9-41BD-B783-9C1F441648FE}">
      <dgm:prSet phldrT="[Text]" custT="1"/>
      <dgm:spPr/>
      <dgm:t>
        <a:bodyPr/>
        <a:lstStyle/>
        <a:p>
          <a:pPr algn="l"/>
          <a:r>
            <a:rPr lang="es-DO" sz="1600" dirty="0">
              <a:solidFill>
                <a:srgbClr val="0070C0"/>
              </a:solidFill>
            </a:rPr>
            <a:t>A)</a:t>
          </a:r>
          <a:r>
            <a:rPr lang="es-DO" sz="1600" dirty="0">
              <a:solidFill>
                <a:schemeClr val="accent2"/>
              </a:solidFill>
            </a:rPr>
            <a:t> </a:t>
          </a:r>
          <a:r>
            <a:rPr lang="es-DO" sz="1600" dirty="0"/>
            <a:t>Diseño del Plan Estratégico</a:t>
          </a:r>
        </a:p>
        <a:p>
          <a:pPr algn="l"/>
          <a:r>
            <a:rPr lang="es-DO" sz="1600" dirty="0"/>
            <a:t> </a:t>
          </a:r>
        </a:p>
        <a:p>
          <a:pPr algn="l"/>
          <a:r>
            <a:rPr lang="es-DO" sz="1600" dirty="0">
              <a:solidFill>
                <a:srgbClr val="0070C0"/>
              </a:solidFill>
            </a:rPr>
            <a:t>B) </a:t>
          </a:r>
          <a:r>
            <a:rPr lang="es-DO" sz="1600" dirty="0"/>
            <a:t>Plan de Negocios</a:t>
          </a:r>
        </a:p>
        <a:p>
          <a:pPr algn="l"/>
          <a:endParaRPr lang="es-DO" sz="1600" dirty="0"/>
        </a:p>
        <a:p>
          <a:pPr algn="l"/>
          <a:r>
            <a:rPr lang="es-DO" sz="1600" dirty="0">
              <a:solidFill>
                <a:srgbClr val="0070C0"/>
              </a:solidFill>
            </a:rPr>
            <a:t>C) </a:t>
          </a:r>
          <a:r>
            <a:rPr lang="es-DO" sz="1600" dirty="0"/>
            <a:t>Plan Estratégico de TI</a:t>
          </a:r>
          <a:endParaRPr lang="es-DO" sz="1600" noProof="0" dirty="0"/>
        </a:p>
      </dgm:t>
    </dgm:pt>
    <dgm:pt modelId="{72D8936D-732E-4CB8-A378-3C84CCFB306B}" type="parTrans" cxnId="{0B0CAEE9-E8A1-495D-B711-1476553E03E9}">
      <dgm:prSet/>
      <dgm:spPr/>
      <dgm:t>
        <a:bodyPr/>
        <a:lstStyle/>
        <a:p>
          <a:endParaRPr lang="es-DO"/>
        </a:p>
      </dgm:t>
    </dgm:pt>
    <dgm:pt modelId="{E62BF65F-5E93-4F63-B9E9-26C87FD23D96}" type="sibTrans" cxnId="{0B0CAEE9-E8A1-495D-B711-1476553E03E9}">
      <dgm:prSet/>
      <dgm:spPr/>
      <dgm:t>
        <a:bodyPr/>
        <a:lstStyle/>
        <a:p>
          <a:endParaRPr lang="es-DO"/>
        </a:p>
      </dgm:t>
    </dgm:pt>
    <dgm:pt modelId="{E0FB1E82-5352-476A-AD37-73D7210B373B}">
      <dgm:prSet phldrT="[Text]" custT="1"/>
      <dgm:spPr/>
      <dgm:t>
        <a:bodyPr/>
        <a:lstStyle/>
        <a:p>
          <a:pPr algn="l"/>
          <a:r>
            <a:rPr lang="en-US" sz="3000" dirty="0"/>
            <a:t>F2</a:t>
          </a:r>
          <a:endParaRPr lang="es-DO" sz="3000" dirty="0"/>
        </a:p>
      </dgm:t>
    </dgm:pt>
    <dgm:pt modelId="{BDA88426-92FD-4733-B3EE-1C63F8E600B7}" type="parTrans" cxnId="{9E0AEAC0-0619-4EA8-BFB5-CE45753D6685}">
      <dgm:prSet/>
      <dgm:spPr/>
      <dgm:t>
        <a:bodyPr/>
        <a:lstStyle/>
        <a:p>
          <a:endParaRPr lang="es-DO"/>
        </a:p>
      </dgm:t>
    </dgm:pt>
    <dgm:pt modelId="{5165A3D4-BE55-48C2-AC44-E9A4666F434F}" type="sibTrans" cxnId="{9E0AEAC0-0619-4EA8-BFB5-CE45753D6685}">
      <dgm:prSet/>
      <dgm:spPr/>
      <dgm:t>
        <a:bodyPr/>
        <a:lstStyle/>
        <a:p>
          <a:endParaRPr lang="es-DO"/>
        </a:p>
      </dgm:t>
    </dgm:pt>
    <dgm:pt modelId="{E4A94496-E586-46E8-8C18-EBF14494D12C}">
      <dgm:prSet phldrT="[Text]" custT="1"/>
      <dgm:spPr/>
      <dgm:t>
        <a:bodyPr/>
        <a:lstStyle/>
        <a:p>
          <a:r>
            <a:rPr lang="en-US" sz="3000" dirty="0"/>
            <a:t>F3</a:t>
          </a:r>
          <a:endParaRPr lang="es-DO" sz="3000" dirty="0"/>
        </a:p>
      </dgm:t>
    </dgm:pt>
    <dgm:pt modelId="{3F6DFEFB-596D-40E5-B61F-814B9D60D788}" type="parTrans" cxnId="{DB5F4F79-F07B-40F9-AB8B-555D47466926}">
      <dgm:prSet/>
      <dgm:spPr/>
      <dgm:t>
        <a:bodyPr/>
        <a:lstStyle/>
        <a:p>
          <a:endParaRPr lang="es-DO"/>
        </a:p>
      </dgm:t>
    </dgm:pt>
    <dgm:pt modelId="{48CFE66B-F2BF-4CE8-A1ED-F2D04A11CB9F}" type="sibTrans" cxnId="{DB5F4F79-F07B-40F9-AB8B-555D47466926}">
      <dgm:prSet/>
      <dgm:spPr/>
      <dgm:t>
        <a:bodyPr/>
        <a:lstStyle/>
        <a:p>
          <a:endParaRPr lang="es-DO"/>
        </a:p>
      </dgm:t>
    </dgm:pt>
    <dgm:pt modelId="{B6F33060-A2D0-415B-9F53-B7AFEEF63139}">
      <dgm:prSet phldrT="[Text]" custT="1"/>
      <dgm:spPr/>
      <dgm:t>
        <a:bodyPr/>
        <a:lstStyle/>
        <a:p>
          <a:pPr algn="l"/>
          <a:r>
            <a:rPr lang="en-US" sz="1600" dirty="0">
              <a:solidFill>
                <a:srgbClr val="0070C0"/>
              </a:solidFill>
            </a:rPr>
            <a:t>A) </a:t>
          </a:r>
          <a:r>
            <a:rPr lang="en-US" sz="1600" dirty="0"/>
            <a:t>Proyecto Integral de Rediseño de </a:t>
          </a:r>
          <a:r>
            <a:rPr lang="es-DO" sz="1600" noProof="0" dirty="0"/>
            <a:t>Procesos</a:t>
          </a:r>
          <a:r>
            <a:rPr lang="en-US" sz="1600" dirty="0"/>
            <a:t> e </a:t>
          </a:r>
          <a:r>
            <a:rPr lang="es-DO" sz="1600" noProof="0" dirty="0"/>
            <a:t>Indicadores</a:t>
          </a:r>
          <a:r>
            <a:rPr lang="en-US" sz="1600" dirty="0"/>
            <a:t> </a:t>
          </a:r>
          <a:r>
            <a:rPr lang="es-DO" sz="1600" noProof="0" dirty="0"/>
            <a:t>Asociados</a:t>
          </a:r>
        </a:p>
        <a:p>
          <a:pPr algn="l"/>
          <a:endParaRPr lang="es-DO" sz="1600" dirty="0"/>
        </a:p>
        <a:p>
          <a:pPr algn="l"/>
          <a:r>
            <a:rPr lang="es-DO" sz="1600" dirty="0">
              <a:solidFill>
                <a:srgbClr val="0070C0"/>
              </a:solidFill>
            </a:rPr>
            <a:t>B) </a:t>
          </a:r>
          <a:r>
            <a:rPr lang="es-DO" sz="1600" dirty="0"/>
            <a:t>Fortalecimiento de capacidades en base a resultados de la F2</a:t>
          </a:r>
        </a:p>
        <a:p>
          <a:pPr algn="l"/>
          <a:endParaRPr lang="en-US" sz="1600" noProof="0" dirty="0"/>
        </a:p>
        <a:p>
          <a:pPr algn="l"/>
          <a:endParaRPr lang="es-DO" sz="1600" noProof="0" dirty="0"/>
        </a:p>
      </dgm:t>
    </dgm:pt>
    <dgm:pt modelId="{3968E6AF-80E9-4F66-B37E-F325EB5C6FE9}" type="parTrans" cxnId="{CA3D3F57-5074-44E6-93A4-5E09F70C03E7}">
      <dgm:prSet/>
      <dgm:spPr/>
      <dgm:t>
        <a:bodyPr/>
        <a:lstStyle/>
        <a:p>
          <a:endParaRPr lang="es-DO"/>
        </a:p>
      </dgm:t>
    </dgm:pt>
    <dgm:pt modelId="{0E8169EB-7EC6-41BF-96DD-5B4061F9B11E}" type="sibTrans" cxnId="{CA3D3F57-5074-44E6-93A4-5E09F70C03E7}">
      <dgm:prSet/>
      <dgm:spPr/>
      <dgm:t>
        <a:bodyPr/>
        <a:lstStyle/>
        <a:p>
          <a:endParaRPr lang="es-DO"/>
        </a:p>
      </dgm:t>
    </dgm:pt>
    <dgm:pt modelId="{26C58BC5-5CCA-4B9B-9C00-B0B8333F6778}">
      <dgm:prSet phldrT="[Text]" custT="1"/>
      <dgm:spPr/>
      <dgm:t>
        <a:bodyPr/>
        <a:lstStyle/>
        <a:p>
          <a:r>
            <a:rPr lang="en-US" sz="3000" dirty="0"/>
            <a:t>F4</a:t>
          </a:r>
          <a:endParaRPr lang="es-DO" sz="3000" dirty="0"/>
        </a:p>
      </dgm:t>
    </dgm:pt>
    <dgm:pt modelId="{370B30AA-8217-499D-BA43-5235C8E00364}" type="parTrans" cxnId="{F0647569-51E5-4601-B37C-A91F9C10F824}">
      <dgm:prSet/>
      <dgm:spPr/>
      <dgm:t>
        <a:bodyPr/>
        <a:lstStyle/>
        <a:p>
          <a:endParaRPr lang="es-DO"/>
        </a:p>
      </dgm:t>
    </dgm:pt>
    <dgm:pt modelId="{54A2CDFE-774F-4458-B252-4F5D3D264C20}" type="sibTrans" cxnId="{F0647569-51E5-4601-B37C-A91F9C10F824}">
      <dgm:prSet/>
      <dgm:spPr/>
      <dgm:t>
        <a:bodyPr/>
        <a:lstStyle/>
        <a:p>
          <a:endParaRPr lang="es-DO"/>
        </a:p>
      </dgm:t>
    </dgm:pt>
    <dgm:pt modelId="{4DB39A5A-FDFD-4B60-AF9B-359922CA3A74}">
      <dgm:prSet phldrT="[Text]" custT="1"/>
      <dgm:spPr/>
      <dgm:t>
        <a:bodyPr/>
        <a:lstStyle/>
        <a:p>
          <a:r>
            <a:rPr lang="es-DO" sz="1600" noProof="0" dirty="0">
              <a:solidFill>
                <a:srgbClr val="0070C0"/>
              </a:solidFill>
            </a:rPr>
            <a:t>A) </a:t>
          </a:r>
          <a:r>
            <a:rPr lang="es-DO" sz="1600" noProof="0" dirty="0"/>
            <a:t>Implementación de nuevos procesos incorporando KPI asociados</a:t>
          </a:r>
        </a:p>
        <a:p>
          <a:endParaRPr lang="es-DO" sz="1600" noProof="0" dirty="0"/>
        </a:p>
        <a:p>
          <a:r>
            <a:rPr lang="es-DO" sz="1600" noProof="0" dirty="0">
              <a:solidFill>
                <a:srgbClr val="0070C0"/>
              </a:solidFill>
            </a:rPr>
            <a:t>B) </a:t>
          </a:r>
          <a:r>
            <a:rPr lang="es-DO" sz="1600" noProof="0" dirty="0"/>
            <a:t>Implementación del </a:t>
          </a:r>
          <a:r>
            <a:rPr lang="en-US" sz="1600" noProof="0" dirty="0"/>
            <a:t>Balanced</a:t>
          </a:r>
          <a:r>
            <a:rPr lang="es-DO" sz="1600" noProof="0" dirty="0"/>
            <a:t> </a:t>
          </a:r>
          <a:r>
            <a:rPr lang="en-US" sz="1600" noProof="0" dirty="0"/>
            <a:t>Scorecard</a:t>
          </a:r>
          <a:r>
            <a:rPr lang="es-DO" sz="1600" noProof="0" dirty="0"/>
            <a:t> (BSC)</a:t>
          </a:r>
        </a:p>
        <a:p>
          <a:endParaRPr lang="es-DO" sz="1600" noProof="0" dirty="0"/>
        </a:p>
        <a:p>
          <a:r>
            <a:rPr lang="es-DO" sz="1600" noProof="0" dirty="0">
              <a:solidFill>
                <a:srgbClr val="0070C0"/>
              </a:solidFill>
            </a:rPr>
            <a:t>C) </a:t>
          </a:r>
          <a:r>
            <a:rPr lang="es-DO" sz="1600" noProof="0" dirty="0"/>
            <a:t>Desarrollo de nuevos productos incorporando KPI asociados</a:t>
          </a:r>
        </a:p>
      </dgm:t>
    </dgm:pt>
    <dgm:pt modelId="{687D4989-C16E-4BE0-A6EC-6BBABB937F4B}" type="parTrans" cxnId="{D6C15B9B-6A60-4D24-9FC5-E6D7B86B1E90}">
      <dgm:prSet/>
      <dgm:spPr/>
      <dgm:t>
        <a:bodyPr/>
        <a:lstStyle/>
        <a:p>
          <a:endParaRPr lang="es-DO"/>
        </a:p>
      </dgm:t>
    </dgm:pt>
    <dgm:pt modelId="{7A06D39B-5E5B-4FBD-844C-381891F3F2F8}" type="sibTrans" cxnId="{D6C15B9B-6A60-4D24-9FC5-E6D7B86B1E90}">
      <dgm:prSet/>
      <dgm:spPr/>
      <dgm:t>
        <a:bodyPr/>
        <a:lstStyle/>
        <a:p>
          <a:endParaRPr lang="es-DO"/>
        </a:p>
      </dgm:t>
    </dgm:pt>
    <dgm:pt modelId="{28053884-7F79-4961-A2AE-579CFD532486}">
      <dgm:prSet phldrT="[Text]" custT="1"/>
      <dgm:spPr/>
      <dgm:t>
        <a:bodyPr/>
        <a:lstStyle/>
        <a:p>
          <a:pPr algn="l"/>
          <a:r>
            <a:rPr lang="es-DO" sz="1600" dirty="0">
              <a:solidFill>
                <a:srgbClr val="0070C0"/>
              </a:solidFill>
            </a:rPr>
            <a:t>A) </a:t>
          </a:r>
          <a:r>
            <a:rPr lang="es-DO" sz="1600" dirty="0"/>
            <a:t>Diseño e Implementación del POA 2017-2018</a:t>
          </a:r>
        </a:p>
        <a:p>
          <a:pPr algn="l"/>
          <a:endParaRPr lang="es-DO" sz="1600" dirty="0"/>
        </a:p>
        <a:p>
          <a:pPr algn="l"/>
          <a:r>
            <a:rPr lang="es-DO" sz="1600" dirty="0">
              <a:solidFill>
                <a:srgbClr val="0070C0"/>
              </a:solidFill>
            </a:rPr>
            <a:t>B) </a:t>
          </a:r>
          <a:r>
            <a:rPr lang="es-DO" sz="1600" dirty="0">
              <a:solidFill>
                <a:schemeClr val="tx1"/>
              </a:solidFill>
            </a:rPr>
            <a:t>Im</a:t>
          </a:r>
          <a:r>
            <a:rPr lang="es-DO" sz="1600" dirty="0"/>
            <a:t>plementación de Evaluación de Desempeño</a:t>
          </a:r>
        </a:p>
        <a:p>
          <a:pPr algn="l"/>
          <a:endParaRPr lang="es-DO" sz="1600" dirty="0"/>
        </a:p>
        <a:p>
          <a:pPr algn="l"/>
          <a:r>
            <a:rPr lang="es-DO" sz="1600" dirty="0">
              <a:solidFill>
                <a:srgbClr val="0070C0"/>
              </a:solidFill>
            </a:rPr>
            <a:t>C) </a:t>
          </a:r>
          <a:r>
            <a:rPr lang="es-DO" sz="1600" b="0" dirty="0"/>
            <a:t>Diseño P</a:t>
          </a:r>
          <a:r>
            <a:rPr lang="es-DO" sz="1600" dirty="0"/>
            <a:t>OA 2019 (actualmente en desarrollo)</a:t>
          </a:r>
        </a:p>
        <a:p>
          <a:pPr algn="l"/>
          <a:endParaRPr lang="es-DO" sz="1600" noProof="0" dirty="0"/>
        </a:p>
      </dgm:t>
    </dgm:pt>
    <dgm:pt modelId="{3E107136-D360-4E69-97EC-93165C4122EF}" type="sibTrans" cxnId="{E4605C5B-CDDD-4672-A222-40308A45929F}">
      <dgm:prSet/>
      <dgm:spPr/>
      <dgm:t>
        <a:bodyPr/>
        <a:lstStyle/>
        <a:p>
          <a:endParaRPr lang="es-DO"/>
        </a:p>
      </dgm:t>
    </dgm:pt>
    <dgm:pt modelId="{1027FAF9-83F9-4FE8-BB5D-9825E530E476}" type="parTrans" cxnId="{E4605C5B-CDDD-4672-A222-40308A45929F}">
      <dgm:prSet/>
      <dgm:spPr/>
      <dgm:t>
        <a:bodyPr/>
        <a:lstStyle/>
        <a:p>
          <a:endParaRPr lang="es-DO"/>
        </a:p>
      </dgm:t>
    </dgm:pt>
    <dgm:pt modelId="{10CE99C4-FABA-4FA9-BE34-CFA3A6EBBACF}" type="pres">
      <dgm:prSet presAssocID="{A472B276-A227-4312-8DC0-8A8F105E389C}" presName="Name0" presStyleCnt="0">
        <dgm:presLayoutVars>
          <dgm:chMax val="7"/>
          <dgm:chPref val="7"/>
          <dgm:dir/>
          <dgm:animOne val="branch"/>
          <dgm:animLvl val="lvl"/>
        </dgm:presLayoutVars>
      </dgm:prSet>
      <dgm:spPr/>
    </dgm:pt>
    <dgm:pt modelId="{01DF0C0B-F3DA-4120-B08A-A3BBF7527EBD}" type="pres">
      <dgm:prSet presAssocID="{896320E1-716B-4438-B016-BDA276527341}" presName="composite" presStyleCnt="0"/>
      <dgm:spPr/>
    </dgm:pt>
    <dgm:pt modelId="{26DC4EB2-7D7E-4D93-AD60-BA6EE38737A2}" type="pres">
      <dgm:prSet presAssocID="{896320E1-716B-4438-B016-BDA276527341}" presName="BackAccent" presStyleLbl="bgShp" presStyleIdx="0" presStyleCnt="4"/>
      <dgm:spPr/>
    </dgm:pt>
    <dgm:pt modelId="{39D4B067-93C2-4043-ABD1-29ED7C5643D5}" type="pres">
      <dgm:prSet presAssocID="{896320E1-716B-4438-B016-BDA276527341}" presName="Accent" presStyleLbl="alignNode1" presStyleIdx="0" presStyleCnt="4"/>
      <dgm:spPr/>
    </dgm:pt>
    <dgm:pt modelId="{D0067BB5-DC34-4A68-8FDD-EDB11E823C89}" type="pres">
      <dgm:prSet presAssocID="{896320E1-716B-4438-B016-BDA276527341}" presName="Child" presStyleLbl="revTx" presStyleIdx="0" presStyleCnt="8">
        <dgm:presLayoutVars>
          <dgm:chMax val="0"/>
          <dgm:chPref val="0"/>
          <dgm:bulletEnabled val="1"/>
        </dgm:presLayoutVars>
      </dgm:prSet>
      <dgm:spPr/>
    </dgm:pt>
    <dgm:pt modelId="{CC284207-D9EC-431B-9D59-A108858EE043}" type="pres">
      <dgm:prSet presAssocID="{896320E1-716B-4438-B016-BDA276527341}" presName="Parent" presStyleLbl="revTx" presStyleIdx="1" presStyleCnt="8">
        <dgm:presLayoutVars>
          <dgm:chMax val="1"/>
          <dgm:chPref val="1"/>
          <dgm:bulletEnabled val="1"/>
        </dgm:presLayoutVars>
      </dgm:prSet>
      <dgm:spPr/>
    </dgm:pt>
    <dgm:pt modelId="{517198CF-D42E-47A8-96A1-DCD689A9A952}" type="pres">
      <dgm:prSet presAssocID="{8935E4CF-8579-412A-863C-163A4A0C9CEC}" presName="sibTrans" presStyleCnt="0"/>
      <dgm:spPr/>
    </dgm:pt>
    <dgm:pt modelId="{652BA67D-9719-4D33-A629-06A4F2605445}" type="pres">
      <dgm:prSet presAssocID="{E0FB1E82-5352-476A-AD37-73D7210B373B}" presName="composite" presStyleCnt="0"/>
      <dgm:spPr/>
    </dgm:pt>
    <dgm:pt modelId="{C9C3AD4F-EEAC-49E9-9024-AAEAEE6148F4}" type="pres">
      <dgm:prSet presAssocID="{E0FB1E82-5352-476A-AD37-73D7210B373B}" presName="BackAccent" presStyleLbl="bgShp" presStyleIdx="1" presStyleCnt="4"/>
      <dgm:spPr/>
    </dgm:pt>
    <dgm:pt modelId="{ABF6DA69-A38B-4463-ACA1-84EFDE0FA34D}" type="pres">
      <dgm:prSet presAssocID="{E0FB1E82-5352-476A-AD37-73D7210B373B}" presName="Accent" presStyleLbl="alignNode1" presStyleIdx="1" presStyleCnt="4"/>
      <dgm:spPr/>
    </dgm:pt>
    <dgm:pt modelId="{ED08086A-5A03-436E-855F-3D430150912D}" type="pres">
      <dgm:prSet presAssocID="{E0FB1E82-5352-476A-AD37-73D7210B373B}" presName="Child" presStyleLbl="revTx" presStyleIdx="2" presStyleCnt="8">
        <dgm:presLayoutVars>
          <dgm:chMax val="0"/>
          <dgm:chPref val="0"/>
          <dgm:bulletEnabled val="1"/>
        </dgm:presLayoutVars>
      </dgm:prSet>
      <dgm:spPr/>
    </dgm:pt>
    <dgm:pt modelId="{A4685F43-C928-43D7-87EA-BD3120788BEA}" type="pres">
      <dgm:prSet presAssocID="{E0FB1E82-5352-476A-AD37-73D7210B373B}" presName="Parent" presStyleLbl="revTx" presStyleIdx="3" presStyleCnt="8">
        <dgm:presLayoutVars>
          <dgm:chMax val="1"/>
          <dgm:chPref val="1"/>
          <dgm:bulletEnabled val="1"/>
        </dgm:presLayoutVars>
      </dgm:prSet>
      <dgm:spPr/>
    </dgm:pt>
    <dgm:pt modelId="{F2B08F3C-7973-4FBE-9491-E28D3FA0DD24}" type="pres">
      <dgm:prSet presAssocID="{5165A3D4-BE55-48C2-AC44-E9A4666F434F}" presName="sibTrans" presStyleCnt="0"/>
      <dgm:spPr/>
    </dgm:pt>
    <dgm:pt modelId="{0EC11300-9598-4D74-9D53-6172B97F67C6}" type="pres">
      <dgm:prSet presAssocID="{E4A94496-E586-46E8-8C18-EBF14494D12C}" presName="composite" presStyleCnt="0"/>
      <dgm:spPr/>
    </dgm:pt>
    <dgm:pt modelId="{1DEC13C7-980E-4FC5-B171-82548796B301}" type="pres">
      <dgm:prSet presAssocID="{E4A94496-E586-46E8-8C18-EBF14494D12C}" presName="BackAccent" presStyleLbl="bgShp" presStyleIdx="2" presStyleCnt="4"/>
      <dgm:spPr/>
    </dgm:pt>
    <dgm:pt modelId="{E4762B3B-6139-4A11-A0D9-299E98D327EA}" type="pres">
      <dgm:prSet presAssocID="{E4A94496-E586-46E8-8C18-EBF14494D12C}" presName="Accent" presStyleLbl="alignNode1" presStyleIdx="2" presStyleCnt="4"/>
      <dgm:spPr/>
    </dgm:pt>
    <dgm:pt modelId="{B730021B-82D8-4C0A-B8A9-075841D2433A}" type="pres">
      <dgm:prSet presAssocID="{E4A94496-E586-46E8-8C18-EBF14494D12C}" presName="Child" presStyleLbl="revTx" presStyleIdx="4" presStyleCnt="8">
        <dgm:presLayoutVars>
          <dgm:chMax val="0"/>
          <dgm:chPref val="0"/>
          <dgm:bulletEnabled val="1"/>
        </dgm:presLayoutVars>
      </dgm:prSet>
      <dgm:spPr/>
    </dgm:pt>
    <dgm:pt modelId="{0DC8DAEB-BA8A-4270-99FF-E25AA821893F}" type="pres">
      <dgm:prSet presAssocID="{E4A94496-E586-46E8-8C18-EBF14494D12C}" presName="Parent" presStyleLbl="revTx" presStyleIdx="5" presStyleCnt="8">
        <dgm:presLayoutVars>
          <dgm:chMax val="1"/>
          <dgm:chPref val="1"/>
          <dgm:bulletEnabled val="1"/>
        </dgm:presLayoutVars>
      </dgm:prSet>
      <dgm:spPr/>
    </dgm:pt>
    <dgm:pt modelId="{84C9776C-83B8-46F7-9AC9-967593817D49}" type="pres">
      <dgm:prSet presAssocID="{48CFE66B-F2BF-4CE8-A1ED-F2D04A11CB9F}" presName="sibTrans" presStyleCnt="0"/>
      <dgm:spPr/>
    </dgm:pt>
    <dgm:pt modelId="{87895BB2-1C2F-4C84-8F06-C0F79378EF55}" type="pres">
      <dgm:prSet presAssocID="{26C58BC5-5CCA-4B9B-9C00-B0B8333F6778}" presName="composite" presStyleCnt="0"/>
      <dgm:spPr/>
    </dgm:pt>
    <dgm:pt modelId="{20835857-4202-48CC-9A8B-A7CECA0C51D1}" type="pres">
      <dgm:prSet presAssocID="{26C58BC5-5CCA-4B9B-9C00-B0B8333F6778}" presName="BackAccent" presStyleLbl="bgShp" presStyleIdx="3" presStyleCnt="4"/>
      <dgm:spPr/>
    </dgm:pt>
    <dgm:pt modelId="{5F8DA3B4-8F63-4B75-A271-525563381CCD}" type="pres">
      <dgm:prSet presAssocID="{26C58BC5-5CCA-4B9B-9C00-B0B8333F6778}" presName="Accent" presStyleLbl="alignNode1" presStyleIdx="3" presStyleCnt="4"/>
      <dgm:spPr/>
    </dgm:pt>
    <dgm:pt modelId="{D4378E70-ADF2-4410-83DB-75636827B31B}" type="pres">
      <dgm:prSet presAssocID="{26C58BC5-5CCA-4B9B-9C00-B0B8333F6778}" presName="Child" presStyleLbl="revTx" presStyleIdx="6" presStyleCnt="8">
        <dgm:presLayoutVars>
          <dgm:chMax val="0"/>
          <dgm:chPref val="0"/>
          <dgm:bulletEnabled val="1"/>
        </dgm:presLayoutVars>
      </dgm:prSet>
      <dgm:spPr/>
    </dgm:pt>
    <dgm:pt modelId="{62D5C5A6-6B26-4229-8C56-5CA5115EB27B}" type="pres">
      <dgm:prSet presAssocID="{26C58BC5-5CCA-4B9B-9C00-B0B8333F6778}" presName="Parent" presStyleLbl="revTx" presStyleIdx="7" presStyleCnt="8">
        <dgm:presLayoutVars>
          <dgm:chMax val="1"/>
          <dgm:chPref val="1"/>
          <dgm:bulletEnabled val="1"/>
        </dgm:presLayoutVars>
      </dgm:prSet>
      <dgm:spPr/>
    </dgm:pt>
  </dgm:ptLst>
  <dgm:cxnLst>
    <dgm:cxn modelId="{45872002-A69B-4164-BF9C-DB9BDADAD53A}" srcId="{A472B276-A227-4312-8DC0-8A8F105E389C}" destId="{896320E1-716B-4438-B016-BDA276527341}" srcOrd="0" destOrd="0" parTransId="{7DFD974D-2AAA-4A13-8C73-F5FF955AE113}" sibTransId="{8935E4CF-8579-412A-863C-163A4A0C9CEC}"/>
    <dgm:cxn modelId="{A2ECA304-A084-4169-98A1-74B14F006DD1}" type="presOf" srcId="{E0FB1E82-5352-476A-AD37-73D7210B373B}" destId="{A4685F43-C928-43D7-87EA-BD3120788BEA}" srcOrd="0" destOrd="0" presId="urn:microsoft.com/office/officeart/2008/layout/IncreasingCircleProcess"/>
    <dgm:cxn modelId="{8E8A091A-2D08-4F4C-85FC-EAC3EC951787}" type="presOf" srcId="{A472B276-A227-4312-8DC0-8A8F105E389C}" destId="{10CE99C4-FABA-4FA9-BE34-CFA3A6EBBACF}" srcOrd="0" destOrd="0" presId="urn:microsoft.com/office/officeart/2008/layout/IncreasingCircleProcess"/>
    <dgm:cxn modelId="{FC24AC23-8ADB-4095-989A-6AB232926776}" type="presOf" srcId="{896320E1-716B-4438-B016-BDA276527341}" destId="{CC284207-D9EC-431B-9D59-A108858EE043}" srcOrd="0" destOrd="0" presId="urn:microsoft.com/office/officeart/2008/layout/IncreasingCircleProcess"/>
    <dgm:cxn modelId="{38F66C3D-8001-4AF7-A0B6-8F552E013C47}" type="presOf" srcId="{26C58BC5-5CCA-4B9B-9C00-B0B8333F6778}" destId="{62D5C5A6-6B26-4229-8C56-5CA5115EB27B}" srcOrd="0" destOrd="0" presId="urn:microsoft.com/office/officeart/2008/layout/IncreasingCircleProcess"/>
    <dgm:cxn modelId="{E4605C5B-CDDD-4672-A222-40308A45929F}" srcId="{E0FB1E82-5352-476A-AD37-73D7210B373B}" destId="{28053884-7F79-4961-A2AE-579CFD532486}" srcOrd="0" destOrd="0" parTransId="{1027FAF9-83F9-4FE8-BB5D-9825E530E476}" sibTransId="{3E107136-D360-4E69-97EC-93165C4122EF}"/>
    <dgm:cxn modelId="{26AED243-70E6-4722-A093-29B5416CEF9E}" type="presOf" srcId="{E4A94496-E586-46E8-8C18-EBF14494D12C}" destId="{0DC8DAEB-BA8A-4270-99FF-E25AA821893F}" srcOrd="0" destOrd="0" presId="urn:microsoft.com/office/officeart/2008/layout/IncreasingCircleProcess"/>
    <dgm:cxn modelId="{F0647569-51E5-4601-B37C-A91F9C10F824}" srcId="{A472B276-A227-4312-8DC0-8A8F105E389C}" destId="{26C58BC5-5CCA-4B9B-9C00-B0B8333F6778}" srcOrd="3" destOrd="0" parTransId="{370B30AA-8217-499D-BA43-5235C8E00364}" sibTransId="{54A2CDFE-774F-4458-B252-4F5D3D264C20}"/>
    <dgm:cxn modelId="{156FD36A-C541-443E-A48D-208F0DAE9095}" type="presOf" srcId="{4DB39A5A-FDFD-4B60-AF9B-359922CA3A74}" destId="{D4378E70-ADF2-4410-83DB-75636827B31B}" srcOrd="0" destOrd="0" presId="urn:microsoft.com/office/officeart/2008/layout/IncreasingCircleProcess"/>
    <dgm:cxn modelId="{4A476570-86DD-4C59-9F03-884EBD208133}" type="presOf" srcId="{B6F33060-A2D0-415B-9F53-B7AFEEF63139}" destId="{B730021B-82D8-4C0A-B8A9-075841D2433A}" srcOrd="0" destOrd="0" presId="urn:microsoft.com/office/officeart/2008/layout/IncreasingCircleProcess"/>
    <dgm:cxn modelId="{5F053654-36DE-42CF-9C8E-381EA3BE0EB8}" type="presOf" srcId="{DD456E11-1FF9-41BD-B783-9C1F441648FE}" destId="{D0067BB5-DC34-4A68-8FDD-EDB11E823C89}" srcOrd="0" destOrd="0" presId="urn:microsoft.com/office/officeart/2008/layout/IncreasingCircleProcess"/>
    <dgm:cxn modelId="{CA3D3F57-5074-44E6-93A4-5E09F70C03E7}" srcId="{E4A94496-E586-46E8-8C18-EBF14494D12C}" destId="{B6F33060-A2D0-415B-9F53-B7AFEEF63139}" srcOrd="0" destOrd="0" parTransId="{3968E6AF-80E9-4F66-B37E-F325EB5C6FE9}" sibTransId="{0E8169EB-7EC6-41BF-96DD-5B4061F9B11E}"/>
    <dgm:cxn modelId="{DB5F4F79-F07B-40F9-AB8B-555D47466926}" srcId="{A472B276-A227-4312-8DC0-8A8F105E389C}" destId="{E4A94496-E586-46E8-8C18-EBF14494D12C}" srcOrd="2" destOrd="0" parTransId="{3F6DFEFB-596D-40E5-B61F-814B9D60D788}" sibTransId="{48CFE66B-F2BF-4CE8-A1ED-F2D04A11CB9F}"/>
    <dgm:cxn modelId="{D6C15B9B-6A60-4D24-9FC5-E6D7B86B1E90}" srcId="{26C58BC5-5CCA-4B9B-9C00-B0B8333F6778}" destId="{4DB39A5A-FDFD-4B60-AF9B-359922CA3A74}" srcOrd="0" destOrd="0" parTransId="{687D4989-C16E-4BE0-A6EC-6BBABB937F4B}" sibTransId="{7A06D39B-5E5B-4FBD-844C-381891F3F2F8}"/>
    <dgm:cxn modelId="{9E0AEAC0-0619-4EA8-BFB5-CE45753D6685}" srcId="{A472B276-A227-4312-8DC0-8A8F105E389C}" destId="{E0FB1E82-5352-476A-AD37-73D7210B373B}" srcOrd="1" destOrd="0" parTransId="{BDA88426-92FD-4733-B3EE-1C63F8E600B7}" sibTransId="{5165A3D4-BE55-48C2-AC44-E9A4666F434F}"/>
    <dgm:cxn modelId="{0B0CAEE9-E8A1-495D-B711-1476553E03E9}" srcId="{896320E1-716B-4438-B016-BDA276527341}" destId="{DD456E11-1FF9-41BD-B783-9C1F441648FE}" srcOrd="0" destOrd="0" parTransId="{72D8936D-732E-4CB8-A378-3C84CCFB306B}" sibTransId="{E62BF65F-5E93-4F63-B9E9-26C87FD23D96}"/>
    <dgm:cxn modelId="{1E45A0EB-7F3E-4791-B510-602B934FB699}" type="presOf" srcId="{28053884-7F79-4961-A2AE-579CFD532486}" destId="{ED08086A-5A03-436E-855F-3D430150912D}" srcOrd="0" destOrd="0" presId="urn:microsoft.com/office/officeart/2008/layout/IncreasingCircleProcess"/>
    <dgm:cxn modelId="{F2072968-3FC8-4BEA-8E67-60A37645BE9C}" type="presParOf" srcId="{10CE99C4-FABA-4FA9-BE34-CFA3A6EBBACF}" destId="{01DF0C0B-F3DA-4120-B08A-A3BBF7527EBD}" srcOrd="0" destOrd="0" presId="urn:microsoft.com/office/officeart/2008/layout/IncreasingCircleProcess"/>
    <dgm:cxn modelId="{7E04ADA4-9A0B-485A-936A-5D487F524821}" type="presParOf" srcId="{01DF0C0B-F3DA-4120-B08A-A3BBF7527EBD}" destId="{26DC4EB2-7D7E-4D93-AD60-BA6EE38737A2}" srcOrd="0" destOrd="0" presId="urn:microsoft.com/office/officeart/2008/layout/IncreasingCircleProcess"/>
    <dgm:cxn modelId="{169C8A4D-8E45-4222-9BF4-540AFE2A80C6}" type="presParOf" srcId="{01DF0C0B-F3DA-4120-B08A-A3BBF7527EBD}" destId="{39D4B067-93C2-4043-ABD1-29ED7C5643D5}" srcOrd="1" destOrd="0" presId="urn:microsoft.com/office/officeart/2008/layout/IncreasingCircleProcess"/>
    <dgm:cxn modelId="{7682DE59-C02C-4588-9C9B-0E18D5995C58}" type="presParOf" srcId="{01DF0C0B-F3DA-4120-B08A-A3BBF7527EBD}" destId="{D0067BB5-DC34-4A68-8FDD-EDB11E823C89}" srcOrd="2" destOrd="0" presId="urn:microsoft.com/office/officeart/2008/layout/IncreasingCircleProcess"/>
    <dgm:cxn modelId="{82BC176B-350B-4957-9D3F-76650FD0760B}" type="presParOf" srcId="{01DF0C0B-F3DA-4120-B08A-A3BBF7527EBD}" destId="{CC284207-D9EC-431B-9D59-A108858EE043}" srcOrd="3" destOrd="0" presId="urn:microsoft.com/office/officeart/2008/layout/IncreasingCircleProcess"/>
    <dgm:cxn modelId="{0EA4109D-F089-46C1-8058-3436971EDF58}" type="presParOf" srcId="{10CE99C4-FABA-4FA9-BE34-CFA3A6EBBACF}" destId="{517198CF-D42E-47A8-96A1-DCD689A9A952}" srcOrd="1" destOrd="0" presId="urn:microsoft.com/office/officeart/2008/layout/IncreasingCircleProcess"/>
    <dgm:cxn modelId="{D83FF94B-98D6-4A53-BAE5-6271F81D2715}" type="presParOf" srcId="{10CE99C4-FABA-4FA9-BE34-CFA3A6EBBACF}" destId="{652BA67D-9719-4D33-A629-06A4F2605445}" srcOrd="2" destOrd="0" presId="urn:microsoft.com/office/officeart/2008/layout/IncreasingCircleProcess"/>
    <dgm:cxn modelId="{36E00FCE-4EBA-495E-A011-C6ABA0AB5589}" type="presParOf" srcId="{652BA67D-9719-4D33-A629-06A4F2605445}" destId="{C9C3AD4F-EEAC-49E9-9024-AAEAEE6148F4}" srcOrd="0" destOrd="0" presId="urn:microsoft.com/office/officeart/2008/layout/IncreasingCircleProcess"/>
    <dgm:cxn modelId="{D3542DCF-F8C5-4B3D-8670-BE910CEA7676}" type="presParOf" srcId="{652BA67D-9719-4D33-A629-06A4F2605445}" destId="{ABF6DA69-A38B-4463-ACA1-84EFDE0FA34D}" srcOrd="1" destOrd="0" presId="urn:microsoft.com/office/officeart/2008/layout/IncreasingCircleProcess"/>
    <dgm:cxn modelId="{8789EFFA-91D4-42C8-98E7-1316BAFFE4A9}" type="presParOf" srcId="{652BA67D-9719-4D33-A629-06A4F2605445}" destId="{ED08086A-5A03-436E-855F-3D430150912D}" srcOrd="2" destOrd="0" presId="urn:microsoft.com/office/officeart/2008/layout/IncreasingCircleProcess"/>
    <dgm:cxn modelId="{2BE13725-741C-4BF8-99DB-45BCFE4B54AC}" type="presParOf" srcId="{652BA67D-9719-4D33-A629-06A4F2605445}" destId="{A4685F43-C928-43D7-87EA-BD3120788BEA}" srcOrd="3" destOrd="0" presId="urn:microsoft.com/office/officeart/2008/layout/IncreasingCircleProcess"/>
    <dgm:cxn modelId="{27C27F6B-7231-496E-9334-582649245FBC}" type="presParOf" srcId="{10CE99C4-FABA-4FA9-BE34-CFA3A6EBBACF}" destId="{F2B08F3C-7973-4FBE-9491-E28D3FA0DD24}" srcOrd="3" destOrd="0" presId="urn:microsoft.com/office/officeart/2008/layout/IncreasingCircleProcess"/>
    <dgm:cxn modelId="{9E6FFE89-3783-4142-9B9A-15BB390B76EF}" type="presParOf" srcId="{10CE99C4-FABA-4FA9-BE34-CFA3A6EBBACF}" destId="{0EC11300-9598-4D74-9D53-6172B97F67C6}" srcOrd="4" destOrd="0" presId="urn:microsoft.com/office/officeart/2008/layout/IncreasingCircleProcess"/>
    <dgm:cxn modelId="{6BAF7A2D-3254-4328-8B2F-8C1C80759408}" type="presParOf" srcId="{0EC11300-9598-4D74-9D53-6172B97F67C6}" destId="{1DEC13C7-980E-4FC5-B171-82548796B301}" srcOrd="0" destOrd="0" presId="urn:microsoft.com/office/officeart/2008/layout/IncreasingCircleProcess"/>
    <dgm:cxn modelId="{9D832076-C107-496C-B3D6-57C9018ABBF3}" type="presParOf" srcId="{0EC11300-9598-4D74-9D53-6172B97F67C6}" destId="{E4762B3B-6139-4A11-A0D9-299E98D327EA}" srcOrd="1" destOrd="0" presId="urn:microsoft.com/office/officeart/2008/layout/IncreasingCircleProcess"/>
    <dgm:cxn modelId="{EE60929B-EC2B-42E1-9226-F285CED2FB76}" type="presParOf" srcId="{0EC11300-9598-4D74-9D53-6172B97F67C6}" destId="{B730021B-82D8-4C0A-B8A9-075841D2433A}" srcOrd="2" destOrd="0" presId="urn:microsoft.com/office/officeart/2008/layout/IncreasingCircleProcess"/>
    <dgm:cxn modelId="{FAFE5724-0234-4EA4-BAA1-8943FEDD5645}" type="presParOf" srcId="{0EC11300-9598-4D74-9D53-6172B97F67C6}" destId="{0DC8DAEB-BA8A-4270-99FF-E25AA821893F}" srcOrd="3" destOrd="0" presId="urn:microsoft.com/office/officeart/2008/layout/IncreasingCircleProcess"/>
    <dgm:cxn modelId="{9CE5450B-CD57-47DC-B728-98850DC2E681}" type="presParOf" srcId="{10CE99C4-FABA-4FA9-BE34-CFA3A6EBBACF}" destId="{84C9776C-83B8-46F7-9AC9-967593817D49}" srcOrd="5" destOrd="0" presId="urn:microsoft.com/office/officeart/2008/layout/IncreasingCircleProcess"/>
    <dgm:cxn modelId="{1D8E327C-A730-4290-A9BD-38AEC420342A}" type="presParOf" srcId="{10CE99C4-FABA-4FA9-BE34-CFA3A6EBBACF}" destId="{87895BB2-1C2F-4C84-8F06-C0F79378EF55}" srcOrd="6" destOrd="0" presId="urn:microsoft.com/office/officeart/2008/layout/IncreasingCircleProcess"/>
    <dgm:cxn modelId="{3EA7473D-A639-41B1-BC3A-D800E31D7B13}" type="presParOf" srcId="{87895BB2-1C2F-4C84-8F06-C0F79378EF55}" destId="{20835857-4202-48CC-9A8B-A7CECA0C51D1}" srcOrd="0" destOrd="0" presId="urn:microsoft.com/office/officeart/2008/layout/IncreasingCircleProcess"/>
    <dgm:cxn modelId="{F64197F3-4600-4EEE-AFFF-63C42461587D}" type="presParOf" srcId="{87895BB2-1C2F-4C84-8F06-C0F79378EF55}" destId="{5F8DA3B4-8F63-4B75-A271-525563381CCD}" srcOrd="1" destOrd="0" presId="urn:microsoft.com/office/officeart/2008/layout/IncreasingCircleProcess"/>
    <dgm:cxn modelId="{21272FC9-BBB3-4E02-ABDE-AFD158CA56C7}" type="presParOf" srcId="{87895BB2-1C2F-4C84-8F06-C0F79378EF55}" destId="{D4378E70-ADF2-4410-83DB-75636827B31B}" srcOrd="2" destOrd="0" presId="urn:microsoft.com/office/officeart/2008/layout/IncreasingCircleProcess"/>
    <dgm:cxn modelId="{4FC94C73-01CF-4790-817D-268182AD5A08}" type="presParOf" srcId="{87895BB2-1C2F-4C84-8F06-C0F79378EF55}" destId="{62D5C5A6-6B26-4229-8C56-5CA5115EB27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BD12C-0FDF-4102-832A-7C294B6E805E}">
      <dsp:nvSpPr>
        <dsp:cNvPr id="0" name=""/>
        <dsp:cNvSpPr/>
      </dsp:nvSpPr>
      <dsp:spPr>
        <a:xfrm>
          <a:off x="1369" y="1941218"/>
          <a:ext cx="2180279" cy="16190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DO" sz="1600" kern="1200" noProof="0" dirty="0" err="1"/>
            <a:t>Redireccionamiento</a:t>
          </a:r>
          <a:r>
            <a:rPr lang="es-DO" sz="1600" kern="1200" noProof="0" dirty="0"/>
            <a:t> Estratégico</a:t>
          </a:r>
        </a:p>
      </dsp:txBody>
      <dsp:txXfrm>
        <a:off x="38627" y="1978476"/>
        <a:ext cx="2105763" cy="1197557"/>
      </dsp:txXfrm>
    </dsp:sp>
    <dsp:sp modelId="{98C2849E-16C9-4F38-8593-16149EBE33EE}">
      <dsp:nvSpPr>
        <dsp:cNvPr id="0" name=""/>
        <dsp:cNvSpPr/>
      </dsp:nvSpPr>
      <dsp:spPr>
        <a:xfrm>
          <a:off x="1223313" y="2363282"/>
          <a:ext cx="2110867" cy="2110867"/>
        </a:xfrm>
        <a:prstGeom prst="leftCircularArrow">
          <a:avLst>
            <a:gd name="adj1" fmla="val 2901"/>
            <a:gd name="adj2" fmla="val 354874"/>
            <a:gd name="adj3" fmla="val 2130385"/>
            <a:gd name="adj4" fmla="val 9024489"/>
            <a:gd name="adj5" fmla="val 33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72B303-4685-4BCF-87A3-B2284E00B512}">
      <dsp:nvSpPr>
        <dsp:cNvPr id="0" name=""/>
        <dsp:cNvSpPr/>
      </dsp:nvSpPr>
      <dsp:spPr>
        <a:xfrm>
          <a:off x="546252" y="3213291"/>
          <a:ext cx="1744822" cy="6938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F1</a:t>
          </a:r>
          <a:endParaRPr lang="es-DO" sz="3000" kern="1200" dirty="0"/>
        </a:p>
      </dsp:txBody>
      <dsp:txXfrm>
        <a:off x="566574" y="3233613"/>
        <a:ext cx="1704178" cy="653214"/>
      </dsp:txXfrm>
    </dsp:sp>
    <dsp:sp modelId="{4071913E-C99A-4BD5-A6B6-4D1AD53AB6FB}">
      <dsp:nvSpPr>
        <dsp:cNvPr id="0" name=""/>
        <dsp:cNvSpPr/>
      </dsp:nvSpPr>
      <dsp:spPr>
        <a:xfrm>
          <a:off x="2582668" y="1941218"/>
          <a:ext cx="1962924" cy="16190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DO" sz="1600" kern="1200" noProof="0" dirty="0"/>
            <a:t>Arranque y Transformación  Operativa</a:t>
          </a:r>
        </a:p>
      </dsp:txBody>
      <dsp:txXfrm>
        <a:off x="2619926" y="2325405"/>
        <a:ext cx="1888408" cy="1197557"/>
      </dsp:txXfrm>
    </dsp:sp>
    <dsp:sp modelId="{B106067A-28B9-4F8F-8842-44D265BD48E6}">
      <dsp:nvSpPr>
        <dsp:cNvPr id="0" name=""/>
        <dsp:cNvSpPr/>
      </dsp:nvSpPr>
      <dsp:spPr>
        <a:xfrm>
          <a:off x="3679577" y="963809"/>
          <a:ext cx="2361685" cy="2361685"/>
        </a:xfrm>
        <a:prstGeom prst="circularArrow">
          <a:avLst>
            <a:gd name="adj1" fmla="val 2593"/>
            <a:gd name="adj2" fmla="val 314913"/>
            <a:gd name="adj3" fmla="val 19509577"/>
            <a:gd name="adj4" fmla="val 12575511"/>
            <a:gd name="adj5" fmla="val 30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AC2F5-47A4-4857-8C31-41CA47FFE7FC}">
      <dsp:nvSpPr>
        <dsp:cNvPr id="0" name=""/>
        <dsp:cNvSpPr/>
      </dsp:nvSpPr>
      <dsp:spPr>
        <a:xfrm>
          <a:off x="3018874" y="1594289"/>
          <a:ext cx="1744822" cy="6938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F2</a:t>
          </a:r>
          <a:endParaRPr lang="es-DO" sz="3000" kern="1200" dirty="0"/>
        </a:p>
      </dsp:txBody>
      <dsp:txXfrm>
        <a:off x="3039196" y="1614611"/>
        <a:ext cx="1704178" cy="653214"/>
      </dsp:txXfrm>
    </dsp:sp>
    <dsp:sp modelId="{17D27E28-997E-48AE-89B4-3D9F6C3FC57C}">
      <dsp:nvSpPr>
        <dsp:cNvPr id="0" name=""/>
        <dsp:cNvSpPr/>
      </dsp:nvSpPr>
      <dsp:spPr>
        <a:xfrm>
          <a:off x="5055290" y="1941218"/>
          <a:ext cx="1962924" cy="16190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DO" sz="1600" kern="1200" noProof="0" dirty="0"/>
            <a:t>Análisis de Resultados  y Fortalecimiento de Capacidades</a:t>
          </a:r>
        </a:p>
      </dsp:txBody>
      <dsp:txXfrm>
        <a:off x="5092548" y="1978476"/>
        <a:ext cx="1888408" cy="1197557"/>
      </dsp:txXfrm>
    </dsp:sp>
    <dsp:sp modelId="{87598482-8E6D-4462-A4B6-3CECCCBEEB48}">
      <dsp:nvSpPr>
        <dsp:cNvPr id="0" name=""/>
        <dsp:cNvSpPr/>
      </dsp:nvSpPr>
      <dsp:spPr>
        <a:xfrm>
          <a:off x="6168556" y="2363282"/>
          <a:ext cx="2110867" cy="2110867"/>
        </a:xfrm>
        <a:prstGeom prst="leftCircularArrow">
          <a:avLst>
            <a:gd name="adj1" fmla="val 2901"/>
            <a:gd name="adj2" fmla="val 354874"/>
            <a:gd name="adj3" fmla="val 2130385"/>
            <a:gd name="adj4" fmla="val 9024489"/>
            <a:gd name="adj5" fmla="val 33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3396E-BBE5-4379-B545-17BB5912721E}">
      <dsp:nvSpPr>
        <dsp:cNvPr id="0" name=""/>
        <dsp:cNvSpPr/>
      </dsp:nvSpPr>
      <dsp:spPr>
        <a:xfrm>
          <a:off x="5491495" y="3213291"/>
          <a:ext cx="1744822" cy="6938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F3</a:t>
          </a:r>
          <a:endParaRPr lang="es-DO" sz="3000" kern="1200" dirty="0"/>
        </a:p>
      </dsp:txBody>
      <dsp:txXfrm>
        <a:off x="5511817" y="3233613"/>
        <a:ext cx="1704178" cy="653214"/>
      </dsp:txXfrm>
    </dsp:sp>
    <dsp:sp modelId="{F1829140-BE9B-49C9-B3E5-9956AE18C196}">
      <dsp:nvSpPr>
        <dsp:cNvPr id="0" name=""/>
        <dsp:cNvSpPr/>
      </dsp:nvSpPr>
      <dsp:spPr>
        <a:xfrm>
          <a:off x="7527911" y="1941218"/>
          <a:ext cx="1962924" cy="16190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DO" sz="1600" kern="1200" noProof="0" dirty="0"/>
            <a:t>Implementación y Nuevos Desarrollos</a:t>
          </a:r>
        </a:p>
      </dsp:txBody>
      <dsp:txXfrm>
        <a:off x="7565169" y="2325405"/>
        <a:ext cx="1888408" cy="1197557"/>
      </dsp:txXfrm>
    </dsp:sp>
    <dsp:sp modelId="{CC4EEEC8-64E6-4829-B8A6-AB8FD9E19D12}">
      <dsp:nvSpPr>
        <dsp:cNvPr id="0" name=""/>
        <dsp:cNvSpPr/>
      </dsp:nvSpPr>
      <dsp:spPr>
        <a:xfrm>
          <a:off x="7964117" y="1594289"/>
          <a:ext cx="1744822" cy="6938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F4</a:t>
          </a:r>
          <a:endParaRPr lang="es-DO" sz="3000" kern="1200" dirty="0"/>
        </a:p>
      </dsp:txBody>
      <dsp:txXfrm>
        <a:off x="7984439" y="1614611"/>
        <a:ext cx="1704178" cy="653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C4EB2-7D7E-4D93-AD60-BA6EE38737A2}">
      <dsp:nvSpPr>
        <dsp:cNvPr id="0" name=""/>
        <dsp:cNvSpPr/>
      </dsp:nvSpPr>
      <dsp:spPr>
        <a:xfrm>
          <a:off x="7768" y="0"/>
          <a:ext cx="560661" cy="560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4B067-93C2-4043-ABD1-29ED7C5643D5}">
      <dsp:nvSpPr>
        <dsp:cNvPr id="0" name=""/>
        <dsp:cNvSpPr/>
      </dsp:nvSpPr>
      <dsp:spPr>
        <a:xfrm>
          <a:off x="63834" y="56066"/>
          <a:ext cx="448529" cy="448529"/>
        </a:xfrm>
        <a:prstGeom prst="chord">
          <a:avLst>
            <a:gd name="adj1" fmla="val 1800000"/>
            <a:gd name="adj2" fmla="val 90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67BB5-DC34-4A68-8FDD-EDB11E823C89}">
      <dsp:nvSpPr>
        <dsp:cNvPr id="0" name=""/>
        <dsp:cNvSpPr/>
      </dsp:nvSpPr>
      <dsp:spPr>
        <a:xfrm>
          <a:off x="685234" y="560661"/>
          <a:ext cx="1658623" cy="235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s-DO" sz="1600" kern="1200" dirty="0">
              <a:solidFill>
                <a:srgbClr val="0070C0"/>
              </a:solidFill>
            </a:rPr>
            <a:t>A)</a:t>
          </a:r>
          <a:r>
            <a:rPr lang="es-DO" sz="1600" kern="1200" dirty="0">
              <a:solidFill>
                <a:schemeClr val="accent2"/>
              </a:solidFill>
            </a:rPr>
            <a:t> </a:t>
          </a:r>
          <a:r>
            <a:rPr lang="es-DO" sz="1600" kern="1200" dirty="0"/>
            <a:t>Diseño del Plan Estratégico</a:t>
          </a:r>
        </a:p>
        <a:p>
          <a:pPr marL="0" lvl="0" indent="0" algn="l" defTabSz="711200">
            <a:lnSpc>
              <a:spcPct val="90000"/>
            </a:lnSpc>
            <a:spcBef>
              <a:spcPct val="0"/>
            </a:spcBef>
            <a:spcAft>
              <a:spcPct val="35000"/>
            </a:spcAft>
            <a:buNone/>
          </a:pPr>
          <a:r>
            <a:rPr lang="es-DO" sz="1600" kern="1200" dirty="0"/>
            <a:t> </a:t>
          </a:r>
        </a:p>
        <a:p>
          <a:pPr marL="0" lvl="0" indent="0" algn="l" defTabSz="711200">
            <a:lnSpc>
              <a:spcPct val="90000"/>
            </a:lnSpc>
            <a:spcBef>
              <a:spcPct val="0"/>
            </a:spcBef>
            <a:spcAft>
              <a:spcPct val="35000"/>
            </a:spcAft>
            <a:buNone/>
          </a:pPr>
          <a:r>
            <a:rPr lang="es-DO" sz="1600" kern="1200" dirty="0">
              <a:solidFill>
                <a:srgbClr val="0070C0"/>
              </a:solidFill>
            </a:rPr>
            <a:t>B) </a:t>
          </a:r>
          <a:r>
            <a:rPr lang="es-DO" sz="1600" kern="1200" dirty="0"/>
            <a:t>Plan de Negocios</a:t>
          </a:r>
        </a:p>
        <a:p>
          <a:pPr marL="0" lvl="0" indent="0" algn="l" defTabSz="711200">
            <a:lnSpc>
              <a:spcPct val="90000"/>
            </a:lnSpc>
            <a:spcBef>
              <a:spcPct val="0"/>
            </a:spcBef>
            <a:spcAft>
              <a:spcPct val="35000"/>
            </a:spcAft>
            <a:buNone/>
          </a:pPr>
          <a:endParaRPr lang="es-DO" sz="1600" kern="1200" dirty="0"/>
        </a:p>
        <a:p>
          <a:pPr marL="0" lvl="0" indent="0" algn="l" defTabSz="711200">
            <a:lnSpc>
              <a:spcPct val="90000"/>
            </a:lnSpc>
            <a:spcBef>
              <a:spcPct val="0"/>
            </a:spcBef>
            <a:spcAft>
              <a:spcPct val="35000"/>
            </a:spcAft>
            <a:buNone/>
          </a:pPr>
          <a:r>
            <a:rPr lang="es-DO" sz="1600" kern="1200" dirty="0">
              <a:solidFill>
                <a:srgbClr val="0070C0"/>
              </a:solidFill>
            </a:rPr>
            <a:t>C) </a:t>
          </a:r>
          <a:r>
            <a:rPr lang="es-DO" sz="1600" kern="1200" dirty="0"/>
            <a:t>Plan Estratégico de TI</a:t>
          </a:r>
          <a:endParaRPr lang="es-DO" sz="1600" kern="1200" noProof="0" dirty="0"/>
        </a:p>
      </dsp:txBody>
      <dsp:txXfrm>
        <a:off x="685234" y="560661"/>
        <a:ext cx="1658623" cy="2359450"/>
      </dsp:txXfrm>
    </dsp:sp>
    <dsp:sp modelId="{CC284207-D9EC-431B-9D59-A108858EE043}">
      <dsp:nvSpPr>
        <dsp:cNvPr id="0" name=""/>
        <dsp:cNvSpPr/>
      </dsp:nvSpPr>
      <dsp:spPr>
        <a:xfrm>
          <a:off x="685234" y="0"/>
          <a:ext cx="1658623" cy="56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dirty="0"/>
            <a:t>F1</a:t>
          </a:r>
          <a:endParaRPr lang="es-DO" sz="3000" kern="1200" dirty="0"/>
        </a:p>
      </dsp:txBody>
      <dsp:txXfrm>
        <a:off x="685234" y="0"/>
        <a:ext cx="1658623" cy="560661"/>
      </dsp:txXfrm>
    </dsp:sp>
    <dsp:sp modelId="{C9C3AD4F-EEAC-49E9-9024-AAEAEE6148F4}">
      <dsp:nvSpPr>
        <dsp:cNvPr id="0" name=""/>
        <dsp:cNvSpPr/>
      </dsp:nvSpPr>
      <dsp:spPr>
        <a:xfrm>
          <a:off x="2460662" y="0"/>
          <a:ext cx="560661" cy="560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6DA69-A38B-4463-ACA1-84EFDE0FA34D}">
      <dsp:nvSpPr>
        <dsp:cNvPr id="0" name=""/>
        <dsp:cNvSpPr/>
      </dsp:nvSpPr>
      <dsp:spPr>
        <a:xfrm>
          <a:off x="2516728" y="56066"/>
          <a:ext cx="448529" cy="448529"/>
        </a:xfrm>
        <a:prstGeom prst="chord">
          <a:avLst>
            <a:gd name="adj1" fmla="val 0"/>
            <a:gd name="adj2" fmla="val 108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8086A-5A03-436E-855F-3D430150912D}">
      <dsp:nvSpPr>
        <dsp:cNvPr id="0" name=""/>
        <dsp:cNvSpPr/>
      </dsp:nvSpPr>
      <dsp:spPr>
        <a:xfrm>
          <a:off x="3138128" y="560661"/>
          <a:ext cx="1658623" cy="235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s-DO" sz="1600" kern="1200" dirty="0">
              <a:solidFill>
                <a:srgbClr val="0070C0"/>
              </a:solidFill>
            </a:rPr>
            <a:t>A) </a:t>
          </a:r>
          <a:r>
            <a:rPr lang="es-DO" sz="1600" kern="1200" dirty="0"/>
            <a:t>Diseño e Implementación del POA 2017-2018</a:t>
          </a:r>
        </a:p>
        <a:p>
          <a:pPr marL="0" lvl="0" indent="0" algn="l" defTabSz="711200">
            <a:lnSpc>
              <a:spcPct val="90000"/>
            </a:lnSpc>
            <a:spcBef>
              <a:spcPct val="0"/>
            </a:spcBef>
            <a:spcAft>
              <a:spcPct val="35000"/>
            </a:spcAft>
            <a:buNone/>
          </a:pPr>
          <a:endParaRPr lang="es-DO" sz="1600" kern="1200" dirty="0"/>
        </a:p>
        <a:p>
          <a:pPr marL="0" lvl="0" indent="0" algn="l" defTabSz="711200">
            <a:lnSpc>
              <a:spcPct val="90000"/>
            </a:lnSpc>
            <a:spcBef>
              <a:spcPct val="0"/>
            </a:spcBef>
            <a:spcAft>
              <a:spcPct val="35000"/>
            </a:spcAft>
            <a:buNone/>
          </a:pPr>
          <a:r>
            <a:rPr lang="es-DO" sz="1600" kern="1200" dirty="0">
              <a:solidFill>
                <a:srgbClr val="0070C0"/>
              </a:solidFill>
            </a:rPr>
            <a:t>B) </a:t>
          </a:r>
          <a:r>
            <a:rPr lang="es-DO" sz="1600" kern="1200" dirty="0">
              <a:solidFill>
                <a:schemeClr val="tx1"/>
              </a:solidFill>
            </a:rPr>
            <a:t>Im</a:t>
          </a:r>
          <a:r>
            <a:rPr lang="es-DO" sz="1600" kern="1200" dirty="0"/>
            <a:t>plementación de Evaluación de Desempeño</a:t>
          </a:r>
        </a:p>
        <a:p>
          <a:pPr marL="0" lvl="0" indent="0" algn="l" defTabSz="711200">
            <a:lnSpc>
              <a:spcPct val="90000"/>
            </a:lnSpc>
            <a:spcBef>
              <a:spcPct val="0"/>
            </a:spcBef>
            <a:spcAft>
              <a:spcPct val="35000"/>
            </a:spcAft>
            <a:buNone/>
          </a:pPr>
          <a:endParaRPr lang="es-DO" sz="1600" kern="1200" dirty="0"/>
        </a:p>
        <a:p>
          <a:pPr marL="0" lvl="0" indent="0" algn="l" defTabSz="711200">
            <a:lnSpc>
              <a:spcPct val="90000"/>
            </a:lnSpc>
            <a:spcBef>
              <a:spcPct val="0"/>
            </a:spcBef>
            <a:spcAft>
              <a:spcPct val="35000"/>
            </a:spcAft>
            <a:buNone/>
          </a:pPr>
          <a:r>
            <a:rPr lang="es-DO" sz="1600" kern="1200" dirty="0">
              <a:solidFill>
                <a:srgbClr val="0070C0"/>
              </a:solidFill>
            </a:rPr>
            <a:t>C) </a:t>
          </a:r>
          <a:r>
            <a:rPr lang="es-DO" sz="1600" b="0" kern="1200" dirty="0"/>
            <a:t>Diseño P</a:t>
          </a:r>
          <a:r>
            <a:rPr lang="es-DO" sz="1600" kern="1200" dirty="0"/>
            <a:t>OA 2019 (actualmente en desarrollo)</a:t>
          </a:r>
        </a:p>
        <a:p>
          <a:pPr marL="0" lvl="0" indent="0" algn="l" defTabSz="711200">
            <a:lnSpc>
              <a:spcPct val="90000"/>
            </a:lnSpc>
            <a:spcBef>
              <a:spcPct val="0"/>
            </a:spcBef>
            <a:spcAft>
              <a:spcPct val="35000"/>
            </a:spcAft>
            <a:buNone/>
          </a:pPr>
          <a:endParaRPr lang="es-DO" sz="1600" kern="1200" noProof="0" dirty="0"/>
        </a:p>
      </dsp:txBody>
      <dsp:txXfrm>
        <a:off x="3138128" y="560661"/>
        <a:ext cx="1658623" cy="2359450"/>
      </dsp:txXfrm>
    </dsp:sp>
    <dsp:sp modelId="{A4685F43-C928-43D7-87EA-BD3120788BEA}">
      <dsp:nvSpPr>
        <dsp:cNvPr id="0" name=""/>
        <dsp:cNvSpPr/>
      </dsp:nvSpPr>
      <dsp:spPr>
        <a:xfrm>
          <a:off x="3138128" y="0"/>
          <a:ext cx="1658623" cy="56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dirty="0"/>
            <a:t>F2</a:t>
          </a:r>
          <a:endParaRPr lang="es-DO" sz="3000" kern="1200" dirty="0"/>
        </a:p>
      </dsp:txBody>
      <dsp:txXfrm>
        <a:off x="3138128" y="0"/>
        <a:ext cx="1658623" cy="560661"/>
      </dsp:txXfrm>
    </dsp:sp>
    <dsp:sp modelId="{1DEC13C7-980E-4FC5-B171-82548796B301}">
      <dsp:nvSpPr>
        <dsp:cNvPr id="0" name=""/>
        <dsp:cNvSpPr/>
      </dsp:nvSpPr>
      <dsp:spPr>
        <a:xfrm>
          <a:off x="4913556" y="0"/>
          <a:ext cx="560661" cy="560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62B3B-6139-4A11-A0D9-299E98D327EA}">
      <dsp:nvSpPr>
        <dsp:cNvPr id="0" name=""/>
        <dsp:cNvSpPr/>
      </dsp:nvSpPr>
      <dsp:spPr>
        <a:xfrm>
          <a:off x="4969622" y="56066"/>
          <a:ext cx="448529" cy="448529"/>
        </a:xfrm>
        <a:prstGeom prst="chord">
          <a:avLst>
            <a:gd name="adj1" fmla="val 19800000"/>
            <a:gd name="adj2" fmla="val 126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021B-82D8-4C0A-B8A9-075841D2433A}">
      <dsp:nvSpPr>
        <dsp:cNvPr id="0" name=""/>
        <dsp:cNvSpPr/>
      </dsp:nvSpPr>
      <dsp:spPr>
        <a:xfrm>
          <a:off x="5591022" y="560661"/>
          <a:ext cx="1658623" cy="235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0070C0"/>
              </a:solidFill>
            </a:rPr>
            <a:t>A) </a:t>
          </a:r>
          <a:r>
            <a:rPr lang="en-US" sz="1600" kern="1200" dirty="0"/>
            <a:t>Proyecto Integral de Rediseño de </a:t>
          </a:r>
          <a:r>
            <a:rPr lang="es-DO" sz="1600" kern="1200" noProof="0" dirty="0"/>
            <a:t>Procesos</a:t>
          </a:r>
          <a:r>
            <a:rPr lang="en-US" sz="1600" kern="1200" dirty="0"/>
            <a:t> e </a:t>
          </a:r>
          <a:r>
            <a:rPr lang="es-DO" sz="1600" kern="1200" noProof="0" dirty="0"/>
            <a:t>Indicadores</a:t>
          </a:r>
          <a:r>
            <a:rPr lang="en-US" sz="1600" kern="1200" dirty="0"/>
            <a:t> </a:t>
          </a:r>
          <a:r>
            <a:rPr lang="es-DO" sz="1600" kern="1200" noProof="0" dirty="0"/>
            <a:t>Asociados</a:t>
          </a:r>
        </a:p>
        <a:p>
          <a:pPr marL="0" lvl="0" indent="0" algn="l" defTabSz="711200">
            <a:lnSpc>
              <a:spcPct val="90000"/>
            </a:lnSpc>
            <a:spcBef>
              <a:spcPct val="0"/>
            </a:spcBef>
            <a:spcAft>
              <a:spcPct val="35000"/>
            </a:spcAft>
            <a:buNone/>
          </a:pPr>
          <a:endParaRPr lang="es-DO" sz="1600" kern="1200" dirty="0"/>
        </a:p>
        <a:p>
          <a:pPr marL="0" lvl="0" indent="0" algn="l" defTabSz="711200">
            <a:lnSpc>
              <a:spcPct val="90000"/>
            </a:lnSpc>
            <a:spcBef>
              <a:spcPct val="0"/>
            </a:spcBef>
            <a:spcAft>
              <a:spcPct val="35000"/>
            </a:spcAft>
            <a:buNone/>
          </a:pPr>
          <a:r>
            <a:rPr lang="es-DO" sz="1600" kern="1200" dirty="0">
              <a:solidFill>
                <a:srgbClr val="0070C0"/>
              </a:solidFill>
            </a:rPr>
            <a:t>B) </a:t>
          </a:r>
          <a:r>
            <a:rPr lang="es-DO" sz="1600" kern="1200" dirty="0"/>
            <a:t>Fortalecimiento de capacidades en base a resultados de la F2</a:t>
          </a:r>
        </a:p>
        <a:p>
          <a:pPr marL="0" lvl="0" indent="0" algn="l" defTabSz="711200">
            <a:lnSpc>
              <a:spcPct val="90000"/>
            </a:lnSpc>
            <a:spcBef>
              <a:spcPct val="0"/>
            </a:spcBef>
            <a:spcAft>
              <a:spcPct val="35000"/>
            </a:spcAft>
            <a:buNone/>
          </a:pPr>
          <a:endParaRPr lang="en-US" sz="1600" kern="1200" noProof="0" dirty="0"/>
        </a:p>
        <a:p>
          <a:pPr marL="0" lvl="0" indent="0" algn="l" defTabSz="711200">
            <a:lnSpc>
              <a:spcPct val="90000"/>
            </a:lnSpc>
            <a:spcBef>
              <a:spcPct val="0"/>
            </a:spcBef>
            <a:spcAft>
              <a:spcPct val="35000"/>
            </a:spcAft>
            <a:buNone/>
          </a:pPr>
          <a:endParaRPr lang="es-DO" sz="1600" kern="1200" noProof="0" dirty="0"/>
        </a:p>
      </dsp:txBody>
      <dsp:txXfrm>
        <a:off x="5591022" y="560661"/>
        <a:ext cx="1658623" cy="2359450"/>
      </dsp:txXfrm>
    </dsp:sp>
    <dsp:sp modelId="{0DC8DAEB-BA8A-4270-99FF-E25AA821893F}">
      <dsp:nvSpPr>
        <dsp:cNvPr id="0" name=""/>
        <dsp:cNvSpPr/>
      </dsp:nvSpPr>
      <dsp:spPr>
        <a:xfrm>
          <a:off x="5591022" y="0"/>
          <a:ext cx="1658623" cy="56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dirty="0"/>
            <a:t>F3</a:t>
          </a:r>
          <a:endParaRPr lang="es-DO" sz="3000" kern="1200" dirty="0"/>
        </a:p>
      </dsp:txBody>
      <dsp:txXfrm>
        <a:off x="5591022" y="0"/>
        <a:ext cx="1658623" cy="560661"/>
      </dsp:txXfrm>
    </dsp:sp>
    <dsp:sp modelId="{20835857-4202-48CC-9A8B-A7CECA0C51D1}">
      <dsp:nvSpPr>
        <dsp:cNvPr id="0" name=""/>
        <dsp:cNvSpPr/>
      </dsp:nvSpPr>
      <dsp:spPr>
        <a:xfrm>
          <a:off x="7366450" y="0"/>
          <a:ext cx="560661" cy="560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8DA3B4-8F63-4B75-A271-525563381CCD}">
      <dsp:nvSpPr>
        <dsp:cNvPr id="0" name=""/>
        <dsp:cNvSpPr/>
      </dsp:nvSpPr>
      <dsp:spPr>
        <a:xfrm>
          <a:off x="7422517" y="56066"/>
          <a:ext cx="448529" cy="448529"/>
        </a:xfrm>
        <a:prstGeom prst="chord">
          <a:avLst>
            <a:gd name="adj1" fmla="val 16200000"/>
            <a:gd name="adj2" fmla="val 162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78E70-ADF2-4410-83DB-75636827B31B}">
      <dsp:nvSpPr>
        <dsp:cNvPr id="0" name=""/>
        <dsp:cNvSpPr/>
      </dsp:nvSpPr>
      <dsp:spPr>
        <a:xfrm>
          <a:off x="8043916" y="560661"/>
          <a:ext cx="1658623" cy="235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s-DO" sz="1600" kern="1200" noProof="0" dirty="0">
              <a:solidFill>
                <a:srgbClr val="0070C0"/>
              </a:solidFill>
            </a:rPr>
            <a:t>A) </a:t>
          </a:r>
          <a:r>
            <a:rPr lang="es-DO" sz="1600" kern="1200" noProof="0" dirty="0"/>
            <a:t>Implementación de nuevos procesos incorporando KPI asociados</a:t>
          </a:r>
        </a:p>
        <a:p>
          <a:pPr marL="0" lvl="0" indent="0" algn="l" defTabSz="711200">
            <a:lnSpc>
              <a:spcPct val="90000"/>
            </a:lnSpc>
            <a:spcBef>
              <a:spcPct val="0"/>
            </a:spcBef>
            <a:spcAft>
              <a:spcPct val="35000"/>
            </a:spcAft>
            <a:buNone/>
          </a:pPr>
          <a:endParaRPr lang="es-DO" sz="1600" kern="1200" noProof="0" dirty="0"/>
        </a:p>
        <a:p>
          <a:pPr marL="0" lvl="0" indent="0" algn="l" defTabSz="711200">
            <a:lnSpc>
              <a:spcPct val="90000"/>
            </a:lnSpc>
            <a:spcBef>
              <a:spcPct val="0"/>
            </a:spcBef>
            <a:spcAft>
              <a:spcPct val="35000"/>
            </a:spcAft>
            <a:buNone/>
          </a:pPr>
          <a:r>
            <a:rPr lang="es-DO" sz="1600" kern="1200" noProof="0" dirty="0">
              <a:solidFill>
                <a:srgbClr val="0070C0"/>
              </a:solidFill>
            </a:rPr>
            <a:t>B) </a:t>
          </a:r>
          <a:r>
            <a:rPr lang="es-DO" sz="1600" kern="1200" noProof="0" dirty="0"/>
            <a:t>Implementación del </a:t>
          </a:r>
          <a:r>
            <a:rPr lang="en-US" sz="1600" kern="1200" noProof="0" dirty="0"/>
            <a:t>Balanced</a:t>
          </a:r>
          <a:r>
            <a:rPr lang="es-DO" sz="1600" kern="1200" noProof="0" dirty="0"/>
            <a:t> </a:t>
          </a:r>
          <a:r>
            <a:rPr lang="en-US" sz="1600" kern="1200" noProof="0" dirty="0"/>
            <a:t>Scorecard</a:t>
          </a:r>
          <a:r>
            <a:rPr lang="es-DO" sz="1600" kern="1200" noProof="0" dirty="0"/>
            <a:t> (BSC)</a:t>
          </a:r>
        </a:p>
        <a:p>
          <a:pPr marL="0" lvl="0" indent="0" algn="l" defTabSz="711200">
            <a:lnSpc>
              <a:spcPct val="90000"/>
            </a:lnSpc>
            <a:spcBef>
              <a:spcPct val="0"/>
            </a:spcBef>
            <a:spcAft>
              <a:spcPct val="35000"/>
            </a:spcAft>
            <a:buNone/>
          </a:pPr>
          <a:endParaRPr lang="es-DO" sz="1600" kern="1200" noProof="0" dirty="0"/>
        </a:p>
        <a:p>
          <a:pPr marL="0" lvl="0" indent="0" algn="l" defTabSz="711200">
            <a:lnSpc>
              <a:spcPct val="90000"/>
            </a:lnSpc>
            <a:spcBef>
              <a:spcPct val="0"/>
            </a:spcBef>
            <a:spcAft>
              <a:spcPct val="35000"/>
            </a:spcAft>
            <a:buNone/>
          </a:pPr>
          <a:r>
            <a:rPr lang="es-DO" sz="1600" kern="1200" noProof="0" dirty="0">
              <a:solidFill>
                <a:srgbClr val="0070C0"/>
              </a:solidFill>
            </a:rPr>
            <a:t>C) </a:t>
          </a:r>
          <a:r>
            <a:rPr lang="es-DO" sz="1600" kern="1200" noProof="0" dirty="0"/>
            <a:t>Desarrollo de nuevos productos incorporando KPI asociados</a:t>
          </a:r>
        </a:p>
      </dsp:txBody>
      <dsp:txXfrm>
        <a:off x="8043916" y="560661"/>
        <a:ext cx="1658623" cy="2359450"/>
      </dsp:txXfrm>
    </dsp:sp>
    <dsp:sp modelId="{62D5C5A6-6B26-4229-8C56-5CA5115EB27B}">
      <dsp:nvSpPr>
        <dsp:cNvPr id="0" name=""/>
        <dsp:cNvSpPr/>
      </dsp:nvSpPr>
      <dsp:spPr>
        <a:xfrm>
          <a:off x="8043916" y="0"/>
          <a:ext cx="1658623" cy="56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dirty="0"/>
            <a:t>F4</a:t>
          </a:r>
          <a:endParaRPr lang="es-DO" sz="3000" kern="1200" dirty="0"/>
        </a:p>
      </dsp:txBody>
      <dsp:txXfrm>
        <a:off x="8043916" y="0"/>
        <a:ext cx="1658623" cy="5606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sz="quarter" idx="1"/>
          </p:nvPr>
        </p:nvSpPr>
        <p:spPr>
          <a:xfrm>
            <a:off x="3884613" y="1"/>
            <a:ext cx="2971800" cy="466435"/>
          </a:xfrm>
          <a:prstGeom prst="rect">
            <a:avLst/>
          </a:prstGeom>
        </p:spPr>
        <p:txBody>
          <a:bodyPr vert="horz" lIns="91440" tIns="45720" rIns="91440" bIns="45720" rtlCol="0"/>
          <a:lstStyle>
            <a:lvl1pPr algn="r">
              <a:defRPr sz="1200"/>
            </a:lvl1pPr>
          </a:lstStyle>
          <a:p>
            <a:endParaRPr lang="es-DO" dirty="0"/>
          </a:p>
        </p:txBody>
      </p:sp>
      <p:sp>
        <p:nvSpPr>
          <p:cNvPr id="4" name="Footer Placeholder 3"/>
          <p:cNvSpPr>
            <a:spLocks noGrp="1"/>
          </p:cNvSpPr>
          <p:nvPr>
            <p:ph type="ftr" sz="quarter" idx="2"/>
          </p:nvPr>
        </p:nvSpPr>
        <p:spPr>
          <a:xfrm>
            <a:off x="0" y="8829968"/>
            <a:ext cx="2971800" cy="466434"/>
          </a:xfrm>
          <a:prstGeom prst="rect">
            <a:avLst/>
          </a:prstGeom>
        </p:spPr>
        <p:txBody>
          <a:bodyPr vert="horz" lIns="91440" tIns="45720" rIns="91440" bIns="45720" rtlCol="0" anchor="b"/>
          <a:lstStyle>
            <a:lvl1pPr algn="l">
              <a:defRPr sz="1200"/>
            </a:lvl1pPr>
          </a:lstStyle>
          <a:p>
            <a:endParaRPr lang="es-DO"/>
          </a:p>
        </p:txBody>
      </p:sp>
      <p:sp>
        <p:nvSpPr>
          <p:cNvPr id="5" name="Slide Number Placeholder 4"/>
          <p:cNvSpPr>
            <a:spLocks noGrp="1"/>
          </p:cNvSpPr>
          <p:nvPr>
            <p:ph type="sldNum" sz="quarter" idx="3"/>
          </p:nvPr>
        </p:nvSpPr>
        <p:spPr>
          <a:xfrm>
            <a:off x="3884613" y="8829968"/>
            <a:ext cx="2971800" cy="466434"/>
          </a:xfrm>
          <a:prstGeom prst="rect">
            <a:avLst/>
          </a:prstGeom>
        </p:spPr>
        <p:txBody>
          <a:bodyPr vert="horz" lIns="91440" tIns="45720" rIns="91440" bIns="45720" rtlCol="0" anchor="b"/>
          <a:lstStyle>
            <a:lvl1pPr algn="r">
              <a:defRPr sz="1200"/>
            </a:lvl1pPr>
          </a:lstStyle>
          <a:p>
            <a:endParaRPr lang="es-DO" dirty="0"/>
          </a:p>
        </p:txBody>
      </p:sp>
    </p:spTree>
    <p:extLst>
      <p:ext uri="{BB962C8B-B14F-4D97-AF65-F5344CB8AC3E}">
        <p14:creationId xmlns:p14="http://schemas.microsoft.com/office/powerpoint/2010/main" val="2809792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547" cy="465341"/>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idx="1"/>
          </p:nvPr>
        </p:nvSpPr>
        <p:spPr>
          <a:xfrm>
            <a:off x="3883851" y="1"/>
            <a:ext cx="2972547" cy="465341"/>
          </a:xfrm>
          <a:prstGeom prst="rect">
            <a:avLst/>
          </a:prstGeom>
        </p:spPr>
        <p:txBody>
          <a:bodyPr vert="horz" lIns="91440" tIns="45720" rIns="91440" bIns="45720" rtlCol="0"/>
          <a:lstStyle>
            <a:lvl1pPr algn="r">
              <a:defRPr sz="1200"/>
            </a:lvl1pPr>
          </a:lstStyle>
          <a:p>
            <a:fld id="{D20AFF57-B4FE-476A-81DC-7F31EC7E77ED}" type="datetimeFigureOut">
              <a:rPr lang="es-DO" smtClean="0"/>
              <a:t>6/11/2018</a:t>
            </a:fld>
            <a:endParaRPr lang="es-DO"/>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s-DO"/>
          </a:p>
        </p:txBody>
      </p:sp>
      <p:sp>
        <p:nvSpPr>
          <p:cNvPr id="5" name="Notes Placeholder 4"/>
          <p:cNvSpPr>
            <a:spLocks noGrp="1"/>
          </p:cNvSpPr>
          <p:nvPr>
            <p:ph type="body" sz="quarter" idx="3"/>
          </p:nvPr>
        </p:nvSpPr>
        <p:spPr>
          <a:xfrm>
            <a:off x="685480" y="4473513"/>
            <a:ext cx="5487041"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6" name="Footer Placeholder 5"/>
          <p:cNvSpPr>
            <a:spLocks noGrp="1"/>
          </p:cNvSpPr>
          <p:nvPr>
            <p:ph type="ftr" sz="quarter" idx="4"/>
          </p:nvPr>
        </p:nvSpPr>
        <p:spPr>
          <a:xfrm>
            <a:off x="0" y="8831060"/>
            <a:ext cx="2972547" cy="465341"/>
          </a:xfrm>
          <a:prstGeom prst="rect">
            <a:avLst/>
          </a:prstGeom>
        </p:spPr>
        <p:txBody>
          <a:bodyPr vert="horz" lIns="91440" tIns="45720" rIns="91440" bIns="45720" rtlCol="0" anchor="b"/>
          <a:lstStyle>
            <a:lvl1pPr algn="l">
              <a:defRPr sz="1200"/>
            </a:lvl1pPr>
          </a:lstStyle>
          <a:p>
            <a:endParaRPr lang="es-DO"/>
          </a:p>
        </p:txBody>
      </p:sp>
      <p:sp>
        <p:nvSpPr>
          <p:cNvPr id="7" name="Slide Number Placeholder 6"/>
          <p:cNvSpPr>
            <a:spLocks noGrp="1"/>
          </p:cNvSpPr>
          <p:nvPr>
            <p:ph type="sldNum" sz="quarter" idx="5"/>
          </p:nvPr>
        </p:nvSpPr>
        <p:spPr>
          <a:xfrm>
            <a:off x="3883851" y="8831060"/>
            <a:ext cx="2972547" cy="465341"/>
          </a:xfrm>
          <a:prstGeom prst="rect">
            <a:avLst/>
          </a:prstGeom>
        </p:spPr>
        <p:txBody>
          <a:bodyPr vert="horz" lIns="91440" tIns="45720" rIns="91440" bIns="45720" rtlCol="0" anchor="b"/>
          <a:lstStyle>
            <a:lvl1pPr algn="r">
              <a:defRPr sz="1200"/>
            </a:lvl1pPr>
          </a:lstStyle>
          <a:p>
            <a:fld id="{4E4B7161-F905-44FC-B6A7-7A3F2B35B2AC}" type="slidenum">
              <a:rPr lang="es-DO" smtClean="0"/>
              <a:t>‹#›</a:t>
            </a:fld>
            <a:endParaRPr lang="es-DO"/>
          </a:p>
        </p:txBody>
      </p:sp>
    </p:spTree>
    <p:extLst>
      <p:ext uri="{BB962C8B-B14F-4D97-AF65-F5344CB8AC3E}">
        <p14:creationId xmlns:p14="http://schemas.microsoft.com/office/powerpoint/2010/main" val="42005854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a:p>
        </p:txBody>
      </p:sp>
    </p:spTree>
    <p:extLst>
      <p:ext uri="{BB962C8B-B14F-4D97-AF65-F5344CB8AC3E}">
        <p14:creationId xmlns:p14="http://schemas.microsoft.com/office/powerpoint/2010/main" val="334313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177812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rgbClr val="C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54E193C-432D-4FE2-A3AA-C08A6528D655}"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9979753" y="339326"/>
            <a:ext cx="1733333" cy="447619"/>
          </a:xfrm>
          <a:prstGeom prst="rect">
            <a:avLst/>
          </a:prstGeom>
        </p:spPr>
      </p:pic>
    </p:spTree>
    <p:extLst>
      <p:ext uri="{BB962C8B-B14F-4D97-AF65-F5344CB8AC3E}">
        <p14:creationId xmlns:p14="http://schemas.microsoft.com/office/powerpoint/2010/main" val="231281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530D2-DE34-47A7-A893-A8E292D34308}"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9102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077E8-2AD8-462C-9F38-4CF1C89D1991}"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159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mparato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918" r="9036"/>
          <a:stretch/>
        </p:blipFill>
        <p:spPr>
          <a:xfrm>
            <a:off x="0" y="0"/>
            <a:ext cx="12192000" cy="6858000"/>
          </a:xfrm>
          <a:prstGeom prst="rect">
            <a:avLst/>
          </a:prstGeom>
        </p:spPr>
      </p:pic>
      <p:sp>
        <p:nvSpPr>
          <p:cNvPr id="12" name="Rectangle 11"/>
          <p:cNvSpPr/>
          <p:nvPr userDrawn="1"/>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400"/>
          </a:p>
        </p:txBody>
      </p:sp>
      <p:sp>
        <p:nvSpPr>
          <p:cNvPr id="19" name="Content Placeholder 2"/>
          <p:cNvSpPr>
            <a:spLocks noGrp="1"/>
          </p:cNvSpPr>
          <p:nvPr>
            <p:ph idx="1"/>
          </p:nvPr>
        </p:nvSpPr>
        <p:spPr>
          <a:xfrm>
            <a:off x="290451" y="1123258"/>
            <a:ext cx="11548158" cy="517707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200405"/>
            <a:ext cx="8153984" cy="720000"/>
          </a:xfrm>
          <a:prstGeom prst="rect">
            <a:avLst/>
          </a:prstGeom>
        </p:spPr>
      </p:pic>
      <p:sp>
        <p:nvSpPr>
          <p:cNvPr id="21" name="Title 1"/>
          <p:cNvSpPr>
            <a:spLocks noGrp="1"/>
          </p:cNvSpPr>
          <p:nvPr>
            <p:ph type="title"/>
          </p:nvPr>
        </p:nvSpPr>
        <p:spPr>
          <a:xfrm>
            <a:off x="290450" y="200409"/>
            <a:ext cx="7040000" cy="342932"/>
          </a:xfrm>
        </p:spPr>
        <p:txBody>
          <a:bodyP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4"/>
          <p:cNvSpPr>
            <a:spLocks noGrp="1"/>
          </p:cNvSpPr>
          <p:nvPr>
            <p:ph type="body" sz="quarter" idx="13"/>
          </p:nvPr>
        </p:nvSpPr>
        <p:spPr>
          <a:xfrm>
            <a:off x="290450" y="543892"/>
            <a:ext cx="7040000" cy="330941"/>
          </a:xfrm>
        </p:spPr>
        <p:txBody>
          <a:bodyPr>
            <a:noAutofit/>
          </a:bodyPr>
          <a:lstStyle>
            <a:lvl1pPr marL="0" indent="0">
              <a:buNone/>
              <a:defRPr sz="1733">
                <a:latin typeface="Arial" panose="020B0604020202020204" pitchFamily="34" charset="0"/>
                <a:cs typeface="Arial" panose="020B0604020202020204" pitchFamily="34" charset="0"/>
              </a:defRPr>
            </a:lvl1pPr>
          </a:lstStyle>
          <a:p>
            <a:pPr lvl="0"/>
            <a:r>
              <a:rPr lang="en-US" dirty="0"/>
              <a:t>Click to edit Master</a:t>
            </a:r>
            <a:endParaRPr lang="es-PA" dirty="0"/>
          </a:p>
        </p:txBody>
      </p:sp>
      <p:pic>
        <p:nvPicPr>
          <p:cNvPr id="23" name="Picture 22"/>
          <p:cNvPicPr>
            <a:picLocks noChangeAspect="1"/>
          </p:cNvPicPr>
          <p:nvPr userDrawn="1"/>
        </p:nvPicPr>
        <p:blipFill rotWithShape="1">
          <a:blip r:embed="rId5" cstate="screen">
            <a:extLst>
              <a:ext uri="{28A0092B-C50C-407E-A947-70E740481C1C}">
                <a14:useLocalDpi xmlns:a14="http://schemas.microsoft.com/office/drawing/2010/main"/>
              </a:ext>
            </a:extLst>
          </a:blip>
          <a:srcRect t="20600" b="22340"/>
          <a:stretch/>
        </p:blipFill>
        <p:spPr>
          <a:xfrm>
            <a:off x="10564435" y="6462397"/>
            <a:ext cx="1318604" cy="243099"/>
          </a:xfrm>
          <a:prstGeom prst="rect">
            <a:avLst/>
          </a:prstGeom>
        </p:spPr>
      </p:pic>
      <p:pic>
        <p:nvPicPr>
          <p:cNvPr id="24" name="Picture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0451" y="6372906"/>
            <a:ext cx="1274174" cy="422084"/>
          </a:xfrm>
          <a:prstGeom prst="rect">
            <a:avLst/>
          </a:prstGeom>
        </p:spPr>
      </p:pic>
      <p:sp>
        <p:nvSpPr>
          <p:cNvPr id="11" name="Slide Number Placeholder 6"/>
          <p:cNvSpPr>
            <a:spLocks noGrp="1"/>
          </p:cNvSpPr>
          <p:nvPr>
            <p:ph type="sldNum" sz="quarter" idx="12"/>
          </p:nvPr>
        </p:nvSpPr>
        <p:spPr>
          <a:xfrm>
            <a:off x="4724400" y="6437756"/>
            <a:ext cx="2743200" cy="365125"/>
          </a:xfrm>
          <a:prstGeom prst="rect">
            <a:avLst/>
          </a:prstGeom>
        </p:spPr>
        <p:txBody>
          <a:bodyPr/>
          <a:lstStyle>
            <a:lvl1pPr algn="ctr">
              <a:defRPr sz="1200">
                <a:solidFill>
                  <a:schemeClr val="tx1">
                    <a:lumMod val="65000"/>
                    <a:lumOff val="35000"/>
                  </a:schemeClr>
                </a:solidFill>
                <a:latin typeface="Arial" panose="020B0604020202020204" pitchFamily="34" charset="0"/>
                <a:cs typeface="Arial" panose="020B0604020202020204" pitchFamily="34" charset="0"/>
              </a:defRPr>
            </a:lvl1pPr>
          </a:lstStyle>
          <a:p>
            <a:fld id="{B0CCAEBE-B9EE-40FF-8EBC-CE10FBBEEF56}" type="slidenum">
              <a:rPr lang="es-DO" smtClean="0"/>
              <a:pPr/>
              <a:t>‹#›</a:t>
            </a:fld>
            <a:endParaRPr lang="es-DO"/>
          </a:p>
        </p:txBody>
      </p:sp>
    </p:spTree>
    <p:extLst>
      <p:ext uri="{BB962C8B-B14F-4D97-AF65-F5344CB8AC3E}">
        <p14:creationId xmlns:p14="http://schemas.microsoft.com/office/powerpoint/2010/main" val="60165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13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07" y="1907"/>
          <a:ext cx="1905" cy="1905"/>
        </p:xfrm>
        <a:graphic>
          <a:graphicData uri="http://schemas.openxmlformats.org/presentationml/2006/ole">
            <mc:AlternateContent xmlns:mc="http://schemas.openxmlformats.org/markup-compatibility/2006">
              <mc:Choice xmlns:v="urn:schemas-microsoft-com:vml" Requires="v">
                <p:oleObj spid="_x0000_s472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07" y="1907"/>
                        <a:ext cx="1905" cy="1905"/>
                      </a:xfrm>
                      <a:prstGeom prst="rect">
                        <a:avLst/>
                      </a:prstGeom>
                    </p:spPr>
                  </p:pic>
                </p:oleObj>
              </mc:Fallback>
            </mc:AlternateContent>
          </a:graphicData>
        </a:graphic>
      </p:graphicFrame>
      <p:sp>
        <p:nvSpPr>
          <p:cNvPr id="7" name="Line 10"/>
          <p:cNvSpPr>
            <a:spLocks noChangeShapeType="1"/>
          </p:cNvSpPr>
          <p:nvPr userDrawn="1"/>
        </p:nvSpPr>
        <p:spPr bwMode="auto">
          <a:xfrm>
            <a:off x="182481" y="990460"/>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Calibri" panose="020F0502020204030204" pitchFamily="34" charset="0"/>
              <a:cs typeface="Calibri" panose="020F0502020204030204" pitchFamily="34" charset="0"/>
            </a:endParaRPr>
          </a:p>
        </p:txBody>
      </p:sp>
      <p:sp>
        <p:nvSpPr>
          <p:cNvPr id="2" name="TextBox 1"/>
          <p:cNvSpPr txBox="1"/>
          <p:nvPr userDrawn="1"/>
        </p:nvSpPr>
        <p:spPr>
          <a:xfrm>
            <a:off x="11537938" y="6505705"/>
            <a:ext cx="453650" cy="169879"/>
          </a:xfrm>
          <a:prstGeom prst="rect">
            <a:avLst/>
          </a:prstGeom>
          <a:noFill/>
        </p:spPr>
        <p:txBody>
          <a:bodyPr wrap="none" lIns="0" tIns="43903" rIns="0" bIns="0" rtlCol="0">
            <a:spAutoFit/>
          </a:bodyPr>
          <a:lstStyle/>
          <a:p>
            <a:pPr defTabSz="822837">
              <a:lnSpc>
                <a:spcPct val="85000"/>
              </a:lnSpc>
              <a:spcAft>
                <a:spcPts val="720"/>
              </a:spcAft>
              <a:buClr>
                <a:srgbClr val="FFE600"/>
              </a:buClr>
              <a:buSzPct val="70000"/>
              <a:buFont typeface="Arial" pitchFamily="34" charset="0"/>
              <a:buNone/>
            </a:pPr>
            <a:r>
              <a:rPr lang="es-PA" sz="960" dirty="0">
                <a:solidFill>
                  <a:srgbClr val="FFFFFF">
                    <a:lumMod val="50000"/>
                  </a:srgbClr>
                </a:solidFill>
                <a:latin typeface="EYInterstate Light" panose="02000506000000020004" pitchFamily="2" charset="0"/>
              </a:rPr>
              <a:t>Pág..</a:t>
            </a:r>
            <a:fld id="{79EBF4C1-5E38-49CB-A296-36468A007673}" type="slidenum">
              <a:rPr lang="es-PA" sz="960">
                <a:solidFill>
                  <a:srgbClr val="FFFFFF">
                    <a:lumMod val="50000"/>
                  </a:srgbClr>
                </a:solidFill>
                <a:latin typeface="EYInterstate Light" panose="02000506000000020004" pitchFamily="2" charset="0"/>
              </a:rPr>
              <a:pPr defTabSz="822837">
                <a:lnSpc>
                  <a:spcPct val="85000"/>
                </a:lnSpc>
                <a:spcAft>
                  <a:spcPts val="720"/>
                </a:spcAft>
                <a:buClr>
                  <a:srgbClr val="FFE600"/>
                </a:buClr>
                <a:buSzPct val="70000"/>
                <a:buFont typeface="Arial" pitchFamily="34" charset="0"/>
                <a:buNone/>
              </a:pPr>
              <a:t>‹#›</a:t>
            </a:fld>
            <a:endParaRPr lang="es-PA" sz="960" dirty="0">
              <a:solidFill>
                <a:srgbClr val="FFFFFF">
                  <a:lumMod val="50000"/>
                </a:srgbClr>
              </a:solidFill>
              <a:latin typeface="EYInterstate Light" panose="02000506000000020004" pitchFamily="2" charset="0"/>
            </a:endParaRPr>
          </a:p>
        </p:txBody>
      </p:sp>
      <p:sp>
        <p:nvSpPr>
          <p:cNvPr id="8" name="Text Placeholder 7"/>
          <p:cNvSpPr>
            <a:spLocks noGrp="1"/>
          </p:cNvSpPr>
          <p:nvPr>
            <p:ph type="body" sz="quarter" idx="13" hasCustomPrompt="1"/>
          </p:nvPr>
        </p:nvSpPr>
        <p:spPr>
          <a:xfrm>
            <a:off x="371417" y="66672"/>
            <a:ext cx="11454665" cy="468760"/>
          </a:xfrm>
        </p:spPr>
        <p:txBody>
          <a:bodyPr anchor="ctr"/>
          <a:lstStyle>
            <a:lvl1pPr marL="0" indent="0">
              <a:buNone/>
              <a:defRPr sz="3361" b="0">
                <a:solidFill>
                  <a:schemeClr val="tx2">
                    <a:lumMod val="50000"/>
                  </a:schemeClr>
                </a:solidFill>
                <a:latin typeface="Calibri" panose="020F0502020204030204" pitchFamily="34" charset="0"/>
                <a:cs typeface="Calibri" panose="020F0502020204030204" pitchFamily="34" charset="0"/>
              </a:defRPr>
            </a:lvl1pPr>
          </a:lstStyle>
          <a:p>
            <a:pPr lvl="0"/>
            <a:r>
              <a:rPr lang="es-PA" dirty="0"/>
              <a:t>Titulo</a:t>
            </a:r>
          </a:p>
        </p:txBody>
      </p:sp>
      <p:sp>
        <p:nvSpPr>
          <p:cNvPr id="17" name="Text Placeholder 7"/>
          <p:cNvSpPr>
            <a:spLocks noGrp="1"/>
          </p:cNvSpPr>
          <p:nvPr>
            <p:ph type="body" sz="quarter" idx="14" hasCustomPrompt="1"/>
          </p:nvPr>
        </p:nvSpPr>
        <p:spPr>
          <a:xfrm>
            <a:off x="371417" y="556742"/>
            <a:ext cx="11454665" cy="383730"/>
          </a:xfrm>
        </p:spPr>
        <p:txBody>
          <a:bodyPr anchor="ctr"/>
          <a:lstStyle>
            <a:lvl1pPr marL="0" indent="0">
              <a:buNone/>
              <a:defRPr sz="2401" b="0">
                <a:solidFill>
                  <a:schemeClr val="bg1"/>
                </a:solidFill>
                <a:latin typeface="Calibri" panose="020F0502020204030204" pitchFamily="34" charset="0"/>
                <a:cs typeface="Calibri" panose="020F0502020204030204" pitchFamily="34" charset="0"/>
              </a:defRPr>
            </a:lvl1pPr>
          </a:lstStyle>
          <a:p>
            <a:pPr lvl="0"/>
            <a:r>
              <a:rPr lang="es-PA" dirty="0"/>
              <a:t>Titulo</a:t>
            </a:r>
          </a:p>
        </p:txBody>
      </p:sp>
      <p:sp>
        <p:nvSpPr>
          <p:cNvPr id="15" name="Line 10"/>
          <p:cNvSpPr>
            <a:spLocks noChangeShapeType="1"/>
          </p:cNvSpPr>
          <p:nvPr userDrawn="1"/>
        </p:nvSpPr>
        <p:spPr bwMode="auto">
          <a:xfrm>
            <a:off x="182481" y="6407822"/>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EYInterstate Light" panose="02000506000000020004" pitchFamily="2" charset="0"/>
            </a:endParaRPr>
          </a:p>
        </p:txBody>
      </p:sp>
      <p:grpSp>
        <p:nvGrpSpPr>
          <p:cNvPr id="11" name="Group 10"/>
          <p:cNvGrpSpPr/>
          <p:nvPr userDrawn="1"/>
        </p:nvGrpSpPr>
        <p:grpSpPr bwMode="gray">
          <a:xfrm>
            <a:off x="11067219" y="6517005"/>
            <a:ext cx="371757" cy="204786"/>
            <a:chOff x="8348663" y="6450013"/>
            <a:chExt cx="338137" cy="204787"/>
          </a:xfrm>
          <a:solidFill>
            <a:schemeClr val="tx2">
              <a:lumMod val="65000"/>
            </a:schemeClr>
          </a:solidFill>
        </p:grpSpPr>
        <p:sp>
          <p:nvSpPr>
            <p:cNvPr id="16" name="Freeform 1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sp>
          <p:nvSpPr>
            <p:cNvPr id="18" name="Freeform 17"/>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grpSp>
      <p:grpSp>
        <p:nvGrpSpPr>
          <p:cNvPr id="19" name="Group 18"/>
          <p:cNvGrpSpPr/>
          <p:nvPr userDrawn="1"/>
        </p:nvGrpSpPr>
        <p:grpSpPr>
          <a:xfrm>
            <a:off x="9599958" y="6373828"/>
            <a:ext cx="1275274" cy="491139"/>
            <a:chOff x="1940515" y="3969796"/>
            <a:chExt cx="2888339" cy="1117460"/>
          </a:xfrm>
        </p:grpSpPr>
        <p:pic>
          <p:nvPicPr>
            <p:cNvPr id="20" name="Picture 1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21" name="Picture 2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pic>
        <p:nvPicPr>
          <p:cNvPr id="14" name="Picture 1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70547" y="66672"/>
            <a:ext cx="748724" cy="700081"/>
          </a:xfrm>
          <a:prstGeom prst="rect">
            <a:avLst/>
          </a:prstGeom>
        </p:spPr>
      </p:pic>
      <p:sp>
        <p:nvSpPr>
          <p:cNvPr id="22" name="TextBox 21"/>
          <p:cNvSpPr txBox="1"/>
          <p:nvPr userDrawn="1"/>
        </p:nvSpPr>
        <p:spPr>
          <a:xfrm>
            <a:off x="11129349" y="779026"/>
            <a:ext cx="926757" cy="169879"/>
          </a:xfrm>
          <a:prstGeom prst="rect">
            <a:avLst/>
          </a:prstGeom>
          <a:noFill/>
        </p:spPr>
        <p:txBody>
          <a:bodyPr wrap="square" lIns="0" tIns="43903" rIns="0" bIns="0" rtlCol="0" anchor="ctr">
            <a:spAutoFit/>
          </a:bodyPr>
          <a:lstStyle/>
          <a:p>
            <a:pPr algn="ctr" defTabSz="822837">
              <a:lnSpc>
                <a:spcPct val="85000"/>
              </a:lnSpc>
              <a:spcAft>
                <a:spcPts val="720"/>
              </a:spcAft>
              <a:buClr>
                <a:srgbClr val="FFE600"/>
              </a:buClr>
              <a:buSzPct val="70000"/>
            </a:pPr>
            <a:r>
              <a:rPr lang="es-PA" sz="960" b="1" dirty="0">
                <a:solidFill>
                  <a:srgbClr val="000000"/>
                </a:solidFill>
                <a:latin typeface="EYInterstate Light" panose="02000506000000020004" pitchFamily="2" charset="0"/>
              </a:rPr>
              <a:t>Proyecto Reto</a:t>
            </a:r>
          </a:p>
        </p:txBody>
      </p:sp>
    </p:spTree>
    <p:extLst>
      <p:ext uri="{BB962C8B-B14F-4D97-AF65-F5344CB8AC3E}">
        <p14:creationId xmlns:p14="http://schemas.microsoft.com/office/powerpoint/2010/main" val="1389796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07" y="1907"/>
          <a:ext cx="1905" cy="1905"/>
        </p:xfrm>
        <a:graphic>
          <a:graphicData uri="http://schemas.openxmlformats.org/presentationml/2006/ole">
            <mc:AlternateContent xmlns:mc="http://schemas.openxmlformats.org/markup-compatibility/2006">
              <mc:Choice xmlns:v="urn:schemas-microsoft-com:vml" Requires="v">
                <p:oleObj spid="_x0000_s493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07" y="1907"/>
                        <a:ext cx="1905" cy="1905"/>
                      </a:xfrm>
                      <a:prstGeom prst="rect">
                        <a:avLst/>
                      </a:prstGeom>
                    </p:spPr>
                  </p:pic>
                </p:oleObj>
              </mc:Fallback>
            </mc:AlternateContent>
          </a:graphicData>
        </a:graphic>
      </p:graphicFrame>
      <p:sp>
        <p:nvSpPr>
          <p:cNvPr id="7" name="Line 10"/>
          <p:cNvSpPr>
            <a:spLocks noChangeShapeType="1"/>
          </p:cNvSpPr>
          <p:nvPr userDrawn="1"/>
        </p:nvSpPr>
        <p:spPr bwMode="auto">
          <a:xfrm>
            <a:off x="182481" y="990460"/>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Calibri" panose="020F0502020204030204" pitchFamily="34" charset="0"/>
              <a:cs typeface="Calibri" panose="020F0502020204030204" pitchFamily="34" charset="0"/>
            </a:endParaRPr>
          </a:p>
        </p:txBody>
      </p:sp>
      <p:sp>
        <p:nvSpPr>
          <p:cNvPr id="2" name="TextBox 1"/>
          <p:cNvSpPr txBox="1"/>
          <p:nvPr userDrawn="1"/>
        </p:nvSpPr>
        <p:spPr>
          <a:xfrm>
            <a:off x="11537938" y="6505705"/>
            <a:ext cx="453650" cy="169879"/>
          </a:xfrm>
          <a:prstGeom prst="rect">
            <a:avLst/>
          </a:prstGeom>
          <a:noFill/>
        </p:spPr>
        <p:txBody>
          <a:bodyPr wrap="none" lIns="0" tIns="43903" rIns="0" bIns="0" rtlCol="0">
            <a:spAutoFit/>
          </a:bodyPr>
          <a:lstStyle/>
          <a:p>
            <a:pPr defTabSz="822837">
              <a:lnSpc>
                <a:spcPct val="85000"/>
              </a:lnSpc>
              <a:spcAft>
                <a:spcPts val="720"/>
              </a:spcAft>
              <a:buClr>
                <a:srgbClr val="FFE600"/>
              </a:buClr>
              <a:buSzPct val="70000"/>
              <a:buFont typeface="Arial" pitchFamily="34" charset="0"/>
              <a:buNone/>
            </a:pPr>
            <a:r>
              <a:rPr lang="es-PA" sz="960" dirty="0">
                <a:solidFill>
                  <a:srgbClr val="FFFFFF">
                    <a:lumMod val="50000"/>
                  </a:srgbClr>
                </a:solidFill>
                <a:latin typeface="EYInterstate Light" panose="02000506000000020004" pitchFamily="2" charset="0"/>
              </a:rPr>
              <a:t>Pág..</a:t>
            </a:r>
            <a:fld id="{79EBF4C1-5E38-49CB-A296-36468A007673}" type="slidenum">
              <a:rPr lang="es-PA" sz="960">
                <a:solidFill>
                  <a:srgbClr val="FFFFFF">
                    <a:lumMod val="50000"/>
                  </a:srgbClr>
                </a:solidFill>
                <a:latin typeface="EYInterstate Light" panose="02000506000000020004" pitchFamily="2" charset="0"/>
              </a:rPr>
              <a:pPr defTabSz="822837">
                <a:lnSpc>
                  <a:spcPct val="85000"/>
                </a:lnSpc>
                <a:spcAft>
                  <a:spcPts val="720"/>
                </a:spcAft>
                <a:buClr>
                  <a:srgbClr val="FFE600"/>
                </a:buClr>
                <a:buSzPct val="70000"/>
                <a:buFont typeface="Arial" pitchFamily="34" charset="0"/>
                <a:buNone/>
              </a:pPr>
              <a:t>‹#›</a:t>
            </a:fld>
            <a:endParaRPr lang="es-PA" sz="960" dirty="0">
              <a:solidFill>
                <a:srgbClr val="FFFFFF">
                  <a:lumMod val="50000"/>
                </a:srgbClr>
              </a:solidFill>
              <a:latin typeface="EYInterstate Light" panose="02000506000000020004" pitchFamily="2" charset="0"/>
            </a:endParaRPr>
          </a:p>
        </p:txBody>
      </p:sp>
      <p:sp>
        <p:nvSpPr>
          <p:cNvPr id="8" name="Text Placeholder 7"/>
          <p:cNvSpPr>
            <a:spLocks noGrp="1"/>
          </p:cNvSpPr>
          <p:nvPr>
            <p:ph type="body" sz="quarter" idx="13" hasCustomPrompt="1"/>
          </p:nvPr>
        </p:nvSpPr>
        <p:spPr>
          <a:xfrm>
            <a:off x="371417" y="66672"/>
            <a:ext cx="11454665" cy="468760"/>
          </a:xfrm>
        </p:spPr>
        <p:txBody>
          <a:bodyPr anchor="ctr"/>
          <a:lstStyle>
            <a:lvl1pPr marL="0" indent="0">
              <a:buNone/>
              <a:defRPr sz="3361" b="0">
                <a:solidFill>
                  <a:schemeClr val="tx2">
                    <a:lumMod val="50000"/>
                  </a:schemeClr>
                </a:solidFill>
                <a:latin typeface="Calibri" panose="020F0502020204030204" pitchFamily="34" charset="0"/>
                <a:cs typeface="Calibri" panose="020F0502020204030204" pitchFamily="34" charset="0"/>
              </a:defRPr>
            </a:lvl1pPr>
          </a:lstStyle>
          <a:p>
            <a:pPr lvl="0"/>
            <a:r>
              <a:rPr lang="es-PA" dirty="0"/>
              <a:t>Titulo</a:t>
            </a:r>
          </a:p>
        </p:txBody>
      </p:sp>
      <p:sp>
        <p:nvSpPr>
          <p:cNvPr id="17" name="Text Placeholder 7"/>
          <p:cNvSpPr>
            <a:spLocks noGrp="1"/>
          </p:cNvSpPr>
          <p:nvPr>
            <p:ph type="body" sz="quarter" idx="14" hasCustomPrompt="1"/>
          </p:nvPr>
        </p:nvSpPr>
        <p:spPr>
          <a:xfrm>
            <a:off x="371417" y="556742"/>
            <a:ext cx="11454665" cy="383730"/>
          </a:xfrm>
        </p:spPr>
        <p:txBody>
          <a:bodyPr anchor="ctr"/>
          <a:lstStyle>
            <a:lvl1pPr marL="0" indent="0">
              <a:buNone/>
              <a:defRPr sz="2401" b="0">
                <a:solidFill>
                  <a:schemeClr val="bg1"/>
                </a:solidFill>
                <a:latin typeface="Calibri" panose="020F0502020204030204" pitchFamily="34" charset="0"/>
                <a:cs typeface="Calibri" panose="020F0502020204030204" pitchFamily="34" charset="0"/>
              </a:defRPr>
            </a:lvl1pPr>
          </a:lstStyle>
          <a:p>
            <a:pPr lvl="0"/>
            <a:r>
              <a:rPr lang="es-PA" dirty="0"/>
              <a:t>Titulo</a:t>
            </a:r>
          </a:p>
        </p:txBody>
      </p:sp>
      <p:sp>
        <p:nvSpPr>
          <p:cNvPr id="15" name="Line 10"/>
          <p:cNvSpPr>
            <a:spLocks noChangeShapeType="1"/>
          </p:cNvSpPr>
          <p:nvPr userDrawn="1"/>
        </p:nvSpPr>
        <p:spPr bwMode="auto">
          <a:xfrm>
            <a:off x="182481" y="6407822"/>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EYInterstate Light" panose="02000506000000020004" pitchFamily="2" charset="0"/>
            </a:endParaRPr>
          </a:p>
        </p:txBody>
      </p:sp>
      <p:grpSp>
        <p:nvGrpSpPr>
          <p:cNvPr id="11" name="Group 10"/>
          <p:cNvGrpSpPr/>
          <p:nvPr userDrawn="1"/>
        </p:nvGrpSpPr>
        <p:grpSpPr bwMode="gray">
          <a:xfrm>
            <a:off x="11067219" y="6517005"/>
            <a:ext cx="371757" cy="204786"/>
            <a:chOff x="8348663" y="6450013"/>
            <a:chExt cx="338137" cy="204787"/>
          </a:xfrm>
          <a:solidFill>
            <a:schemeClr val="tx2">
              <a:lumMod val="65000"/>
            </a:schemeClr>
          </a:solidFill>
        </p:grpSpPr>
        <p:sp>
          <p:nvSpPr>
            <p:cNvPr id="16" name="Freeform 1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sp>
          <p:nvSpPr>
            <p:cNvPr id="18" name="Freeform 17"/>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grpSp>
      <p:grpSp>
        <p:nvGrpSpPr>
          <p:cNvPr id="19" name="Group 18"/>
          <p:cNvGrpSpPr/>
          <p:nvPr userDrawn="1"/>
        </p:nvGrpSpPr>
        <p:grpSpPr>
          <a:xfrm>
            <a:off x="116834" y="6366862"/>
            <a:ext cx="1275274" cy="491139"/>
            <a:chOff x="1940515" y="3969796"/>
            <a:chExt cx="2888339" cy="1117460"/>
          </a:xfrm>
        </p:grpSpPr>
        <p:pic>
          <p:nvPicPr>
            <p:cNvPr id="20" name="Picture 1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21" name="Picture 2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pic>
        <p:nvPicPr>
          <p:cNvPr id="14" name="Picture 1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70547" y="66672"/>
            <a:ext cx="748724" cy="700081"/>
          </a:xfrm>
          <a:prstGeom prst="rect">
            <a:avLst/>
          </a:prstGeom>
        </p:spPr>
      </p:pic>
      <p:sp>
        <p:nvSpPr>
          <p:cNvPr id="22" name="TextBox 21"/>
          <p:cNvSpPr txBox="1"/>
          <p:nvPr userDrawn="1"/>
        </p:nvSpPr>
        <p:spPr>
          <a:xfrm>
            <a:off x="11129349" y="779026"/>
            <a:ext cx="926757" cy="169879"/>
          </a:xfrm>
          <a:prstGeom prst="rect">
            <a:avLst/>
          </a:prstGeom>
          <a:noFill/>
        </p:spPr>
        <p:txBody>
          <a:bodyPr wrap="square" lIns="0" tIns="43903" rIns="0" bIns="0" rtlCol="0" anchor="ctr">
            <a:spAutoFit/>
          </a:bodyPr>
          <a:lstStyle/>
          <a:p>
            <a:pPr algn="ctr" defTabSz="822837">
              <a:lnSpc>
                <a:spcPct val="85000"/>
              </a:lnSpc>
              <a:spcAft>
                <a:spcPts val="720"/>
              </a:spcAft>
              <a:buClr>
                <a:srgbClr val="FFE600"/>
              </a:buClr>
              <a:buSzPct val="70000"/>
            </a:pPr>
            <a:r>
              <a:rPr lang="es-PA" sz="960" b="1" dirty="0">
                <a:solidFill>
                  <a:srgbClr val="000000"/>
                </a:solidFill>
                <a:latin typeface="EYInterstate Light" panose="02000506000000020004" pitchFamily="2" charset="0"/>
              </a:rPr>
              <a:t>Proyecto Reto</a:t>
            </a:r>
          </a:p>
        </p:txBody>
      </p:sp>
    </p:spTree>
    <p:extLst>
      <p:ext uri="{BB962C8B-B14F-4D97-AF65-F5344CB8AC3E}">
        <p14:creationId xmlns:p14="http://schemas.microsoft.com/office/powerpoint/2010/main" val="404097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Line 10"/>
          <p:cNvSpPr>
            <a:spLocks noChangeShapeType="1"/>
          </p:cNvSpPr>
          <p:nvPr userDrawn="1"/>
        </p:nvSpPr>
        <p:spPr bwMode="auto">
          <a:xfrm>
            <a:off x="609600" y="1044000"/>
            <a:ext cx="10972801"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dirty="0">
              <a:solidFill>
                <a:srgbClr val="808080"/>
              </a:solidFill>
            </a:endParaRPr>
          </a:p>
        </p:txBody>
      </p:sp>
    </p:spTree>
    <p:extLst>
      <p:ext uri="{BB962C8B-B14F-4D97-AF65-F5344CB8AC3E}">
        <p14:creationId xmlns:p14="http://schemas.microsoft.com/office/powerpoint/2010/main" val="202885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07" y="1907"/>
          <a:ext cx="1905" cy="1905"/>
        </p:xfrm>
        <a:graphic>
          <a:graphicData uri="http://schemas.openxmlformats.org/presentationml/2006/ole">
            <mc:AlternateContent xmlns:mc="http://schemas.openxmlformats.org/markup-compatibility/2006">
              <mc:Choice xmlns:v="urn:schemas-microsoft-com:vml" Requires="v">
                <p:oleObj spid="_x0000_s503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07" y="1907"/>
                        <a:ext cx="1905" cy="1905"/>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s-PA" dirty="0" err="1"/>
              <a:t>Click</a:t>
            </a:r>
            <a:r>
              <a:rPr lang="es-PA" dirty="0"/>
              <a:t> to </a:t>
            </a:r>
            <a:r>
              <a:rPr lang="es-PA" dirty="0" err="1"/>
              <a:t>edit</a:t>
            </a:r>
            <a:r>
              <a:rPr lang="es-PA" dirty="0"/>
              <a:t> Master </a:t>
            </a:r>
            <a:r>
              <a:rPr lang="es-PA" dirty="0" err="1"/>
              <a:t>title</a:t>
            </a:r>
            <a:r>
              <a:rPr lang="es-PA" dirty="0"/>
              <a:t> </a:t>
            </a:r>
            <a:r>
              <a:rPr lang="es-PA" dirty="0" err="1"/>
              <a:t>style</a:t>
            </a:r>
            <a:endParaRPr lang="es-PA" dirty="0"/>
          </a:p>
        </p:txBody>
      </p:sp>
      <p:sp>
        <p:nvSpPr>
          <p:cNvPr id="10" name="TextBox 9"/>
          <p:cNvSpPr txBox="1"/>
          <p:nvPr userDrawn="1"/>
        </p:nvSpPr>
        <p:spPr>
          <a:xfrm>
            <a:off x="11537938" y="6505705"/>
            <a:ext cx="453650" cy="169879"/>
          </a:xfrm>
          <a:prstGeom prst="rect">
            <a:avLst/>
          </a:prstGeom>
          <a:noFill/>
        </p:spPr>
        <p:txBody>
          <a:bodyPr wrap="none" lIns="0" tIns="43903" rIns="0" bIns="0" rtlCol="0">
            <a:spAutoFit/>
          </a:bodyPr>
          <a:lstStyle/>
          <a:p>
            <a:pPr defTabSz="822837">
              <a:lnSpc>
                <a:spcPct val="85000"/>
              </a:lnSpc>
              <a:spcAft>
                <a:spcPts val="720"/>
              </a:spcAft>
              <a:buClr>
                <a:srgbClr val="FFE600"/>
              </a:buClr>
              <a:buSzPct val="70000"/>
              <a:buFont typeface="Arial" pitchFamily="34" charset="0"/>
              <a:buNone/>
            </a:pPr>
            <a:r>
              <a:rPr lang="es-PA" sz="960" dirty="0">
                <a:solidFill>
                  <a:srgbClr val="FFFFFF">
                    <a:lumMod val="50000"/>
                  </a:srgbClr>
                </a:solidFill>
                <a:latin typeface="EYInterstate Light" panose="02000506000000020004" pitchFamily="2" charset="0"/>
              </a:rPr>
              <a:t>Pág..</a:t>
            </a:r>
            <a:fld id="{79EBF4C1-5E38-49CB-A296-36468A007673}" type="slidenum">
              <a:rPr lang="es-PA" sz="960">
                <a:solidFill>
                  <a:srgbClr val="FFFFFF">
                    <a:lumMod val="50000"/>
                  </a:srgbClr>
                </a:solidFill>
                <a:latin typeface="EYInterstate Light" panose="02000506000000020004" pitchFamily="2" charset="0"/>
              </a:rPr>
              <a:pPr defTabSz="822837">
                <a:lnSpc>
                  <a:spcPct val="85000"/>
                </a:lnSpc>
                <a:spcAft>
                  <a:spcPts val="720"/>
                </a:spcAft>
                <a:buClr>
                  <a:srgbClr val="FFE600"/>
                </a:buClr>
                <a:buSzPct val="70000"/>
                <a:buFont typeface="Arial" pitchFamily="34" charset="0"/>
                <a:buNone/>
              </a:pPr>
              <a:t>‹#›</a:t>
            </a:fld>
            <a:endParaRPr lang="es-PA" sz="960" dirty="0">
              <a:solidFill>
                <a:srgbClr val="FFFFFF">
                  <a:lumMod val="50000"/>
                </a:srgbClr>
              </a:solidFill>
              <a:latin typeface="EYInterstate Light" panose="02000506000000020004" pitchFamily="2" charset="0"/>
            </a:endParaRPr>
          </a:p>
        </p:txBody>
      </p:sp>
      <p:sp>
        <p:nvSpPr>
          <p:cNvPr id="11" name="Line 10"/>
          <p:cNvSpPr>
            <a:spLocks noChangeShapeType="1"/>
          </p:cNvSpPr>
          <p:nvPr userDrawn="1"/>
        </p:nvSpPr>
        <p:spPr bwMode="auto">
          <a:xfrm>
            <a:off x="182481" y="6407822"/>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EYInterstate Light" panose="02000506000000020004" pitchFamily="2" charset="0"/>
            </a:endParaRPr>
          </a:p>
        </p:txBody>
      </p:sp>
      <p:sp>
        <p:nvSpPr>
          <p:cNvPr id="12" name="Line 10"/>
          <p:cNvSpPr>
            <a:spLocks noChangeShapeType="1"/>
          </p:cNvSpPr>
          <p:nvPr userDrawn="1"/>
        </p:nvSpPr>
        <p:spPr bwMode="auto">
          <a:xfrm>
            <a:off x="182481" y="990460"/>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Calibri" panose="020F0502020204030204" pitchFamily="34" charset="0"/>
              <a:cs typeface="Calibri" panose="020F0502020204030204" pitchFamily="34" charset="0"/>
            </a:endParaRPr>
          </a:p>
        </p:txBody>
      </p:sp>
      <p:grpSp>
        <p:nvGrpSpPr>
          <p:cNvPr id="13" name="Group 12"/>
          <p:cNvGrpSpPr/>
          <p:nvPr userDrawn="1"/>
        </p:nvGrpSpPr>
        <p:grpSpPr bwMode="gray">
          <a:xfrm>
            <a:off x="11067219" y="6517005"/>
            <a:ext cx="371757" cy="204786"/>
            <a:chOff x="8348663" y="6450013"/>
            <a:chExt cx="338137" cy="204787"/>
          </a:xfrm>
          <a:solidFill>
            <a:schemeClr val="tx2">
              <a:lumMod val="65000"/>
            </a:schemeClr>
          </a:solidFill>
        </p:grpSpPr>
        <p:sp>
          <p:nvSpPr>
            <p:cNvPr id="14" name="Freeform 13"/>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sp>
          <p:nvSpPr>
            <p:cNvPr id="15" name="Freeform 14"/>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grpSp>
      <p:grpSp>
        <p:nvGrpSpPr>
          <p:cNvPr id="16" name="Group 15"/>
          <p:cNvGrpSpPr/>
          <p:nvPr userDrawn="1"/>
        </p:nvGrpSpPr>
        <p:grpSpPr>
          <a:xfrm>
            <a:off x="116834" y="6366862"/>
            <a:ext cx="1275274" cy="491139"/>
            <a:chOff x="1940515" y="3969796"/>
            <a:chExt cx="2888339" cy="1117460"/>
          </a:xfrm>
        </p:grpSpPr>
        <p:pic>
          <p:nvPicPr>
            <p:cNvPr id="17" name="Picture 16"/>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18" name="Picture 17"/>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pic>
        <p:nvPicPr>
          <p:cNvPr id="19" name="Picture 1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70547" y="66672"/>
            <a:ext cx="748724" cy="700081"/>
          </a:xfrm>
          <a:prstGeom prst="rect">
            <a:avLst/>
          </a:prstGeom>
        </p:spPr>
      </p:pic>
      <p:sp>
        <p:nvSpPr>
          <p:cNvPr id="20" name="TextBox 19"/>
          <p:cNvSpPr txBox="1"/>
          <p:nvPr userDrawn="1"/>
        </p:nvSpPr>
        <p:spPr>
          <a:xfrm>
            <a:off x="11129349" y="779026"/>
            <a:ext cx="926757" cy="169879"/>
          </a:xfrm>
          <a:prstGeom prst="rect">
            <a:avLst/>
          </a:prstGeom>
          <a:noFill/>
        </p:spPr>
        <p:txBody>
          <a:bodyPr wrap="square" lIns="0" tIns="43903" rIns="0" bIns="0" rtlCol="0" anchor="ctr">
            <a:spAutoFit/>
          </a:bodyPr>
          <a:lstStyle/>
          <a:p>
            <a:pPr algn="ctr" defTabSz="822837">
              <a:lnSpc>
                <a:spcPct val="85000"/>
              </a:lnSpc>
              <a:spcAft>
                <a:spcPts val="720"/>
              </a:spcAft>
              <a:buClr>
                <a:srgbClr val="FFE600"/>
              </a:buClr>
              <a:buSzPct val="70000"/>
            </a:pPr>
            <a:r>
              <a:rPr lang="es-PA" sz="960" b="1" dirty="0">
                <a:solidFill>
                  <a:srgbClr val="000000"/>
                </a:solidFill>
                <a:latin typeface="EYInterstate Light" panose="02000506000000020004" pitchFamily="2" charset="0"/>
              </a:rPr>
              <a:t>Proyecto Reto</a:t>
            </a:r>
          </a:p>
        </p:txBody>
      </p:sp>
    </p:spTree>
    <p:extLst>
      <p:ext uri="{BB962C8B-B14F-4D97-AF65-F5344CB8AC3E}">
        <p14:creationId xmlns:p14="http://schemas.microsoft.com/office/powerpoint/2010/main" val="2988077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12192000" cy="6858000"/>
          </a:xfrm>
          <a:prstGeom prst="rect">
            <a:avLst/>
          </a:prstGeom>
        </p:spPr>
      </p:pic>
      <p:sp>
        <p:nvSpPr>
          <p:cNvPr id="215044" name="Rectangle 4"/>
          <p:cNvSpPr>
            <a:spLocks noGrp="1" noChangeArrowheads="1"/>
          </p:cNvSpPr>
          <p:nvPr>
            <p:ph type="ctrTitle" hasCustomPrompt="1"/>
          </p:nvPr>
        </p:nvSpPr>
        <p:spPr>
          <a:xfrm>
            <a:off x="1048864" y="2043739"/>
            <a:ext cx="5177531" cy="314044"/>
          </a:xfrm>
          <a:prstGeom prst="rect">
            <a:avLst/>
          </a:prstGeom>
        </p:spPr>
        <p:txBody>
          <a:bodyPr/>
          <a:lstStyle>
            <a:lvl1pPr>
              <a:lnSpc>
                <a:spcPts val="2309"/>
              </a:lnSpc>
              <a:defRPr b="1">
                <a:solidFill>
                  <a:srgbClr val="333333"/>
                </a:solidFill>
                <a:latin typeface="+mj-lt"/>
              </a:defRPr>
            </a:lvl1pPr>
          </a:lstStyle>
          <a:p>
            <a:pPr lvl="0"/>
            <a:r>
              <a:rPr lang="es-PA" noProof="0" dirty="0" err="1"/>
              <a:t>Proposal</a:t>
            </a:r>
            <a:r>
              <a:rPr lang="es-PA" noProof="0" dirty="0"/>
              <a:t> </a:t>
            </a:r>
            <a:r>
              <a:rPr lang="es-PA" noProof="0" dirty="0" err="1"/>
              <a:t>title</a:t>
            </a:r>
            <a:endParaRPr lang="es-PA" noProof="0" dirty="0"/>
          </a:p>
        </p:txBody>
      </p:sp>
      <p:sp>
        <p:nvSpPr>
          <p:cNvPr id="14" name="Text Placeholder 14"/>
          <p:cNvSpPr>
            <a:spLocks noGrp="1"/>
          </p:cNvSpPr>
          <p:nvPr>
            <p:ph type="body" sz="quarter" idx="10"/>
          </p:nvPr>
        </p:nvSpPr>
        <p:spPr>
          <a:xfrm>
            <a:off x="1048864" y="2491847"/>
            <a:ext cx="5177531" cy="294953"/>
          </a:xfrm>
          <a:prstGeom prst="rect">
            <a:avLst/>
          </a:prstGeom>
        </p:spPr>
        <p:txBody>
          <a:bodyPr wrap="square" lIns="0" tIns="0" rIns="0" bIns="0">
            <a:spAutoFit/>
          </a:bodyPr>
          <a:lstStyle>
            <a:lvl1pPr>
              <a:defRPr kumimoji="0" lang="en-GB" sz="1539" b="0" i="0" u="none" strike="noStrike" kern="0" cap="none" spc="0" normalizeH="0" baseline="0" dirty="0">
                <a:ln>
                  <a:noFill/>
                </a:ln>
                <a:solidFill>
                  <a:srgbClr val="333333"/>
                </a:solidFill>
                <a:effectLst/>
                <a:uLnTx/>
                <a:uFillTx/>
                <a:latin typeface="EYInterstate Regular" pitchFamily="2" charset="0"/>
                <a:ea typeface="+mj-ea"/>
                <a:cs typeface="+mj-cs"/>
              </a:defRPr>
            </a:lvl1pPr>
          </a:lstStyle>
          <a:p>
            <a:pPr marL="0" marR="0" lvl="0" indent="0" algn="l" defTabSz="851098" rtl="0" eaLnBrk="1" fontAlgn="base" latinLnBrk="0" hangingPunct="1">
              <a:lnSpc>
                <a:spcPts val="2309"/>
              </a:lnSpc>
              <a:spcBef>
                <a:spcPct val="0"/>
              </a:spcBef>
              <a:spcAft>
                <a:spcPct val="0"/>
              </a:spcAft>
              <a:buClrTx/>
              <a:buSzTx/>
              <a:buFontTx/>
              <a:buNone/>
              <a:tabLst/>
              <a:defRPr/>
            </a:pPr>
            <a:r>
              <a:rPr lang="es-PA" dirty="0" err="1"/>
              <a:t>Click</a:t>
            </a:r>
            <a:r>
              <a:rPr lang="es-PA" dirty="0"/>
              <a:t> to </a:t>
            </a:r>
            <a:r>
              <a:rPr lang="es-PA" dirty="0" err="1"/>
              <a:t>edit</a:t>
            </a:r>
            <a:r>
              <a:rPr lang="es-PA" dirty="0"/>
              <a:t> Master </a:t>
            </a:r>
            <a:r>
              <a:rPr lang="es-PA" dirty="0" err="1"/>
              <a:t>text</a:t>
            </a:r>
            <a:r>
              <a:rPr lang="es-PA" dirty="0"/>
              <a:t> </a:t>
            </a:r>
            <a:r>
              <a:rPr lang="es-PA" dirty="0" err="1"/>
              <a:t>styles</a:t>
            </a:r>
            <a:endParaRPr lang="es-PA" dirty="0"/>
          </a:p>
        </p:txBody>
      </p:sp>
      <p:sp>
        <p:nvSpPr>
          <p:cNvPr id="11" name="Freeform 6"/>
          <p:cNvSpPr>
            <a:spLocks/>
          </p:cNvSpPr>
          <p:nvPr userDrawn="1"/>
        </p:nvSpPr>
        <p:spPr bwMode="auto">
          <a:xfrm>
            <a:off x="920275" y="719782"/>
            <a:ext cx="4338000" cy="327600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002060"/>
          </a:solidFill>
          <a:ln>
            <a:noFill/>
          </a:ln>
          <a:extLst/>
        </p:spPr>
        <p:txBody>
          <a:bodyPr vert="horz" wrap="square" lIns="78189" tIns="39095" rIns="78189" bIns="39095" numCol="1" anchor="t" anchorCtr="0" compatLnSpc="1">
            <a:prstTxWarp prst="textNoShape">
              <a:avLst/>
            </a:prstTxWarp>
          </a:bodyPr>
          <a:lstStyle/>
          <a:p>
            <a:pPr defTabSz="822837"/>
            <a:endParaRPr lang="es-PA" sz="2138" dirty="0">
              <a:solidFill>
                <a:srgbClr val="000000"/>
              </a:solidFill>
            </a:endParaRPr>
          </a:p>
        </p:txBody>
      </p:sp>
      <p:sp>
        <p:nvSpPr>
          <p:cNvPr id="12" name="Rounded Rectangle 11"/>
          <p:cNvSpPr/>
          <p:nvPr userDrawn="1"/>
        </p:nvSpPr>
        <p:spPr>
          <a:xfrm>
            <a:off x="415088" y="5708339"/>
            <a:ext cx="2567809" cy="618949"/>
          </a:xfrm>
          <a:prstGeom prst="roundRect">
            <a:avLst>
              <a:gd name="adj" fmla="val 50000"/>
            </a:avLst>
          </a:prstGeom>
          <a:solidFill>
            <a:schemeClr val="tx2">
              <a:alpha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22837"/>
            <a:endParaRPr lang="es-PA" sz="1200" dirty="0">
              <a:solidFill>
                <a:srgbClr val="000000"/>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5088" y="5535548"/>
            <a:ext cx="2689179" cy="899902"/>
          </a:xfrm>
          <a:prstGeom prst="rect">
            <a:avLst/>
          </a:prstGeom>
        </p:spPr>
      </p:pic>
      <p:grpSp>
        <p:nvGrpSpPr>
          <p:cNvPr id="15" name="Group 14"/>
          <p:cNvGrpSpPr/>
          <p:nvPr userDrawn="1"/>
        </p:nvGrpSpPr>
        <p:grpSpPr>
          <a:xfrm>
            <a:off x="10943967" y="5294848"/>
            <a:ext cx="925803" cy="1146119"/>
            <a:chOff x="9040813" y="5535613"/>
            <a:chExt cx="1082675" cy="1263650"/>
          </a:xfrm>
        </p:grpSpPr>
        <p:sp>
          <p:nvSpPr>
            <p:cNvPr id="16"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22837"/>
              <a:endParaRPr lang="es-PA" sz="2138" dirty="0">
                <a:solidFill>
                  <a:srgbClr val="000000"/>
                </a:solidFill>
              </a:endParaRPr>
            </a:p>
          </p:txBody>
        </p:sp>
        <p:sp>
          <p:nvSpPr>
            <p:cNvPr id="17"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22837"/>
              <a:endParaRPr lang="es-PA" sz="2138" dirty="0">
                <a:solidFill>
                  <a:srgbClr val="000000"/>
                </a:solidFill>
              </a:endParaRPr>
            </a:p>
          </p:txBody>
        </p:sp>
      </p:grpSp>
    </p:spTree>
    <p:extLst>
      <p:ext uri="{BB962C8B-B14F-4D97-AF65-F5344CB8AC3E}">
        <p14:creationId xmlns:p14="http://schemas.microsoft.com/office/powerpoint/2010/main" val="210590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Line 10"/>
          <p:cNvSpPr>
            <a:spLocks noChangeShapeType="1"/>
          </p:cNvSpPr>
          <p:nvPr userDrawn="1"/>
        </p:nvSpPr>
        <p:spPr bwMode="auto">
          <a:xfrm>
            <a:off x="609601" y="1044000"/>
            <a:ext cx="10972801"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dirty="0">
              <a:solidFill>
                <a:srgbClr val="808080"/>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771" y="-896645"/>
            <a:ext cx="12668488" cy="8445659"/>
          </a:xfrm>
          <a:prstGeom prst="rect">
            <a:avLst/>
          </a:prstGeom>
        </p:spPr>
      </p:pic>
      <p:sp>
        <p:nvSpPr>
          <p:cNvPr id="4" name="Freeform 3"/>
          <p:cNvSpPr>
            <a:spLocks/>
          </p:cNvSpPr>
          <p:nvPr userDrawn="1"/>
        </p:nvSpPr>
        <p:spPr bwMode="auto">
          <a:xfrm>
            <a:off x="-8275" y="4437112"/>
            <a:ext cx="7181433" cy="1584176"/>
          </a:xfrm>
          <a:custGeom>
            <a:avLst/>
            <a:gdLst>
              <a:gd name="T0" fmla="*/ 2147483647 w 4332"/>
              <a:gd name="T1" fmla="*/ 2147483647 h 796"/>
              <a:gd name="T2" fmla="*/ 0 w 4332"/>
              <a:gd name="T3" fmla="*/ 2147483647 h 796"/>
              <a:gd name="T4" fmla="*/ 2147483647 w 4332"/>
              <a:gd name="T5" fmla="*/ 2147483647 h 796"/>
              <a:gd name="T6" fmla="*/ 2147483647 w 4332"/>
              <a:gd name="T7" fmla="*/ 0 h 796"/>
              <a:gd name="T8" fmla="*/ 2147483647 w 4332"/>
              <a:gd name="T9" fmla="*/ 2147483647 h 796"/>
              <a:gd name="T10" fmla="*/ 0 60000 65536"/>
              <a:gd name="T11" fmla="*/ 0 60000 65536"/>
              <a:gd name="T12" fmla="*/ 0 60000 65536"/>
              <a:gd name="T13" fmla="*/ 0 60000 65536"/>
              <a:gd name="T14" fmla="*/ 0 60000 65536"/>
              <a:gd name="T15" fmla="*/ 0 w 4332"/>
              <a:gd name="T16" fmla="*/ 0 h 796"/>
              <a:gd name="T17" fmla="*/ 4332 w 4332"/>
              <a:gd name="T18" fmla="*/ 796 h 796"/>
            </a:gdLst>
            <a:ahLst/>
            <a:cxnLst>
              <a:cxn ang="T10">
                <a:pos x="T0" y="T1"/>
              </a:cxn>
              <a:cxn ang="T11">
                <a:pos x="T2" y="T3"/>
              </a:cxn>
              <a:cxn ang="T12">
                <a:pos x="T4" y="T5"/>
              </a:cxn>
              <a:cxn ang="T13">
                <a:pos x="T6" y="T7"/>
              </a:cxn>
              <a:cxn ang="T14">
                <a:pos x="T8" y="T9"/>
              </a:cxn>
            </a:cxnLst>
            <a:rect l="T15" t="T16" r="T17" b="T18"/>
            <a:pathLst>
              <a:path w="4332" h="796">
                <a:moveTo>
                  <a:pt x="1" y="4"/>
                </a:moveTo>
                <a:lnTo>
                  <a:pt x="0" y="796"/>
                </a:lnTo>
                <a:lnTo>
                  <a:pt x="4177" y="796"/>
                </a:lnTo>
                <a:lnTo>
                  <a:pt x="4332" y="0"/>
                </a:lnTo>
                <a:lnTo>
                  <a:pt x="1" y="4"/>
                </a:lnTo>
                <a:close/>
              </a:path>
            </a:pathLst>
          </a:custGeom>
          <a:solidFill>
            <a:srgbClr val="002060">
              <a:alpha val="83000"/>
            </a:srgbClr>
          </a:solidFill>
          <a:ln w="1270">
            <a:noFill/>
            <a:round/>
            <a:headEnd/>
            <a:tailEnd/>
          </a:ln>
        </p:spPr>
        <p:txBody>
          <a:bodyPr lIns="91389" tIns="45694" rIns="91389" bIns="45694" anchor="ctr">
            <a:noAutofit/>
          </a:bodyPr>
          <a:lstStyle/>
          <a:p>
            <a:pPr defTabSz="822837"/>
            <a:r>
              <a:rPr lang="es-PA" sz="1300" dirty="0">
                <a:solidFill>
                  <a:srgbClr val="FFFFFF"/>
                </a:solidFill>
                <a:latin typeface="Calibri" panose="020F0502020204030204" pitchFamily="34" charset="0"/>
                <a:cs typeface="Calibri" panose="020F0502020204030204" pitchFamily="34" charset="0"/>
              </a:rPr>
              <a:t> </a:t>
            </a:r>
          </a:p>
          <a:p>
            <a:pPr defTabSz="822837"/>
            <a:endParaRPr lang="es-PA" sz="1300" dirty="0">
              <a:solidFill>
                <a:srgbClr val="FFFFFF"/>
              </a:solidFill>
              <a:latin typeface="Calibri" panose="020F0502020204030204" pitchFamily="34" charset="0"/>
              <a:cs typeface="Calibri" panose="020F0502020204030204" pitchFamily="34" charset="0"/>
            </a:endParaRPr>
          </a:p>
          <a:p>
            <a:pPr defTabSz="822837"/>
            <a:endParaRPr lang="es-PA" sz="1300" dirty="0">
              <a:solidFill>
                <a:srgbClr val="FFFFFF"/>
              </a:solidFill>
              <a:latin typeface="Calibri" panose="020F0502020204030204" pitchFamily="34" charset="0"/>
              <a:cs typeface="Calibri" panose="020F0502020204030204" pitchFamily="34" charset="0"/>
            </a:endParaRPr>
          </a:p>
          <a:p>
            <a:pPr defTabSz="822837"/>
            <a:endParaRPr lang="es-PA" sz="1300" dirty="0">
              <a:solidFill>
                <a:srgbClr val="FFFFFF"/>
              </a:solidFill>
              <a:latin typeface="Calibri" panose="020F0502020204030204" pitchFamily="34" charset="0"/>
              <a:cs typeface="Calibri" panose="020F0502020204030204" pitchFamily="34" charset="0"/>
            </a:endParaRPr>
          </a:p>
          <a:p>
            <a:pPr defTabSz="822837"/>
            <a:endParaRPr lang="es-PA" sz="13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076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070" y="189190"/>
            <a:ext cx="9604935" cy="447619"/>
          </a:xfrm>
        </p:spPr>
        <p:txBody>
          <a:bodyPr>
            <a:no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81E3E-9242-4C34-BB9F-2471E33B846B}"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10345816" y="178229"/>
            <a:ext cx="1733333" cy="447619"/>
          </a:xfrm>
          <a:prstGeom prst="rect">
            <a:avLst/>
          </a:prstGeom>
        </p:spPr>
      </p:pic>
      <p:cxnSp>
        <p:nvCxnSpPr>
          <p:cNvPr id="9" name="Straight Connector 8"/>
          <p:cNvCxnSpPr/>
          <p:nvPr userDrawn="1"/>
        </p:nvCxnSpPr>
        <p:spPr>
          <a:xfrm flipV="1">
            <a:off x="579863" y="769434"/>
            <a:ext cx="9523142" cy="334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718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08" y="1908"/>
          <a:ext cx="1905" cy="1905"/>
        </p:xfrm>
        <a:graphic>
          <a:graphicData uri="http://schemas.openxmlformats.org/presentationml/2006/ole">
            <mc:AlternateContent xmlns:mc="http://schemas.openxmlformats.org/markup-compatibility/2006">
              <mc:Choice xmlns:v="urn:schemas-microsoft-com:vml" Requires="v">
                <p:oleObj spid="_x0000_s513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08" y="1908"/>
                        <a:ext cx="1905" cy="1905"/>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s-PA" dirty="0" err="1"/>
              <a:t>Click</a:t>
            </a:r>
            <a:r>
              <a:rPr lang="es-PA" dirty="0"/>
              <a:t> to </a:t>
            </a:r>
            <a:r>
              <a:rPr lang="es-PA" dirty="0" err="1"/>
              <a:t>edit</a:t>
            </a:r>
            <a:r>
              <a:rPr lang="es-PA" dirty="0"/>
              <a:t> Master </a:t>
            </a:r>
            <a:r>
              <a:rPr lang="es-PA" dirty="0" err="1"/>
              <a:t>title</a:t>
            </a:r>
            <a:r>
              <a:rPr lang="es-PA" dirty="0"/>
              <a:t> </a:t>
            </a:r>
            <a:r>
              <a:rPr lang="es-PA" dirty="0" err="1"/>
              <a:t>style</a:t>
            </a:r>
            <a:endParaRPr lang="es-PA" dirty="0"/>
          </a:p>
        </p:txBody>
      </p:sp>
      <p:sp>
        <p:nvSpPr>
          <p:cNvPr id="10" name="TextBox 9"/>
          <p:cNvSpPr txBox="1"/>
          <p:nvPr userDrawn="1"/>
        </p:nvSpPr>
        <p:spPr>
          <a:xfrm>
            <a:off x="11537938" y="6505704"/>
            <a:ext cx="453650" cy="169877"/>
          </a:xfrm>
          <a:prstGeom prst="rect">
            <a:avLst/>
          </a:prstGeom>
          <a:noFill/>
        </p:spPr>
        <p:txBody>
          <a:bodyPr wrap="none" lIns="0" tIns="43901" rIns="0" bIns="0" rtlCol="0">
            <a:spAutoFit/>
          </a:bodyPr>
          <a:lstStyle/>
          <a:p>
            <a:pPr defTabSz="822837">
              <a:lnSpc>
                <a:spcPct val="85000"/>
              </a:lnSpc>
              <a:spcAft>
                <a:spcPts val="720"/>
              </a:spcAft>
              <a:buClr>
                <a:srgbClr val="FFE600"/>
              </a:buClr>
              <a:buSzPct val="70000"/>
              <a:buFont typeface="Arial" pitchFamily="34" charset="0"/>
              <a:buNone/>
            </a:pPr>
            <a:r>
              <a:rPr lang="es-PA" sz="960" dirty="0">
                <a:solidFill>
                  <a:srgbClr val="FFFFFF">
                    <a:lumMod val="50000"/>
                  </a:srgbClr>
                </a:solidFill>
                <a:latin typeface="EYInterstate Light" panose="02000506000000020004" pitchFamily="2" charset="0"/>
              </a:rPr>
              <a:t>Pág..</a:t>
            </a:r>
            <a:fld id="{79EBF4C1-5E38-49CB-A296-36468A007673}" type="slidenum">
              <a:rPr lang="es-PA" sz="960">
                <a:solidFill>
                  <a:srgbClr val="FFFFFF">
                    <a:lumMod val="50000"/>
                  </a:srgbClr>
                </a:solidFill>
                <a:latin typeface="EYInterstate Light" panose="02000506000000020004" pitchFamily="2" charset="0"/>
              </a:rPr>
              <a:pPr defTabSz="822837">
                <a:lnSpc>
                  <a:spcPct val="85000"/>
                </a:lnSpc>
                <a:spcAft>
                  <a:spcPts val="720"/>
                </a:spcAft>
                <a:buClr>
                  <a:srgbClr val="FFE600"/>
                </a:buClr>
                <a:buSzPct val="70000"/>
                <a:buFont typeface="Arial" pitchFamily="34" charset="0"/>
                <a:buNone/>
              </a:pPr>
              <a:t>‹#›</a:t>
            </a:fld>
            <a:endParaRPr lang="es-PA" sz="960" dirty="0">
              <a:solidFill>
                <a:srgbClr val="FFFFFF">
                  <a:lumMod val="50000"/>
                </a:srgbClr>
              </a:solidFill>
              <a:latin typeface="EYInterstate Light" panose="02000506000000020004" pitchFamily="2" charset="0"/>
            </a:endParaRPr>
          </a:p>
        </p:txBody>
      </p:sp>
      <p:sp>
        <p:nvSpPr>
          <p:cNvPr id="11" name="Line 10"/>
          <p:cNvSpPr>
            <a:spLocks noChangeShapeType="1"/>
          </p:cNvSpPr>
          <p:nvPr userDrawn="1"/>
        </p:nvSpPr>
        <p:spPr bwMode="auto">
          <a:xfrm>
            <a:off x="182481" y="6407822"/>
            <a:ext cx="11826240" cy="0"/>
          </a:xfrm>
          <a:prstGeom prst="line">
            <a:avLst/>
          </a:prstGeom>
          <a:noFill/>
          <a:ln w="3175">
            <a:solidFill>
              <a:schemeClr val="accent2"/>
            </a:solidFill>
            <a:round/>
            <a:headEnd/>
            <a:tailEnd/>
          </a:ln>
          <a:effectLst/>
        </p:spPr>
        <p:txBody>
          <a:bodyPr wrap="none" lIns="82283" tIns="41141" rIns="82283" bIns="4114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EYInterstate Light" panose="02000506000000020004" pitchFamily="2" charset="0"/>
            </a:endParaRPr>
          </a:p>
        </p:txBody>
      </p:sp>
      <p:sp>
        <p:nvSpPr>
          <p:cNvPr id="12" name="Line 10"/>
          <p:cNvSpPr>
            <a:spLocks noChangeShapeType="1"/>
          </p:cNvSpPr>
          <p:nvPr userDrawn="1"/>
        </p:nvSpPr>
        <p:spPr bwMode="auto">
          <a:xfrm>
            <a:off x="182481" y="990460"/>
            <a:ext cx="11826240" cy="0"/>
          </a:xfrm>
          <a:prstGeom prst="line">
            <a:avLst/>
          </a:prstGeom>
          <a:noFill/>
          <a:ln w="3175">
            <a:solidFill>
              <a:schemeClr val="accent2"/>
            </a:solidFill>
            <a:round/>
            <a:headEnd/>
            <a:tailEnd/>
          </a:ln>
          <a:effectLst/>
        </p:spPr>
        <p:txBody>
          <a:bodyPr wrap="none" lIns="82283" tIns="41141" rIns="82283" bIns="4114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Calibri" panose="020F0502020204030204" pitchFamily="34" charset="0"/>
              <a:cs typeface="Calibri" panose="020F0502020204030204" pitchFamily="34" charset="0"/>
            </a:endParaRPr>
          </a:p>
        </p:txBody>
      </p:sp>
      <p:grpSp>
        <p:nvGrpSpPr>
          <p:cNvPr id="13" name="Group 12"/>
          <p:cNvGrpSpPr/>
          <p:nvPr userDrawn="1"/>
        </p:nvGrpSpPr>
        <p:grpSpPr bwMode="gray">
          <a:xfrm>
            <a:off x="11067220" y="6517005"/>
            <a:ext cx="371757" cy="204786"/>
            <a:chOff x="8348663" y="6450013"/>
            <a:chExt cx="338137" cy="204787"/>
          </a:xfrm>
          <a:solidFill>
            <a:schemeClr val="tx2">
              <a:lumMod val="65000"/>
            </a:schemeClr>
          </a:solidFill>
        </p:grpSpPr>
        <p:sp>
          <p:nvSpPr>
            <p:cNvPr id="14" name="Freeform 13"/>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sp>
          <p:nvSpPr>
            <p:cNvPr id="15" name="Freeform 14"/>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grpSp>
      <p:grpSp>
        <p:nvGrpSpPr>
          <p:cNvPr id="16" name="Group 15"/>
          <p:cNvGrpSpPr/>
          <p:nvPr userDrawn="1"/>
        </p:nvGrpSpPr>
        <p:grpSpPr>
          <a:xfrm>
            <a:off x="116834" y="6366863"/>
            <a:ext cx="1275274" cy="491139"/>
            <a:chOff x="1940515" y="3969796"/>
            <a:chExt cx="2888339" cy="1117460"/>
          </a:xfrm>
        </p:grpSpPr>
        <p:pic>
          <p:nvPicPr>
            <p:cNvPr id="17" name="Picture 16"/>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18" name="Picture 17"/>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pic>
        <p:nvPicPr>
          <p:cNvPr id="19" name="Picture 1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70547" y="66673"/>
            <a:ext cx="748724" cy="700081"/>
          </a:xfrm>
          <a:prstGeom prst="rect">
            <a:avLst/>
          </a:prstGeom>
        </p:spPr>
      </p:pic>
      <p:sp>
        <p:nvSpPr>
          <p:cNvPr id="20" name="TextBox 19"/>
          <p:cNvSpPr txBox="1"/>
          <p:nvPr userDrawn="1"/>
        </p:nvSpPr>
        <p:spPr>
          <a:xfrm>
            <a:off x="11129350" y="779028"/>
            <a:ext cx="926757" cy="169877"/>
          </a:xfrm>
          <a:prstGeom prst="rect">
            <a:avLst/>
          </a:prstGeom>
          <a:noFill/>
        </p:spPr>
        <p:txBody>
          <a:bodyPr wrap="square" lIns="0" tIns="43901" rIns="0" bIns="0" rtlCol="0" anchor="ctr">
            <a:spAutoFit/>
          </a:bodyPr>
          <a:lstStyle/>
          <a:p>
            <a:pPr algn="ctr" defTabSz="822837">
              <a:lnSpc>
                <a:spcPct val="85000"/>
              </a:lnSpc>
              <a:spcAft>
                <a:spcPts val="720"/>
              </a:spcAft>
              <a:buClr>
                <a:srgbClr val="FFE600"/>
              </a:buClr>
              <a:buSzPct val="70000"/>
            </a:pPr>
            <a:r>
              <a:rPr lang="es-PA" sz="960" b="1" dirty="0">
                <a:solidFill>
                  <a:srgbClr val="000000"/>
                </a:solidFill>
                <a:latin typeface="EYInterstate Light" panose="02000506000000020004" pitchFamily="2" charset="0"/>
              </a:rPr>
              <a:t>Proyecto Reto</a:t>
            </a:r>
          </a:p>
        </p:txBody>
      </p:sp>
    </p:spTree>
    <p:extLst>
      <p:ext uri="{BB962C8B-B14F-4D97-AF65-F5344CB8AC3E}">
        <p14:creationId xmlns:p14="http://schemas.microsoft.com/office/powerpoint/2010/main" val="2121535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07" y="1907"/>
          <a:ext cx="1905" cy="1905"/>
        </p:xfrm>
        <a:graphic>
          <a:graphicData uri="http://schemas.openxmlformats.org/presentationml/2006/ole">
            <mc:AlternateContent xmlns:mc="http://schemas.openxmlformats.org/markup-compatibility/2006">
              <mc:Choice xmlns:v="urn:schemas-microsoft-com:vml" Requires="v">
                <p:oleObj spid="_x0000_s523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07" y="1907"/>
                        <a:ext cx="1905" cy="1905"/>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s-PA" dirty="0" err="1"/>
              <a:t>Click</a:t>
            </a:r>
            <a:r>
              <a:rPr lang="es-PA" dirty="0"/>
              <a:t> to </a:t>
            </a:r>
            <a:r>
              <a:rPr lang="es-PA" dirty="0" err="1"/>
              <a:t>edit</a:t>
            </a:r>
            <a:r>
              <a:rPr lang="es-PA" dirty="0"/>
              <a:t> Master </a:t>
            </a:r>
            <a:r>
              <a:rPr lang="es-PA" dirty="0" err="1"/>
              <a:t>title</a:t>
            </a:r>
            <a:r>
              <a:rPr lang="es-PA" dirty="0"/>
              <a:t> </a:t>
            </a:r>
            <a:r>
              <a:rPr lang="es-PA" dirty="0" err="1"/>
              <a:t>style</a:t>
            </a:r>
            <a:endParaRPr lang="es-PA" dirty="0"/>
          </a:p>
        </p:txBody>
      </p:sp>
      <p:sp>
        <p:nvSpPr>
          <p:cNvPr id="10" name="TextBox 9"/>
          <p:cNvSpPr txBox="1"/>
          <p:nvPr userDrawn="1"/>
        </p:nvSpPr>
        <p:spPr>
          <a:xfrm>
            <a:off x="11537938" y="6505705"/>
            <a:ext cx="453650" cy="169879"/>
          </a:xfrm>
          <a:prstGeom prst="rect">
            <a:avLst/>
          </a:prstGeom>
          <a:noFill/>
        </p:spPr>
        <p:txBody>
          <a:bodyPr wrap="none" lIns="0" tIns="43903" rIns="0" bIns="0" rtlCol="0">
            <a:spAutoFit/>
          </a:bodyPr>
          <a:lstStyle/>
          <a:p>
            <a:pPr defTabSz="822837">
              <a:lnSpc>
                <a:spcPct val="85000"/>
              </a:lnSpc>
              <a:spcAft>
                <a:spcPts val="720"/>
              </a:spcAft>
              <a:buClr>
                <a:srgbClr val="FFE600"/>
              </a:buClr>
              <a:buSzPct val="70000"/>
              <a:buFont typeface="Arial" pitchFamily="34" charset="0"/>
              <a:buNone/>
            </a:pPr>
            <a:r>
              <a:rPr lang="es-PA" sz="960" dirty="0">
                <a:solidFill>
                  <a:srgbClr val="FFFFFF">
                    <a:lumMod val="50000"/>
                  </a:srgbClr>
                </a:solidFill>
                <a:latin typeface="EYInterstate Light" panose="02000506000000020004" pitchFamily="2" charset="0"/>
              </a:rPr>
              <a:t>Pág..</a:t>
            </a:r>
            <a:fld id="{79EBF4C1-5E38-49CB-A296-36468A007673}" type="slidenum">
              <a:rPr lang="es-PA" sz="960">
                <a:solidFill>
                  <a:srgbClr val="FFFFFF">
                    <a:lumMod val="50000"/>
                  </a:srgbClr>
                </a:solidFill>
                <a:latin typeface="EYInterstate Light" panose="02000506000000020004" pitchFamily="2" charset="0"/>
              </a:rPr>
              <a:pPr defTabSz="822837">
                <a:lnSpc>
                  <a:spcPct val="85000"/>
                </a:lnSpc>
                <a:spcAft>
                  <a:spcPts val="720"/>
                </a:spcAft>
                <a:buClr>
                  <a:srgbClr val="FFE600"/>
                </a:buClr>
                <a:buSzPct val="70000"/>
                <a:buFont typeface="Arial" pitchFamily="34" charset="0"/>
                <a:buNone/>
              </a:pPr>
              <a:t>‹#›</a:t>
            </a:fld>
            <a:endParaRPr lang="es-PA" sz="960" dirty="0">
              <a:solidFill>
                <a:srgbClr val="FFFFFF">
                  <a:lumMod val="50000"/>
                </a:srgbClr>
              </a:solidFill>
              <a:latin typeface="EYInterstate Light" panose="02000506000000020004" pitchFamily="2" charset="0"/>
            </a:endParaRPr>
          </a:p>
        </p:txBody>
      </p:sp>
      <p:sp>
        <p:nvSpPr>
          <p:cNvPr id="11" name="Line 10"/>
          <p:cNvSpPr>
            <a:spLocks noChangeShapeType="1"/>
          </p:cNvSpPr>
          <p:nvPr userDrawn="1"/>
        </p:nvSpPr>
        <p:spPr bwMode="auto">
          <a:xfrm>
            <a:off x="182481" y="6407822"/>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EYInterstate Light" panose="02000506000000020004" pitchFamily="2" charset="0"/>
            </a:endParaRPr>
          </a:p>
        </p:txBody>
      </p:sp>
      <p:sp>
        <p:nvSpPr>
          <p:cNvPr id="12" name="Line 10"/>
          <p:cNvSpPr>
            <a:spLocks noChangeShapeType="1"/>
          </p:cNvSpPr>
          <p:nvPr userDrawn="1"/>
        </p:nvSpPr>
        <p:spPr bwMode="auto">
          <a:xfrm>
            <a:off x="182481" y="990460"/>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Calibri" panose="020F0502020204030204" pitchFamily="34" charset="0"/>
              <a:cs typeface="Calibri" panose="020F0502020204030204" pitchFamily="34" charset="0"/>
            </a:endParaRPr>
          </a:p>
        </p:txBody>
      </p:sp>
      <p:grpSp>
        <p:nvGrpSpPr>
          <p:cNvPr id="13" name="Group 12"/>
          <p:cNvGrpSpPr/>
          <p:nvPr userDrawn="1"/>
        </p:nvGrpSpPr>
        <p:grpSpPr bwMode="gray">
          <a:xfrm>
            <a:off x="11067219" y="6517005"/>
            <a:ext cx="371757" cy="204786"/>
            <a:chOff x="8348663" y="6450013"/>
            <a:chExt cx="338137" cy="204787"/>
          </a:xfrm>
          <a:solidFill>
            <a:schemeClr val="tx2">
              <a:lumMod val="65000"/>
            </a:schemeClr>
          </a:solidFill>
        </p:grpSpPr>
        <p:sp>
          <p:nvSpPr>
            <p:cNvPr id="14" name="Freeform 13"/>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sp>
          <p:nvSpPr>
            <p:cNvPr id="15" name="Freeform 14"/>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grpSp>
      <p:grpSp>
        <p:nvGrpSpPr>
          <p:cNvPr id="16" name="Group 15"/>
          <p:cNvGrpSpPr/>
          <p:nvPr userDrawn="1"/>
        </p:nvGrpSpPr>
        <p:grpSpPr>
          <a:xfrm>
            <a:off x="116834" y="6366862"/>
            <a:ext cx="1275274" cy="491139"/>
            <a:chOff x="1940515" y="3969796"/>
            <a:chExt cx="2888339" cy="1117460"/>
          </a:xfrm>
        </p:grpSpPr>
        <p:pic>
          <p:nvPicPr>
            <p:cNvPr id="17" name="Picture 16"/>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18" name="Picture 17"/>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pic>
        <p:nvPicPr>
          <p:cNvPr id="19" name="Picture 1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70547" y="66672"/>
            <a:ext cx="748724" cy="700081"/>
          </a:xfrm>
          <a:prstGeom prst="rect">
            <a:avLst/>
          </a:prstGeom>
        </p:spPr>
      </p:pic>
      <p:sp>
        <p:nvSpPr>
          <p:cNvPr id="20" name="TextBox 19"/>
          <p:cNvSpPr txBox="1"/>
          <p:nvPr userDrawn="1"/>
        </p:nvSpPr>
        <p:spPr>
          <a:xfrm>
            <a:off x="11129349" y="779026"/>
            <a:ext cx="926757" cy="169879"/>
          </a:xfrm>
          <a:prstGeom prst="rect">
            <a:avLst/>
          </a:prstGeom>
          <a:noFill/>
        </p:spPr>
        <p:txBody>
          <a:bodyPr wrap="square" lIns="0" tIns="43903" rIns="0" bIns="0" rtlCol="0" anchor="ctr">
            <a:spAutoFit/>
          </a:bodyPr>
          <a:lstStyle/>
          <a:p>
            <a:pPr algn="ctr" defTabSz="822837">
              <a:lnSpc>
                <a:spcPct val="85000"/>
              </a:lnSpc>
              <a:spcAft>
                <a:spcPts val="720"/>
              </a:spcAft>
              <a:buClr>
                <a:srgbClr val="FFE600"/>
              </a:buClr>
              <a:buSzPct val="70000"/>
            </a:pPr>
            <a:r>
              <a:rPr lang="es-PA" sz="960" b="1" dirty="0">
                <a:solidFill>
                  <a:srgbClr val="000000"/>
                </a:solidFill>
                <a:latin typeface="EYInterstate Light" panose="02000506000000020004" pitchFamily="2" charset="0"/>
              </a:rPr>
              <a:t>Proyecto Reto</a:t>
            </a:r>
          </a:p>
        </p:txBody>
      </p:sp>
    </p:spTree>
    <p:extLst>
      <p:ext uri="{BB962C8B-B14F-4D97-AF65-F5344CB8AC3E}">
        <p14:creationId xmlns:p14="http://schemas.microsoft.com/office/powerpoint/2010/main" val="1012603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s-PA" dirty="0" err="1"/>
              <a:t>Click</a:t>
            </a:r>
            <a:r>
              <a:rPr lang="es-PA" dirty="0"/>
              <a:t> to </a:t>
            </a:r>
            <a:r>
              <a:rPr lang="es-PA" dirty="0" err="1"/>
              <a:t>edit</a:t>
            </a:r>
            <a:r>
              <a:rPr lang="es-PA" dirty="0"/>
              <a:t> Master </a:t>
            </a:r>
            <a:r>
              <a:rPr lang="es-PA" dirty="0" err="1"/>
              <a:t>title</a:t>
            </a:r>
            <a:r>
              <a:rPr lang="es-PA" dirty="0"/>
              <a:t> </a:t>
            </a:r>
            <a:r>
              <a:rPr lang="es-PA" dirty="0" err="1"/>
              <a:t>style</a:t>
            </a:r>
            <a:endParaRPr lang="es-PA" dirty="0"/>
          </a:p>
        </p:txBody>
      </p:sp>
      <p:sp>
        <p:nvSpPr>
          <p:cNvPr id="6" name="Date Placeholder 5"/>
          <p:cNvSpPr>
            <a:spLocks noGrp="1"/>
          </p:cNvSpPr>
          <p:nvPr>
            <p:ph type="dt" sz="half" idx="10"/>
          </p:nvPr>
        </p:nvSpPr>
        <p:spPr>
          <a:xfrm>
            <a:off x="1494740" y="6519674"/>
            <a:ext cx="1370886" cy="201167"/>
          </a:xfrm>
          <a:prstGeom prst="rect">
            <a:avLst/>
          </a:prstGeom>
        </p:spPr>
        <p:txBody>
          <a:bodyPr/>
          <a:lstStyle/>
          <a:p>
            <a:pPr defTabSz="822837"/>
            <a:endParaRPr lang="es-PA" sz="1560" dirty="0">
              <a:solidFill>
                <a:srgbClr val="FFFFFF"/>
              </a:solidFill>
            </a:endParaRPr>
          </a:p>
        </p:txBody>
      </p:sp>
      <p:sp>
        <p:nvSpPr>
          <p:cNvPr id="7" name="Line 11"/>
          <p:cNvSpPr>
            <a:spLocks noChangeShapeType="1"/>
          </p:cNvSpPr>
          <p:nvPr userDrawn="1"/>
        </p:nvSpPr>
        <p:spPr bwMode="auto">
          <a:xfrm>
            <a:off x="609601" y="6245352"/>
            <a:ext cx="10972801"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1799" dirty="0">
              <a:solidFill>
                <a:srgbClr val="FFFFFF"/>
              </a:solidFill>
            </a:endParaRPr>
          </a:p>
        </p:txBody>
      </p:sp>
    </p:spTree>
    <p:extLst>
      <p:ext uri="{BB962C8B-B14F-4D97-AF65-F5344CB8AC3E}">
        <p14:creationId xmlns:p14="http://schemas.microsoft.com/office/powerpoint/2010/main" val="1042282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sp>
        <p:nvSpPr>
          <p:cNvPr id="10" name="Title 1"/>
          <p:cNvSpPr>
            <a:spLocks noGrp="1"/>
          </p:cNvSpPr>
          <p:nvPr>
            <p:ph type="ctrTitle"/>
          </p:nvPr>
        </p:nvSpPr>
        <p:spPr>
          <a:xfrm>
            <a:off x="996177" y="1923543"/>
            <a:ext cx="4595007" cy="860400"/>
          </a:xfrm>
          <a:prstGeom prst="rect">
            <a:avLst/>
          </a:prstGeom>
        </p:spPr>
        <p:txBody>
          <a:bodyPr/>
          <a:lstStyle>
            <a:lvl1pPr>
              <a:defRPr>
                <a:solidFill>
                  <a:srgbClr val="FFFFFF"/>
                </a:solidFill>
                <a:latin typeface="Calibri" panose="020F0502020204030204" pitchFamily="34" charset="0"/>
                <a:cs typeface="Calibri" panose="020F0502020204030204" pitchFamily="34" charset="0"/>
              </a:defRPr>
            </a:lvl1pPr>
          </a:lstStyle>
          <a:p>
            <a:r>
              <a:rPr lang="es-PA" dirty="0" err="1"/>
              <a:t>Click</a:t>
            </a:r>
            <a:r>
              <a:rPr lang="es-PA" dirty="0"/>
              <a:t> to </a:t>
            </a:r>
            <a:r>
              <a:rPr lang="es-PA" dirty="0" err="1"/>
              <a:t>edit</a:t>
            </a:r>
            <a:r>
              <a:rPr lang="es-PA" dirty="0"/>
              <a:t> Master </a:t>
            </a:r>
            <a:r>
              <a:rPr lang="es-PA" dirty="0" err="1"/>
              <a:t>title</a:t>
            </a:r>
            <a:r>
              <a:rPr lang="es-PA" dirty="0"/>
              <a:t> </a:t>
            </a:r>
            <a:r>
              <a:rPr lang="es-PA" dirty="0" err="1"/>
              <a:t>style</a:t>
            </a:r>
            <a:endParaRPr lang="es-PA" dirty="0"/>
          </a:p>
        </p:txBody>
      </p:sp>
      <p:sp>
        <p:nvSpPr>
          <p:cNvPr id="11" name="Subtitle 2"/>
          <p:cNvSpPr>
            <a:spLocks noGrp="1"/>
          </p:cNvSpPr>
          <p:nvPr>
            <p:ph type="subTitle" idx="1"/>
          </p:nvPr>
        </p:nvSpPr>
        <p:spPr>
          <a:xfrm>
            <a:off x="996177" y="2660904"/>
            <a:ext cx="4595007" cy="645742"/>
          </a:xfrm>
          <a:prstGeom prst="rect">
            <a:avLst/>
          </a:prstGeom>
        </p:spPr>
        <p:txBody>
          <a:bodyPr/>
          <a:lstStyle>
            <a:lvl1pPr marL="0" indent="0" algn="l">
              <a:buNone/>
              <a:defRPr sz="1998">
                <a:solidFill>
                  <a:srgbClr val="FFFFFF"/>
                </a:solidFill>
                <a:latin typeface="Calibri" panose="020F0502020204030204" pitchFamily="34" charset="0"/>
                <a:cs typeface="Calibri" panose="020F0502020204030204" pitchFamily="34" charset="0"/>
              </a:defRPr>
            </a:lvl1pPr>
            <a:lvl2pPr marL="0" indent="0" algn="l">
              <a:buNone/>
              <a:defRPr sz="1599">
                <a:solidFill>
                  <a:schemeClr val="tx1">
                    <a:lumMod val="75000"/>
                    <a:lumOff val="25000"/>
                  </a:schemeClr>
                </a:solidFill>
              </a:defRPr>
            </a:lvl2pPr>
            <a:lvl3pPr marL="913823" indent="0" algn="ctr">
              <a:buNone/>
              <a:defRPr>
                <a:solidFill>
                  <a:schemeClr val="tx1">
                    <a:tint val="75000"/>
                  </a:schemeClr>
                </a:solidFill>
              </a:defRPr>
            </a:lvl3pPr>
            <a:lvl4pPr marL="1370735" indent="0" algn="ctr">
              <a:buNone/>
              <a:defRPr>
                <a:solidFill>
                  <a:schemeClr val="tx1">
                    <a:tint val="75000"/>
                  </a:schemeClr>
                </a:solidFill>
              </a:defRPr>
            </a:lvl4pPr>
            <a:lvl5pPr marL="1827648" indent="0" algn="ctr">
              <a:buNone/>
              <a:defRPr>
                <a:solidFill>
                  <a:schemeClr val="tx1">
                    <a:tint val="75000"/>
                  </a:schemeClr>
                </a:solidFill>
              </a:defRPr>
            </a:lvl5pPr>
            <a:lvl6pPr marL="2284560" indent="0" algn="ctr">
              <a:buNone/>
              <a:defRPr>
                <a:solidFill>
                  <a:schemeClr val="tx1">
                    <a:tint val="75000"/>
                  </a:schemeClr>
                </a:solidFill>
              </a:defRPr>
            </a:lvl6pPr>
            <a:lvl7pPr marL="2741471" indent="0" algn="ctr">
              <a:buNone/>
              <a:defRPr>
                <a:solidFill>
                  <a:schemeClr val="tx1">
                    <a:tint val="75000"/>
                  </a:schemeClr>
                </a:solidFill>
              </a:defRPr>
            </a:lvl7pPr>
            <a:lvl8pPr marL="3198383" indent="0" algn="ctr">
              <a:buNone/>
              <a:defRPr>
                <a:solidFill>
                  <a:schemeClr val="tx1">
                    <a:tint val="75000"/>
                  </a:schemeClr>
                </a:solidFill>
              </a:defRPr>
            </a:lvl8pPr>
            <a:lvl9pPr marL="3655295" indent="0" algn="ctr">
              <a:buNone/>
              <a:defRPr>
                <a:solidFill>
                  <a:schemeClr val="tx1">
                    <a:tint val="75000"/>
                  </a:schemeClr>
                </a:solidFill>
              </a:defRPr>
            </a:lvl9pPr>
          </a:lstStyle>
          <a:p>
            <a:pPr lvl="0"/>
            <a:r>
              <a:rPr lang="es-PA" dirty="0" err="1"/>
              <a:t>Click</a:t>
            </a:r>
            <a:r>
              <a:rPr lang="es-PA" dirty="0"/>
              <a:t> to </a:t>
            </a:r>
            <a:r>
              <a:rPr lang="es-PA" dirty="0" err="1"/>
              <a:t>edit</a:t>
            </a:r>
            <a:r>
              <a:rPr lang="es-PA" dirty="0"/>
              <a:t> Master </a:t>
            </a:r>
            <a:r>
              <a:rPr lang="es-PA" dirty="0" err="1"/>
              <a:t>subtitle</a:t>
            </a:r>
            <a:r>
              <a:rPr lang="es-PA" dirty="0"/>
              <a:t> </a:t>
            </a:r>
            <a:r>
              <a:rPr lang="es-PA" dirty="0" err="1"/>
              <a:t>style</a:t>
            </a:r>
            <a:endParaRPr lang="es-P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39" y="-27296"/>
            <a:ext cx="12296633" cy="6905768"/>
          </a:xfrm>
          <a:prstGeom prst="rect">
            <a:avLst/>
          </a:prstGeom>
        </p:spPr>
      </p:pic>
    </p:spTree>
    <p:extLst>
      <p:ext uri="{BB962C8B-B14F-4D97-AF65-F5344CB8AC3E}">
        <p14:creationId xmlns:p14="http://schemas.microsoft.com/office/powerpoint/2010/main" val="1534075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3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304800" y="34290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2" name="Picture Placeholder 11"/>
          <p:cNvSpPr>
            <a:spLocks noGrp="1"/>
          </p:cNvSpPr>
          <p:nvPr>
            <p:ph type="pic" sz="quarter" idx="17"/>
          </p:nvPr>
        </p:nvSpPr>
        <p:spPr>
          <a:xfrm>
            <a:off x="3251200" y="228600"/>
            <a:ext cx="74168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5" name="Picture Placeholder 14"/>
          <p:cNvSpPr>
            <a:spLocks noGrp="1"/>
          </p:cNvSpPr>
          <p:nvPr>
            <p:ph type="pic" sz="quarter" idx="26"/>
          </p:nvPr>
        </p:nvSpPr>
        <p:spPr>
          <a:xfrm>
            <a:off x="304800" y="2286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31" name="Picture Placeholder 30"/>
          <p:cNvSpPr>
            <a:spLocks noGrp="1"/>
          </p:cNvSpPr>
          <p:nvPr>
            <p:ph type="pic" sz="quarter" idx="27"/>
          </p:nvPr>
        </p:nvSpPr>
        <p:spPr>
          <a:xfrm>
            <a:off x="70104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7" name="Picture Placeholder 16"/>
          <p:cNvSpPr>
            <a:spLocks noGrp="1"/>
          </p:cNvSpPr>
          <p:nvPr>
            <p:ph type="pic" sz="quarter" idx="28"/>
          </p:nvPr>
        </p:nvSpPr>
        <p:spPr>
          <a:xfrm>
            <a:off x="32512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Tree>
    <p:extLst>
      <p:ext uri="{BB962C8B-B14F-4D97-AF65-F5344CB8AC3E}">
        <p14:creationId xmlns:p14="http://schemas.microsoft.com/office/powerpoint/2010/main" val="60818016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3048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7" name="Picture Placeholder 6"/>
          <p:cNvSpPr>
            <a:spLocks noGrp="1"/>
          </p:cNvSpPr>
          <p:nvPr>
            <p:ph type="pic" sz="quarter" idx="29"/>
          </p:nvPr>
        </p:nvSpPr>
        <p:spPr>
          <a:xfrm>
            <a:off x="304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27" name="Picture Placeholder 26"/>
          <p:cNvSpPr>
            <a:spLocks noGrp="1"/>
          </p:cNvSpPr>
          <p:nvPr>
            <p:ph type="pic" sz="quarter" idx="30"/>
          </p:nvPr>
        </p:nvSpPr>
        <p:spPr>
          <a:xfrm>
            <a:off x="5892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4" name="Picture Placeholder 13"/>
          <p:cNvSpPr>
            <a:spLocks noGrp="1"/>
          </p:cNvSpPr>
          <p:nvPr>
            <p:ph type="pic" sz="quarter" idx="27"/>
          </p:nvPr>
        </p:nvSpPr>
        <p:spPr>
          <a:xfrm>
            <a:off x="40132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2" name="Picture Placeholder 11"/>
          <p:cNvSpPr>
            <a:spLocks noGrp="1"/>
          </p:cNvSpPr>
          <p:nvPr>
            <p:ph type="pic" sz="quarter" idx="28"/>
          </p:nvPr>
        </p:nvSpPr>
        <p:spPr>
          <a:xfrm>
            <a:off x="77216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8" name="Date Placeholder 7"/>
          <p:cNvSpPr>
            <a:spLocks noGrp="1"/>
          </p:cNvSpPr>
          <p:nvPr>
            <p:ph type="dt" sz="half" idx="31"/>
          </p:nvPr>
        </p:nvSpPr>
        <p:spPr>
          <a:xfrm rot="16200000">
            <a:off x="10617200" y="951972"/>
            <a:ext cx="2133600" cy="486833"/>
          </a:xfrm>
          <a:prstGeom prst="rect">
            <a:avLst/>
          </a:prstGeom>
        </p:spPr>
        <p:txBody>
          <a:bodyPr/>
          <a:lstStyle/>
          <a:p>
            <a:pPr defTabSz="914400"/>
            <a:fld id="{9668B50E-0B48-4566-8609-C51CF752A7DF}" type="datetimeFigureOut">
              <a:rPr lang="en-US" smtClean="0">
                <a:solidFill>
                  <a:prstClr val="white"/>
                </a:solidFill>
              </a:rPr>
              <a:pPr defTabSz="914400"/>
              <a:t>11/6/2018</a:t>
            </a:fld>
            <a:endParaRPr lang="en-US" dirty="0">
              <a:solidFill>
                <a:prstClr val="white"/>
              </a:solidFill>
            </a:endParaRPr>
          </a:p>
        </p:txBody>
      </p:sp>
      <p:sp>
        <p:nvSpPr>
          <p:cNvPr id="10" name="Slide Number Placeholder 9"/>
          <p:cNvSpPr>
            <a:spLocks noGrp="1"/>
          </p:cNvSpPr>
          <p:nvPr>
            <p:ph type="sldNum" sz="quarter" idx="32"/>
          </p:nvPr>
        </p:nvSpPr>
        <p:spPr>
          <a:xfrm rot="5400000">
            <a:off x="11199814" y="5901797"/>
            <a:ext cx="968375" cy="486833"/>
          </a:xfrm>
          <a:prstGeom prst="rect">
            <a:avLst/>
          </a:prstGeom>
        </p:spPr>
        <p:txBody>
          <a:bodyPr/>
          <a:lstStyle/>
          <a:p>
            <a:pPr defTabSz="914400"/>
            <a:fld id="{8A4431D5-1B33-458B-8AFD-CECCB0FA18CB}" type="slidenum">
              <a:rPr lang="en-US" smtClean="0">
                <a:solidFill>
                  <a:srgbClr val="FFFFFF"/>
                </a:solidFill>
              </a:rPr>
              <a:pPr defTabSz="914400"/>
              <a:t>‹#›</a:t>
            </a:fld>
            <a:endParaRPr lang="en-US" dirty="0">
              <a:solidFill>
                <a:prstClr val="white"/>
              </a:solidFill>
            </a:endParaRPr>
          </a:p>
        </p:txBody>
      </p:sp>
      <p:sp>
        <p:nvSpPr>
          <p:cNvPr id="11" name="Footer Placeholder 10"/>
          <p:cNvSpPr>
            <a:spLocks noGrp="1"/>
          </p:cNvSpPr>
          <p:nvPr>
            <p:ph type="ftr" sz="quarter" idx="33"/>
          </p:nvPr>
        </p:nvSpPr>
        <p:spPr>
          <a:xfrm rot="16200000">
            <a:off x="10083800" y="3771373"/>
            <a:ext cx="3200400" cy="486833"/>
          </a:xfrm>
          <a:prstGeom prst="rect">
            <a:avLst/>
          </a:prstGeom>
        </p:spPr>
        <p:txBody>
          <a:bodyPr/>
          <a:lstStyle/>
          <a:p>
            <a:pPr defTabSz="914400"/>
            <a:endParaRPr lang="en-US" dirty="0">
              <a:solidFill>
                <a:prstClr val="white"/>
              </a:solidFill>
            </a:endParaRPr>
          </a:p>
        </p:txBody>
      </p:sp>
    </p:spTree>
    <p:extLst>
      <p:ext uri="{BB962C8B-B14F-4D97-AF65-F5344CB8AC3E}">
        <p14:creationId xmlns:p14="http://schemas.microsoft.com/office/powerpoint/2010/main" val="31591881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endParaRPr>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defTabSz="914400"/>
                <a:endParaRPr lang="en-US" sz="2400">
                  <a:solidFill>
                    <a:prstClr val="black"/>
                  </a:solidFill>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defTabSz="914400"/>
                <a:endParaRPr lang="en-US" sz="2400">
                  <a:solidFill>
                    <a:prstClr val="black"/>
                  </a:solidFill>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defTabSz="914400"/>
                <a:endParaRPr lang="en-US" sz="2400">
                  <a:solidFill>
                    <a:prstClr val="black"/>
                  </a:solidFill>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dirty="0"/>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A5A5A5"/>
                </a:solidFill>
              </a:rPr>
              <a:pPr/>
              <a:t>11/6/2018</a:t>
            </a:fld>
            <a:endParaRPr lang="en-US">
              <a:solidFill>
                <a:srgbClr val="A5A5A5"/>
              </a:solidFill>
            </a:endParaRPr>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64945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A5A5A5"/>
                </a:solidFill>
              </a:rPr>
              <a:pPr/>
              <a:t>11/6/2018</a:t>
            </a:fld>
            <a:endParaRPr lang="en-US">
              <a:solidFill>
                <a:srgbClr val="A5A5A5"/>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84725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A5A5A5"/>
                </a:solidFill>
              </a:rPr>
              <a:pPr/>
              <a:t>11/6/2018</a:t>
            </a:fld>
            <a:endParaRPr lang="en-US">
              <a:solidFill>
                <a:srgbClr val="A5A5A5"/>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95195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691CD2-C09F-438F-8BDF-152D775AE36E}"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216511" y="247325"/>
            <a:ext cx="1733333" cy="447619"/>
          </a:xfrm>
          <a:prstGeom prst="rect">
            <a:avLst/>
          </a:prstGeom>
        </p:spPr>
      </p:pic>
    </p:spTree>
    <p:extLst>
      <p:ext uri="{BB962C8B-B14F-4D97-AF65-F5344CB8AC3E}">
        <p14:creationId xmlns:p14="http://schemas.microsoft.com/office/powerpoint/2010/main" val="232302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A5A5A5"/>
                </a:solidFill>
              </a:rPr>
              <a:pPr/>
              <a:t>11/6/2018</a:t>
            </a:fld>
            <a:endParaRPr lang="en-US">
              <a:solidFill>
                <a:srgbClr val="A5A5A5"/>
              </a:solidFill>
            </a:endParaRPr>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19144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A5A5A5"/>
                </a:solidFill>
              </a:rPr>
              <a:pPr/>
              <a:t>11/6/2018</a:t>
            </a:fld>
            <a:endParaRPr lang="en-US">
              <a:solidFill>
                <a:srgbClr val="A5A5A5"/>
              </a:solidFill>
            </a:endParaRPr>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05525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A5A5A5"/>
                </a:solidFill>
              </a:rPr>
              <a:pPr/>
              <a:t>11/6/2018</a:t>
            </a:fld>
            <a:endParaRPr lang="en-US">
              <a:solidFill>
                <a:srgbClr val="A5A5A5"/>
              </a:solidFill>
            </a:endParaRPr>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41909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A5A5A5"/>
                </a:solidFill>
              </a:rPr>
              <a:pPr/>
              <a:t>11/6/2018</a:t>
            </a:fld>
            <a:endParaRPr lang="en-US">
              <a:solidFill>
                <a:srgbClr val="A5A5A5"/>
              </a:solidFill>
            </a:endParaRPr>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10961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A5A5A5"/>
                </a:solidFill>
              </a:rPr>
              <a:pPr/>
              <a:t>11/6/2018</a:t>
            </a:fld>
            <a:endParaRPr lang="en-US">
              <a:solidFill>
                <a:srgbClr val="A5A5A5"/>
              </a:solidFill>
            </a:endParaRPr>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13231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A5A5A5"/>
                </a:solidFill>
              </a:rPr>
              <a:pPr/>
              <a:t>11/6/2018</a:t>
            </a:fld>
            <a:endParaRPr lang="en-US">
              <a:solidFill>
                <a:srgbClr val="A5A5A5"/>
              </a:solidFill>
            </a:endParaRPr>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60025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A5A5A5"/>
                </a:solidFill>
              </a:rPr>
              <a:pPr/>
              <a:t>11/6/2018</a:t>
            </a:fld>
            <a:endParaRPr lang="en-US">
              <a:solidFill>
                <a:srgbClr val="A5A5A5"/>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296877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A5A5A5"/>
                </a:solidFill>
              </a:rPr>
              <a:pPr/>
              <a:t>11/6/2018</a:t>
            </a:fld>
            <a:endParaRPr lang="en-US">
              <a:solidFill>
                <a:srgbClr val="A5A5A5"/>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A5A5A5"/>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41738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07" y="1907"/>
          <a:ext cx="1905" cy="1905"/>
        </p:xfrm>
        <a:graphic>
          <a:graphicData uri="http://schemas.openxmlformats.org/presentationml/2006/ole">
            <mc:AlternateContent xmlns:mc="http://schemas.openxmlformats.org/markup-compatibility/2006">
              <mc:Choice xmlns:v="urn:schemas-microsoft-com:vml" Requires="v">
                <p:oleObj spid="_x0000_s533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07" y="1907"/>
                        <a:ext cx="1905" cy="1905"/>
                      </a:xfrm>
                      <a:prstGeom prst="rect">
                        <a:avLst/>
                      </a:prstGeom>
                    </p:spPr>
                  </p:pic>
                </p:oleObj>
              </mc:Fallback>
            </mc:AlternateContent>
          </a:graphicData>
        </a:graphic>
      </p:graphicFrame>
      <p:sp>
        <p:nvSpPr>
          <p:cNvPr id="7" name="Line 10"/>
          <p:cNvSpPr>
            <a:spLocks noChangeShapeType="1"/>
          </p:cNvSpPr>
          <p:nvPr userDrawn="1"/>
        </p:nvSpPr>
        <p:spPr bwMode="auto">
          <a:xfrm>
            <a:off x="182481" y="990460"/>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Calibri" panose="020F0502020204030204" pitchFamily="34" charset="0"/>
              <a:cs typeface="Calibri" panose="020F0502020204030204" pitchFamily="34" charset="0"/>
            </a:endParaRPr>
          </a:p>
        </p:txBody>
      </p:sp>
      <p:sp>
        <p:nvSpPr>
          <p:cNvPr id="2" name="TextBox 1"/>
          <p:cNvSpPr txBox="1"/>
          <p:nvPr userDrawn="1"/>
        </p:nvSpPr>
        <p:spPr>
          <a:xfrm>
            <a:off x="11537938" y="6505705"/>
            <a:ext cx="453650" cy="169879"/>
          </a:xfrm>
          <a:prstGeom prst="rect">
            <a:avLst/>
          </a:prstGeom>
          <a:noFill/>
        </p:spPr>
        <p:txBody>
          <a:bodyPr wrap="none" lIns="0" tIns="43903" rIns="0" bIns="0" rtlCol="0">
            <a:spAutoFit/>
          </a:bodyPr>
          <a:lstStyle/>
          <a:p>
            <a:pPr defTabSz="822837">
              <a:lnSpc>
                <a:spcPct val="85000"/>
              </a:lnSpc>
              <a:spcAft>
                <a:spcPts val="720"/>
              </a:spcAft>
              <a:buClr>
                <a:srgbClr val="FFE600"/>
              </a:buClr>
              <a:buSzPct val="70000"/>
              <a:buFont typeface="Arial" pitchFamily="34" charset="0"/>
              <a:buNone/>
            </a:pPr>
            <a:r>
              <a:rPr lang="es-PA" sz="960" dirty="0">
                <a:solidFill>
                  <a:srgbClr val="FFFFFF">
                    <a:lumMod val="50000"/>
                  </a:srgbClr>
                </a:solidFill>
                <a:latin typeface="EYInterstate Light" panose="02000506000000020004" pitchFamily="2" charset="0"/>
              </a:rPr>
              <a:t>Pág..</a:t>
            </a:r>
            <a:fld id="{79EBF4C1-5E38-49CB-A296-36468A007673}" type="slidenum">
              <a:rPr lang="es-PA" sz="960">
                <a:solidFill>
                  <a:srgbClr val="FFFFFF">
                    <a:lumMod val="50000"/>
                  </a:srgbClr>
                </a:solidFill>
                <a:latin typeface="EYInterstate Light" panose="02000506000000020004" pitchFamily="2" charset="0"/>
              </a:rPr>
              <a:pPr defTabSz="822837">
                <a:lnSpc>
                  <a:spcPct val="85000"/>
                </a:lnSpc>
                <a:spcAft>
                  <a:spcPts val="720"/>
                </a:spcAft>
                <a:buClr>
                  <a:srgbClr val="FFE600"/>
                </a:buClr>
                <a:buSzPct val="70000"/>
                <a:buFont typeface="Arial" pitchFamily="34" charset="0"/>
                <a:buNone/>
              </a:pPr>
              <a:t>‹#›</a:t>
            </a:fld>
            <a:endParaRPr lang="es-PA" sz="960" dirty="0">
              <a:solidFill>
                <a:srgbClr val="FFFFFF">
                  <a:lumMod val="50000"/>
                </a:srgbClr>
              </a:solidFill>
              <a:latin typeface="EYInterstate Light" panose="02000506000000020004" pitchFamily="2" charset="0"/>
            </a:endParaRPr>
          </a:p>
        </p:txBody>
      </p:sp>
      <p:sp>
        <p:nvSpPr>
          <p:cNvPr id="8" name="Text Placeholder 7"/>
          <p:cNvSpPr>
            <a:spLocks noGrp="1"/>
          </p:cNvSpPr>
          <p:nvPr>
            <p:ph type="body" sz="quarter" idx="13" hasCustomPrompt="1"/>
          </p:nvPr>
        </p:nvSpPr>
        <p:spPr>
          <a:xfrm>
            <a:off x="371417" y="66672"/>
            <a:ext cx="11454665" cy="468760"/>
          </a:xfrm>
        </p:spPr>
        <p:txBody>
          <a:bodyPr anchor="ctr"/>
          <a:lstStyle>
            <a:lvl1pPr marL="0" indent="0">
              <a:buNone/>
              <a:defRPr sz="3361" b="0">
                <a:solidFill>
                  <a:schemeClr val="tx2">
                    <a:lumMod val="50000"/>
                  </a:schemeClr>
                </a:solidFill>
                <a:latin typeface="Calibri" panose="020F0502020204030204" pitchFamily="34" charset="0"/>
                <a:cs typeface="Calibri" panose="020F0502020204030204" pitchFamily="34" charset="0"/>
              </a:defRPr>
            </a:lvl1pPr>
          </a:lstStyle>
          <a:p>
            <a:pPr lvl="0"/>
            <a:r>
              <a:rPr lang="es-PA" dirty="0"/>
              <a:t>Titulo</a:t>
            </a:r>
          </a:p>
        </p:txBody>
      </p:sp>
      <p:sp>
        <p:nvSpPr>
          <p:cNvPr id="17" name="Text Placeholder 7"/>
          <p:cNvSpPr>
            <a:spLocks noGrp="1"/>
          </p:cNvSpPr>
          <p:nvPr>
            <p:ph type="body" sz="quarter" idx="14" hasCustomPrompt="1"/>
          </p:nvPr>
        </p:nvSpPr>
        <p:spPr>
          <a:xfrm>
            <a:off x="371417" y="556742"/>
            <a:ext cx="11454665" cy="383730"/>
          </a:xfrm>
        </p:spPr>
        <p:txBody>
          <a:bodyPr anchor="ctr"/>
          <a:lstStyle>
            <a:lvl1pPr marL="0" indent="0">
              <a:buNone/>
              <a:defRPr sz="2401" b="0">
                <a:solidFill>
                  <a:schemeClr val="bg1"/>
                </a:solidFill>
                <a:latin typeface="Calibri" panose="020F0502020204030204" pitchFamily="34" charset="0"/>
                <a:cs typeface="Calibri" panose="020F0502020204030204" pitchFamily="34" charset="0"/>
              </a:defRPr>
            </a:lvl1pPr>
          </a:lstStyle>
          <a:p>
            <a:pPr lvl="0"/>
            <a:r>
              <a:rPr lang="es-PA" dirty="0"/>
              <a:t>Titulo</a:t>
            </a:r>
          </a:p>
        </p:txBody>
      </p:sp>
      <p:sp>
        <p:nvSpPr>
          <p:cNvPr id="15" name="Line 10"/>
          <p:cNvSpPr>
            <a:spLocks noChangeShapeType="1"/>
          </p:cNvSpPr>
          <p:nvPr userDrawn="1"/>
        </p:nvSpPr>
        <p:spPr bwMode="auto">
          <a:xfrm>
            <a:off x="182481" y="6407822"/>
            <a:ext cx="11826240" cy="0"/>
          </a:xfrm>
          <a:prstGeom prst="line">
            <a:avLst/>
          </a:prstGeom>
          <a:noFill/>
          <a:ln w="3175">
            <a:solidFill>
              <a:schemeClr val="accent2"/>
            </a:solidFill>
            <a:round/>
            <a:headEnd/>
            <a:tailEnd/>
          </a:ln>
          <a:effectLst/>
        </p:spPr>
        <p:txBody>
          <a:bodyPr wrap="none" lIns="82286" tIns="41143" rIns="82286" bIns="4114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A" sz="2161" dirty="0">
              <a:solidFill>
                <a:srgbClr val="808080"/>
              </a:solidFill>
              <a:latin typeface="EYInterstate Light" panose="02000506000000020004" pitchFamily="2" charset="0"/>
            </a:endParaRPr>
          </a:p>
        </p:txBody>
      </p:sp>
      <p:grpSp>
        <p:nvGrpSpPr>
          <p:cNvPr id="11" name="Group 10"/>
          <p:cNvGrpSpPr/>
          <p:nvPr userDrawn="1"/>
        </p:nvGrpSpPr>
        <p:grpSpPr bwMode="gray">
          <a:xfrm>
            <a:off x="11067219" y="6517005"/>
            <a:ext cx="371757" cy="204786"/>
            <a:chOff x="8348663" y="6450013"/>
            <a:chExt cx="338137" cy="204787"/>
          </a:xfrm>
          <a:solidFill>
            <a:schemeClr val="tx2">
              <a:lumMod val="65000"/>
            </a:schemeClr>
          </a:solidFill>
        </p:grpSpPr>
        <p:sp>
          <p:nvSpPr>
            <p:cNvPr id="16" name="Freeform 1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sp>
          <p:nvSpPr>
            <p:cNvPr id="18" name="Freeform 17"/>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22837"/>
              <a:endParaRPr lang="es-PA" sz="1560" dirty="0">
                <a:solidFill>
                  <a:srgbClr val="FFFFFF">
                    <a:lumMod val="50000"/>
                  </a:srgbClr>
                </a:solidFill>
              </a:endParaRPr>
            </a:p>
          </p:txBody>
        </p:sp>
      </p:grpSp>
      <p:grpSp>
        <p:nvGrpSpPr>
          <p:cNvPr id="19" name="Group 18"/>
          <p:cNvGrpSpPr/>
          <p:nvPr userDrawn="1"/>
        </p:nvGrpSpPr>
        <p:grpSpPr>
          <a:xfrm>
            <a:off x="9599958" y="6373828"/>
            <a:ext cx="1275274" cy="491139"/>
            <a:chOff x="1940515" y="3969796"/>
            <a:chExt cx="2888339" cy="1117460"/>
          </a:xfrm>
        </p:grpSpPr>
        <p:pic>
          <p:nvPicPr>
            <p:cNvPr id="20" name="Picture 1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21" name="Picture 2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pic>
        <p:nvPicPr>
          <p:cNvPr id="14" name="Picture 1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70547" y="66672"/>
            <a:ext cx="748724" cy="700081"/>
          </a:xfrm>
          <a:prstGeom prst="rect">
            <a:avLst/>
          </a:prstGeom>
        </p:spPr>
      </p:pic>
      <p:sp>
        <p:nvSpPr>
          <p:cNvPr id="22" name="TextBox 21"/>
          <p:cNvSpPr txBox="1"/>
          <p:nvPr userDrawn="1"/>
        </p:nvSpPr>
        <p:spPr>
          <a:xfrm>
            <a:off x="11129349" y="779026"/>
            <a:ext cx="926757" cy="169879"/>
          </a:xfrm>
          <a:prstGeom prst="rect">
            <a:avLst/>
          </a:prstGeom>
          <a:noFill/>
        </p:spPr>
        <p:txBody>
          <a:bodyPr wrap="square" lIns="0" tIns="43903" rIns="0" bIns="0" rtlCol="0" anchor="ctr">
            <a:spAutoFit/>
          </a:bodyPr>
          <a:lstStyle/>
          <a:p>
            <a:pPr algn="ctr" defTabSz="822837">
              <a:lnSpc>
                <a:spcPct val="85000"/>
              </a:lnSpc>
              <a:spcAft>
                <a:spcPts val="720"/>
              </a:spcAft>
              <a:buClr>
                <a:srgbClr val="FFE600"/>
              </a:buClr>
              <a:buSzPct val="70000"/>
            </a:pPr>
            <a:r>
              <a:rPr lang="es-PA" sz="960" b="1" dirty="0">
                <a:solidFill>
                  <a:srgbClr val="000000"/>
                </a:solidFill>
                <a:latin typeface="EYInterstate Light" panose="02000506000000020004" pitchFamily="2" charset="0"/>
              </a:rPr>
              <a:t>Proyecto Reto</a:t>
            </a:r>
          </a:p>
        </p:txBody>
      </p:sp>
    </p:spTree>
    <p:extLst>
      <p:ext uri="{BB962C8B-B14F-4D97-AF65-F5344CB8AC3E}">
        <p14:creationId xmlns:p14="http://schemas.microsoft.com/office/powerpoint/2010/main" val="978880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304800" y="34290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2" name="Picture Placeholder 11"/>
          <p:cNvSpPr>
            <a:spLocks noGrp="1"/>
          </p:cNvSpPr>
          <p:nvPr>
            <p:ph type="pic" sz="quarter" idx="17"/>
          </p:nvPr>
        </p:nvSpPr>
        <p:spPr>
          <a:xfrm>
            <a:off x="3251200" y="228600"/>
            <a:ext cx="74168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5" name="Picture Placeholder 14"/>
          <p:cNvSpPr>
            <a:spLocks noGrp="1"/>
          </p:cNvSpPr>
          <p:nvPr>
            <p:ph type="pic" sz="quarter" idx="26"/>
          </p:nvPr>
        </p:nvSpPr>
        <p:spPr>
          <a:xfrm>
            <a:off x="304800" y="2286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31" name="Picture Placeholder 30"/>
          <p:cNvSpPr>
            <a:spLocks noGrp="1"/>
          </p:cNvSpPr>
          <p:nvPr>
            <p:ph type="pic" sz="quarter" idx="27"/>
          </p:nvPr>
        </p:nvSpPr>
        <p:spPr>
          <a:xfrm>
            <a:off x="70104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7" name="Picture Placeholder 16"/>
          <p:cNvSpPr>
            <a:spLocks noGrp="1"/>
          </p:cNvSpPr>
          <p:nvPr>
            <p:ph type="pic" sz="quarter" idx="28"/>
          </p:nvPr>
        </p:nvSpPr>
        <p:spPr>
          <a:xfrm>
            <a:off x="32512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Tree>
    <p:extLst>
      <p:ext uri="{BB962C8B-B14F-4D97-AF65-F5344CB8AC3E}">
        <p14:creationId xmlns:p14="http://schemas.microsoft.com/office/powerpoint/2010/main" val="28991651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8EBA39-AF61-46A9-BD01-EE65AD9BD187}"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31241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3048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7" name="Picture Placeholder 6"/>
          <p:cNvSpPr>
            <a:spLocks noGrp="1"/>
          </p:cNvSpPr>
          <p:nvPr>
            <p:ph type="pic" sz="quarter" idx="29"/>
          </p:nvPr>
        </p:nvSpPr>
        <p:spPr>
          <a:xfrm>
            <a:off x="304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27" name="Picture Placeholder 26"/>
          <p:cNvSpPr>
            <a:spLocks noGrp="1"/>
          </p:cNvSpPr>
          <p:nvPr>
            <p:ph type="pic" sz="quarter" idx="30"/>
          </p:nvPr>
        </p:nvSpPr>
        <p:spPr>
          <a:xfrm>
            <a:off x="5892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4" name="Picture Placeholder 13"/>
          <p:cNvSpPr>
            <a:spLocks noGrp="1"/>
          </p:cNvSpPr>
          <p:nvPr>
            <p:ph type="pic" sz="quarter" idx="27"/>
          </p:nvPr>
        </p:nvSpPr>
        <p:spPr>
          <a:xfrm>
            <a:off x="40132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2" name="Picture Placeholder 11"/>
          <p:cNvSpPr>
            <a:spLocks noGrp="1"/>
          </p:cNvSpPr>
          <p:nvPr>
            <p:ph type="pic" sz="quarter" idx="28"/>
          </p:nvPr>
        </p:nvSpPr>
        <p:spPr>
          <a:xfrm>
            <a:off x="77216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1"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8" name="Date Placeholder 7"/>
          <p:cNvSpPr>
            <a:spLocks noGrp="1"/>
          </p:cNvSpPr>
          <p:nvPr>
            <p:ph type="dt" sz="half" idx="31"/>
          </p:nvPr>
        </p:nvSpPr>
        <p:spPr>
          <a:xfrm rot="16200000">
            <a:off x="10617200" y="951972"/>
            <a:ext cx="2133600" cy="486833"/>
          </a:xfrm>
          <a:prstGeom prst="rect">
            <a:avLst/>
          </a:prstGeom>
        </p:spPr>
        <p:txBody>
          <a:bodyPr/>
          <a:lstStyle/>
          <a:p>
            <a:fld id="{9668B50E-0B48-4566-8609-C51CF752A7DF}" type="datetimeFigureOut">
              <a:rPr lang="en-US" smtClean="0">
                <a:solidFill>
                  <a:prstClr val="white"/>
                </a:solidFill>
              </a:rPr>
              <a:pPr/>
              <a:t>11/6/2018</a:t>
            </a:fld>
            <a:endParaRPr lang="en-US" dirty="0">
              <a:solidFill>
                <a:prstClr val="white"/>
              </a:solidFill>
            </a:endParaRPr>
          </a:p>
        </p:txBody>
      </p:sp>
      <p:sp>
        <p:nvSpPr>
          <p:cNvPr id="10" name="Slide Number Placeholder 9"/>
          <p:cNvSpPr>
            <a:spLocks noGrp="1"/>
          </p:cNvSpPr>
          <p:nvPr>
            <p:ph type="sldNum" sz="quarter" idx="32"/>
          </p:nvPr>
        </p:nvSpPr>
        <p:spPr>
          <a:xfrm rot="5400000">
            <a:off x="11199814" y="5901797"/>
            <a:ext cx="968375" cy="486833"/>
          </a:xfrm>
          <a:prstGeom prst="rect">
            <a:avLst/>
          </a:prstGeom>
        </p:spPr>
        <p:txBody>
          <a:bodyPr/>
          <a:lstStyle/>
          <a:p>
            <a:fld id="{8A4431D5-1B33-458B-8AFD-CECCB0FA18CB}" type="slidenum">
              <a:rPr lang="en-US" smtClean="0">
                <a:solidFill>
                  <a:srgbClr val="FFFFFF"/>
                </a:solidFill>
              </a:rPr>
              <a:pPr/>
              <a:t>‹#›</a:t>
            </a:fld>
            <a:endParaRPr lang="en-US" dirty="0">
              <a:solidFill>
                <a:prstClr val="white"/>
              </a:solidFill>
            </a:endParaRPr>
          </a:p>
        </p:txBody>
      </p:sp>
      <p:sp>
        <p:nvSpPr>
          <p:cNvPr id="11" name="Footer Placeholder 10"/>
          <p:cNvSpPr>
            <a:spLocks noGrp="1"/>
          </p:cNvSpPr>
          <p:nvPr>
            <p:ph type="ftr" sz="quarter" idx="33"/>
          </p:nvPr>
        </p:nvSpPr>
        <p:spPr>
          <a:xfrm rot="16200000">
            <a:off x="10083800" y="3771373"/>
            <a:ext cx="3200400" cy="486833"/>
          </a:xfrm>
          <a:prstGeom prst="rect">
            <a:avLst/>
          </a:prstGeom>
        </p:spPr>
        <p:txBody>
          <a:bodyPr/>
          <a:lstStyle/>
          <a:p>
            <a:endParaRPr lang="en-US" dirty="0">
              <a:solidFill>
                <a:prstClr val="white"/>
              </a:solidFill>
            </a:endParaRPr>
          </a:p>
        </p:txBody>
      </p:sp>
    </p:spTree>
    <p:extLst>
      <p:ext uri="{BB962C8B-B14F-4D97-AF65-F5344CB8AC3E}">
        <p14:creationId xmlns:p14="http://schemas.microsoft.com/office/powerpoint/2010/main" val="38156773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3CF5-EAA0-43CF-8EC9-3AC630711F60}" type="datetime1">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876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B4D415-0F06-410A-A50D-4315BB6B84BA}" type="datetime1">
              <a:rPr lang="en-US" smtClean="0"/>
              <a:t>11/6/2018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3364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DC298-437C-47DF-9386-38F7546ABAF6}" type="datetime1">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5099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A85324-0688-411A-A0BB-41A2DF28C613}" type="datetime1">
              <a:rPr lang="en-US" smtClean="0"/>
              <a:t>11/6/2018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3738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2A772-AFAF-4C24-97D2-7C4A062A323F}"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20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emf"/><Relationship Id="rId2" Type="http://schemas.openxmlformats.org/officeDocument/2006/relationships/slideLayout" Target="../slideLayouts/slideLayout16.xml"/><Relationship Id="rId16" Type="http://schemas.openxmlformats.org/officeDocument/2006/relationships/oleObject" Target="../embeddings/oleObject2.bin"/><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7.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54E193C-432D-4FE2-A3AA-C08A6528D655}" type="datetime1">
              <a:rPr lang="en-US" smtClean="0"/>
              <a:t>11/6/2018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71137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4" r:id="rId6"/>
    <p:sldLayoutId id="2147483683" r:id="rId7"/>
    <p:sldLayoutId id="2147483685" r:id="rId8"/>
    <p:sldLayoutId id="2147483686" r:id="rId9"/>
    <p:sldLayoutId id="2147483687" r:id="rId10"/>
    <p:sldLayoutId id="2147483688" r:id="rId11"/>
    <p:sldLayoutId id="2147483689" r:id="rId12"/>
    <p:sldLayoutId id="2147483690" r:id="rId13"/>
    <p:sldLayoutId id="2147483691"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5"/>
            </p:custDataLst>
            <p:extLst/>
          </p:nvPr>
        </p:nvGraphicFramePr>
        <p:xfrm>
          <a:off x="1907" y="1907"/>
          <a:ext cx="1905" cy="1905"/>
        </p:xfrm>
        <a:graphic>
          <a:graphicData uri="http://schemas.openxmlformats.org/presentationml/2006/ole">
            <mc:AlternateContent xmlns:mc="http://schemas.openxmlformats.org/markup-compatibility/2006">
              <mc:Choice xmlns:v="urn:schemas-microsoft-com:vml" Requires="v">
                <p:oleObj spid="_x0000_s4827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907" y="1907"/>
                        <a:ext cx="1905" cy="1905"/>
                      </a:xfrm>
                      <a:prstGeom prst="rect">
                        <a:avLst/>
                      </a:prstGeom>
                    </p:spPr>
                  </p:pic>
                </p:oleObj>
              </mc:Fallback>
            </mc:AlternateContent>
          </a:graphicData>
        </a:graphic>
      </p:graphicFrame>
      <p:sp>
        <p:nvSpPr>
          <p:cNvPr id="2" name="Title Placeholder 1"/>
          <p:cNvSpPr>
            <a:spLocks noGrp="1"/>
          </p:cNvSpPr>
          <p:nvPr>
            <p:ph type="title"/>
          </p:nvPr>
        </p:nvSpPr>
        <p:spPr>
          <a:xfrm>
            <a:off x="609601" y="274643"/>
            <a:ext cx="10972801" cy="860400"/>
          </a:xfrm>
          <a:prstGeom prst="rect">
            <a:avLst/>
          </a:prstGeom>
        </p:spPr>
        <p:txBody>
          <a:bodyPr vert="horz" lIns="0" tIns="0" rIns="0" bIns="0" rtlCol="0" anchor="t" anchorCtr="0">
            <a:noAutofit/>
          </a:bodyPr>
          <a:lstStyle/>
          <a:p>
            <a:r>
              <a:rPr lang="es-PA" dirty="0" err="1"/>
              <a:t>Click</a:t>
            </a:r>
            <a:r>
              <a:rPr lang="es-PA" dirty="0"/>
              <a:t> to </a:t>
            </a:r>
            <a:r>
              <a:rPr lang="es-PA" dirty="0" err="1"/>
              <a:t>edit</a:t>
            </a:r>
            <a:r>
              <a:rPr lang="es-PA" dirty="0"/>
              <a:t> Master </a:t>
            </a:r>
            <a:r>
              <a:rPr lang="es-PA" dirty="0" err="1"/>
              <a:t>title</a:t>
            </a:r>
            <a:r>
              <a:rPr lang="es-PA" dirty="0"/>
              <a:t> </a:t>
            </a:r>
            <a:r>
              <a:rPr lang="es-PA" dirty="0" err="1"/>
              <a:t>style</a:t>
            </a:r>
            <a:endParaRPr lang="es-PA" dirty="0"/>
          </a:p>
        </p:txBody>
      </p:sp>
      <p:sp>
        <p:nvSpPr>
          <p:cNvPr id="3" name="Text Placeholder 2"/>
          <p:cNvSpPr>
            <a:spLocks noGrp="1"/>
          </p:cNvSpPr>
          <p:nvPr>
            <p:ph type="body" idx="1"/>
          </p:nvPr>
        </p:nvSpPr>
        <p:spPr>
          <a:xfrm>
            <a:off x="609601" y="1425604"/>
            <a:ext cx="10972801" cy="4698000"/>
          </a:xfrm>
          <a:prstGeom prst="rect">
            <a:avLst/>
          </a:prstGeom>
        </p:spPr>
        <p:txBody>
          <a:bodyPr vert="horz" lIns="0" tIns="0" rIns="0" bIns="0" rtlCol="0" anchor="t" anchorCtr="0">
            <a:noAutofit/>
          </a:bodyPr>
          <a:lstStyle/>
          <a:p>
            <a:pPr lvl="0"/>
            <a:r>
              <a:rPr lang="es-PA" dirty="0" err="1"/>
              <a:t>Click</a:t>
            </a:r>
            <a:r>
              <a:rPr lang="es-PA" dirty="0"/>
              <a:t> to </a:t>
            </a:r>
            <a:r>
              <a:rPr lang="es-PA" dirty="0" err="1"/>
              <a:t>edit</a:t>
            </a:r>
            <a:r>
              <a:rPr lang="es-PA" dirty="0"/>
              <a:t> Master </a:t>
            </a:r>
            <a:r>
              <a:rPr lang="es-PA" dirty="0" err="1"/>
              <a:t>text</a:t>
            </a:r>
            <a:r>
              <a:rPr lang="es-PA" dirty="0"/>
              <a:t> </a:t>
            </a:r>
            <a:r>
              <a:rPr lang="es-PA" dirty="0" err="1"/>
              <a:t>styles</a:t>
            </a:r>
            <a:endParaRPr lang="es-PA" dirty="0"/>
          </a:p>
          <a:p>
            <a:pPr lvl="1"/>
            <a:r>
              <a:rPr lang="es-PA" dirty="0" err="1"/>
              <a:t>Second</a:t>
            </a:r>
            <a:r>
              <a:rPr lang="es-PA" dirty="0"/>
              <a:t> </a:t>
            </a:r>
            <a:r>
              <a:rPr lang="es-PA" dirty="0" err="1"/>
              <a:t>level</a:t>
            </a:r>
            <a:endParaRPr lang="es-PA" dirty="0"/>
          </a:p>
          <a:p>
            <a:pPr lvl="2"/>
            <a:r>
              <a:rPr lang="es-PA" dirty="0" err="1"/>
              <a:t>Third</a:t>
            </a:r>
            <a:r>
              <a:rPr lang="es-PA" dirty="0"/>
              <a:t> </a:t>
            </a:r>
            <a:r>
              <a:rPr lang="es-PA" dirty="0" err="1"/>
              <a:t>level</a:t>
            </a:r>
            <a:endParaRPr lang="es-PA" dirty="0"/>
          </a:p>
          <a:p>
            <a:pPr lvl="3"/>
            <a:r>
              <a:rPr lang="es-PA" dirty="0" err="1"/>
              <a:t>Fourth</a:t>
            </a:r>
            <a:r>
              <a:rPr lang="es-PA" dirty="0"/>
              <a:t> </a:t>
            </a:r>
            <a:r>
              <a:rPr lang="es-PA" dirty="0" err="1"/>
              <a:t>level</a:t>
            </a:r>
            <a:endParaRPr lang="es-PA" dirty="0"/>
          </a:p>
          <a:p>
            <a:pPr lvl="4"/>
            <a:r>
              <a:rPr lang="es-PA" dirty="0" err="1"/>
              <a:t>Fifth</a:t>
            </a:r>
            <a:r>
              <a:rPr lang="es-PA" dirty="0"/>
              <a:t> </a:t>
            </a:r>
            <a:r>
              <a:rPr lang="es-PA" dirty="0" err="1"/>
              <a:t>level</a:t>
            </a:r>
            <a:endParaRPr lang="es-PA" dirty="0"/>
          </a:p>
        </p:txBody>
      </p:sp>
    </p:spTree>
    <p:extLst>
      <p:ext uri="{BB962C8B-B14F-4D97-AF65-F5344CB8AC3E}">
        <p14:creationId xmlns:p14="http://schemas.microsoft.com/office/powerpoint/2010/main" val="12600472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dt="0"/>
  <p:txStyles>
    <p:titleStyle>
      <a:lvl1pPr algn="l" defTabSz="822880" rtl="0" eaLnBrk="1" latinLnBrk="0" hangingPunct="1">
        <a:lnSpc>
          <a:spcPct val="85000"/>
        </a:lnSpc>
        <a:spcBef>
          <a:spcPct val="0"/>
        </a:spcBef>
        <a:buNone/>
        <a:defRPr sz="2641" b="1" kern="1200">
          <a:solidFill>
            <a:schemeClr val="bg2"/>
          </a:solidFill>
          <a:latin typeface="Arial" pitchFamily="34" charset="0"/>
          <a:ea typeface="+mj-ea"/>
          <a:cs typeface="Arial" pitchFamily="34" charset="0"/>
        </a:defRPr>
      </a:lvl1pPr>
    </p:titleStyle>
    <p:bodyStyle>
      <a:lvl1pPr marL="308580" indent="-308580" algn="l" defTabSz="822880" rtl="0" eaLnBrk="1" latinLnBrk="0" hangingPunct="1">
        <a:spcBef>
          <a:spcPct val="20000"/>
        </a:spcBef>
        <a:buClr>
          <a:schemeClr val="accent2"/>
        </a:buClr>
        <a:buSzPct val="70000"/>
        <a:buFont typeface="Arial" pitchFamily="34" charset="0"/>
        <a:buChar char="►"/>
        <a:defRPr sz="2161" kern="1200">
          <a:solidFill>
            <a:schemeClr val="bg1"/>
          </a:solidFill>
          <a:latin typeface="+mn-lt"/>
          <a:ea typeface="+mn-ea"/>
          <a:cs typeface="+mn-cs"/>
        </a:defRPr>
      </a:lvl1pPr>
      <a:lvl2pPr marL="638590" indent="-318581" algn="l" defTabSz="82288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2pPr>
      <a:lvl3pPr marL="970027" indent="-318581" algn="l" defTabSz="822880" rtl="0" eaLnBrk="1" latinLnBrk="0" hangingPunct="1">
        <a:spcBef>
          <a:spcPct val="20000"/>
        </a:spcBef>
        <a:buClr>
          <a:schemeClr val="accent2"/>
        </a:buClr>
        <a:buSzPct val="70000"/>
        <a:buFont typeface="Arial" pitchFamily="34" charset="0"/>
        <a:buChar char="►"/>
        <a:defRPr sz="1560" kern="1200">
          <a:solidFill>
            <a:schemeClr val="bg1"/>
          </a:solidFill>
          <a:latin typeface="+mn-lt"/>
          <a:ea typeface="+mn-ea"/>
          <a:cs typeface="+mn-cs"/>
        </a:defRPr>
      </a:lvl3pPr>
      <a:lvl4pPr marL="1290037" indent="-320010" algn="l" defTabSz="822880" rtl="0" eaLnBrk="1" latinLnBrk="0" hangingPunct="1">
        <a:spcBef>
          <a:spcPct val="20000"/>
        </a:spcBef>
        <a:buClr>
          <a:schemeClr val="accent2"/>
        </a:buClr>
        <a:buSzPct val="70000"/>
        <a:buFont typeface="Arial" pitchFamily="34" charset="0"/>
        <a:buChar char="►"/>
        <a:defRPr sz="1440" kern="1200">
          <a:solidFill>
            <a:schemeClr val="bg1"/>
          </a:solidFill>
          <a:latin typeface="+mn-lt"/>
          <a:ea typeface="+mn-ea"/>
          <a:cs typeface="+mn-cs"/>
        </a:defRPr>
      </a:lvl4pPr>
      <a:lvl5pPr marL="1608616" indent="-318581" algn="l" defTabSz="822880" rtl="0" eaLnBrk="1" latinLnBrk="0" hangingPunct="1">
        <a:spcBef>
          <a:spcPct val="20000"/>
        </a:spcBef>
        <a:buClr>
          <a:schemeClr val="accent2"/>
        </a:buClr>
        <a:buSzPct val="70000"/>
        <a:buFont typeface="Arial" pitchFamily="34" charset="0"/>
        <a:buChar char="►"/>
        <a:defRPr sz="1440" kern="1200">
          <a:solidFill>
            <a:schemeClr val="bg1"/>
          </a:solidFill>
          <a:latin typeface="+mn-lt"/>
          <a:ea typeface="+mn-ea"/>
          <a:cs typeface="+mn-cs"/>
        </a:defRPr>
      </a:lvl5pPr>
      <a:lvl6pPr marL="2262922" indent="-205719" algn="l" defTabSz="82288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361" indent="-205719" algn="l" defTabSz="82288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5801" indent="-205719" algn="l" defTabSz="82288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241" indent="-205719" algn="l" defTabSz="82288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880" rtl="0" eaLnBrk="1" latinLnBrk="0" hangingPunct="1">
        <a:defRPr sz="1560" kern="1200">
          <a:solidFill>
            <a:schemeClr val="tx1"/>
          </a:solidFill>
          <a:latin typeface="+mn-lt"/>
          <a:ea typeface="+mn-ea"/>
          <a:cs typeface="+mn-cs"/>
        </a:defRPr>
      </a:lvl1pPr>
      <a:lvl2pPr marL="411440" algn="l" defTabSz="822880" rtl="0" eaLnBrk="1" latinLnBrk="0" hangingPunct="1">
        <a:defRPr sz="1560" kern="1200">
          <a:solidFill>
            <a:schemeClr val="tx1"/>
          </a:solidFill>
          <a:latin typeface="+mn-lt"/>
          <a:ea typeface="+mn-ea"/>
          <a:cs typeface="+mn-cs"/>
        </a:defRPr>
      </a:lvl2pPr>
      <a:lvl3pPr marL="822880" algn="l" defTabSz="822880" rtl="0" eaLnBrk="1" latinLnBrk="0" hangingPunct="1">
        <a:defRPr sz="1560" kern="1200">
          <a:solidFill>
            <a:schemeClr val="tx1"/>
          </a:solidFill>
          <a:latin typeface="+mn-lt"/>
          <a:ea typeface="+mn-ea"/>
          <a:cs typeface="+mn-cs"/>
        </a:defRPr>
      </a:lvl3pPr>
      <a:lvl4pPr marL="1234320" algn="l" defTabSz="822880" rtl="0" eaLnBrk="1" latinLnBrk="0" hangingPunct="1">
        <a:defRPr sz="1560" kern="1200">
          <a:solidFill>
            <a:schemeClr val="tx1"/>
          </a:solidFill>
          <a:latin typeface="+mn-lt"/>
          <a:ea typeface="+mn-ea"/>
          <a:cs typeface="+mn-cs"/>
        </a:defRPr>
      </a:lvl4pPr>
      <a:lvl5pPr marL="1645760" algn="l" defTabSz="822880" rtl="0" eaLnBrk="1" latinLnBrk="0" hangingPunct="1">
        <a:defRPr sz="1560" kern="1200">
          <a:solidFill>
            <a:schemeClr val="tx1"/>
          </a:solidFill>
          <a:latin typeface="+mn-lt"/>
          <a:ea typeface="+mn-ea"/>
          <a:cs typeface="+mn-cs"/>
        </a:defRPr>
      </a:lvl5pPr>
      <a:lvl6pPr marL="2057201" algn="l" defTabSz="822880" rtl="0" eaLnBrk="1" latinLnBrk="0" hangingPunct="1">
        <a:defRPr sz="1560" kern="1200">
          <a:solidFill>
            <a:schemeClr val="tx1"/>
          </a:solidFill>
          <a:latin typeface="+mn-lt"/>
          <a:ea typeface="+mn-ea"/>
          <a:cs typeface="+mn-cs"/>
        </a:defRPr>
      </a:lvl6pPr>
      <a:lvl7pPr marL="2468641" algn="l" defTabSz="822880" rtl="0" eaLnBrk="1" latinLnBrk="0" hangingPunct="1">
        <a:defRPr sz="1560" kern="1200">
          <a:solidFill>
            <a:schemeClr val="tx1"/>
          </a:solidFill>
          <a:latin typeface="+mn-lt"/>
          <a:ea typeface="+mn-ea"/>
          <a:cs typeface="+mn-cs"/>
        </a:defRPr>
      </a:lvl7pPr>
      <a:lvl8pPr marL="2880081" algn="l" defTabSz="822880" rtl="0" eaLnBrk="1" latinLnBrk="0" hangingPunct="1">
        <a:defRPr sz="1560" kern="1200">
          <a:solidFill>
            <a:schemeClr val="tx1"/>
          </a:solidFill>
          <a:latin typeface="+mn-lt"/>
          <a:ea typeface="+mn-ea"/>
          <a:cs typeface="+mn-cs"/>
        </a:defRPr>
      </a:lvl8pPr>
      <a:lvl9pPr marL="3291521" algn="l" defTabSz="822880" rtl="0" eaLnBrk="1" latinLnBrk="0" hangingPunct="1">
        <a:defRPr sz="1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defTabSz="914400"/>
                  <a:endParaRPr lang="en-US" sz="2400">
                    <a:solidFill>
                      <a:prstClr val="black"/>
                    </a:solidFill>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defTabSz="914400"/>
                  <a:endParaRPr lang="en-US" sz="2400">
                    <a:solidFill>
                      <a:prstClr val="black"/>
                    </a:solidFill>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defTabSz="914400"/>
                  <a:endParaRPr lang="en-US" sz="2400">
                    <a:solidFill>
                      <a:prstClr val="black"/>
                    </a:solidFill>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defTabSz="914400"/>
                  <a:endParaRPr lang="en-US" sz="2400">
                    <a:solidFill>
                      <a:prstClr val="black"/>
                    </a:solidFill>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defTabSz="914400"/>
                  <a:endParaRPr lang="en-US" sz="2400">
                    <a:solidFill>
                      <a:prstClr val="black"/>
                    </a:solidFill>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defTabSz="914400"/>
                  <a:endParaRPr lang="en-US" sz="2400">
                    <a:solidFill>
                      <a:prstClr val="black"/>
                    </a:solidFill>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endParaRPr>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pPr defTabSz="914400"/>
            <a:fld id="{CA734DBA-6852-4C6A-AB8B-E28C0C52CB53}" type="datetime1">
              <a:rPr lang="en-US" smtClean="0">
                <a:solidFill>
                  <a:srgbClr val="A5A5A5"/>
                </a:solidFill>
              </a:rPr>
              <a:pPr defTabSz="914400"/>
              <a:t>11/6/2018</a:t>
            </a:fld>
            <a:endParaRPr lang="en-US">
              <a:solidFill>
                <a:srgbClr val="A5A5A5"/>
              </a:solidFill>
            </a:endParaRPr>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pPr defTabSz="914400"/>
            <a:endParaRPr lang="en-US">
              <a:solidFill>
                <a:srgbClr val="A5A5A5"/>
              </a:solidFill>
            </a:endParaRPr>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pPr defTabSz="914400"/>
            <a:fld id="{10E4A4DB-036F-4816-A98C-42C4167E83C5}" type="slidenum">
              <a:rPr lang="en-US" smtClean="0">
                <a:solidFill>
                  <a:srgbClr val="A5A5A5"/>
                </a:solidFill>
              </a:rPr>
              <a:pPr defTabSz="914400"/>
              <a:t>‹#›</a:t>
            </a:fld>
            <a:endParaRPr lang="en-US">
              <a:solidFill>
                <a:srgbClr val="A5A5A5"/>
              </a:solidFill>
            </a:endParaRPr>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424425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590" y="334535"/>
            <a:ext cx="8915399" cy="3746810"/>
          </a:xfrm>
        </p:spPr>
        <p:txBody>
          <a:bodyPr>
            <a:noAutofit/>
          </a:bodyPr>
          <a:lstStyle/>
          <a:p>
            <a:pPr algn="ctr"/>
            <a:r>
              <a:rPr lang="es-DO" sz="6000" dirty="0">
                <a:solidFill>
                  <a:schemeClr val="bg2">
                    <a:lumMod val="50000"/>
                  </a:schemeClr>
                </a:solidFill>
              </a:rPr>
              <a:t>BANCO NACIONAL DE LAS EXPORTACIONES</a:t>
            </a:r>
            <a:br>
              <a:rPr lang="es-DO" sz="6000" dirty="0">
                <a:solidFill>
                  <a:schemeClr val="bg2">
                    <a:lumMod val="50000"/>
                  </a:schemeClr>
                </a:solidFill>
              </a:rPr>
            </a:br>
            <a:r>
              <a:rPr lang="es-DO" sz="6000" dirty="0">
                <a:solidFill>
                  <a:schemeClr val="bg2">
                    <a:lumMod val="50000"/>
                  </a:schemeClr>
                </a:solidFill>
              </a:rPr>
              <a:t>(BANDEX)</a:t>
            </a:r>
          </a:p>
        </p:txBody>
      </p:sp>
      <p:sp>
        <p:nvSpPr>
          <p:cNvPr id="3" name="TextBox 2"/>
          <p:cNvSpPr txBox="1"/>
          <p:nvPr/>
        </p:nvSpPr>
        <p:spPr>
          <a:xfrm>
            <a:off x="8081884" y="5360670"/>
            <a:ext cx="3525916" cy="646331"/>
          </a:xfrm>
          <a:prstGeom prst="rect">
            <a:avLst/>
          </a:prstGeom>
          <a:noFill/>
        </p:spPr>
        <p:txBody>
          <a:bodyPr wrap="square" rtlCol="0">
            <a:spAutoFit/>
          </a:bodyPr>
          <a:lstStyle/>
          <a:p>
            <a:r>
              <a:rPr lang="es-DO" dirty="0">
                <a:solidFill>
                  <a:schemeClr val="bg2">
                    <a:lumMod val="75000"/>
                  </a:schemeClr>
                </a:solidFill>
              </a:rPr>
              <a:t>Presentación para BID-ALIDE-FIRA</a:t>
            </a:r>
          </a:p>
          <a:p>
            <a:r>
              <a:rPr lang="es-DO" dirty="0">
                <a:solidFill>
                  <a:schemeClr val="bg2">
                    <a:lumMod val="75000"/>
                  </a:schemeClr>
                </a:solidFill>
              </a:rPr>
              <a:t>Noviembre</a:t>
            </a:r>
            <a:r>
              <a:rPr lang="en-US" dirty="0">
                <a:solidFill>
                  <a:schemeClr val="bg2">
                    <a:lumMod val="75000"/>
                  </a:schemeClr>
                </a:solidFill>
              </a:rPr>
              <a:t> del 2018</a:t>
            </a:r>
            <a:endParaRPr lang="es-DO" dirty="0">
              <a:solidFill>
                <a:schemeClr val="bg2">
                  <a:lumMod val="75000"/>
                </a:schemeClr>
              </a:solidFill>
            </a:endParaRPr>
          </a:p>
        </p:txBody>
      </p:sp>
    </p:spTree>
    <p:extLst>
      <p:ext uri="{BB962C8B-B14F-4D97-AF65-F5344CB8AC3E}">
        <p14:creationId xmlns:p14="http://schemas.microsoft.com/office/powerpoint/2010/main" val="93189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81886"/>
            <a:ext cx="12192000" cy="6974006"/>
          </a:xfrm>
          <a:prstGeom prst="rect">
            <a:avLst/>
          </a:prstGeom>
        </p:spPr>
      </p:pic>
      <p:sp>
        <p:nvSpPr>
          <p:cNvPr id="19" name="object 2"/>
          <p:cNvSpPr txBox="1"/>
          <p:nvPr/>
        </p:nvSpPr>
        <p:spPr>
          <a:xfrm>
            <a:off x="-520405" y="2169993"/>
            <a:ext cx="10410436" cy="3137267"/>
          </a:xfrm>
          <a:prstGeom prst="parallelogram">
            <a:avLst>
              <a:gd name="adj" fmla="val 12540"/>
            </a:avLst>
          </a:prstGeom>
          <a:solidFill>
            <a:srgbClr val="FFFFFF">
              <a:alpha val="67000"/>
            </a:srgbClr>
          </a:solidFill>
        </p:spPr>
        <p:txBody>
          <a:bodyPr vert="horz" wrap="square" lIns="0" tIns="0" rIns="0" bIns="0" rtlCol="0" anchor="ctr">
            <a:noAutofit/>
          </a:bodyPr>
          <a:lstStyle/>
          <a:p>
            <a:pPr marL="10860" algn="ctr">
              <a:lnSpc>
                <a:spcPts val="4500"/>
              </a:lnSpc>
            </a:pPr>
            <a:endParaRPr lang="es-PA" sz="4000" b="1" kern="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20" name="TextBox 19"/>
          <p:cNvSpPr txBox="1"/>
          <p:nvPr/>
        </p:nvSpPr>
        <p:spPr>
          <a:xfrm>
            <a:off x="836343" y="2756030"/>
            <a:ext cx="7696940" cy="2129814"/>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s-PA" sz="3200" b="1" dirty="0">
                <a:solidFill>
                  <a:srgbClr val="000000">
                    <a:lumMod val="85000"/>
                    <a:lumOff val="15000"/>
                  </a:srgbClr>
                </a:solidFill>
                <a:latin typeface="Calibri" panose="020F0502020204030204" pitchFamily="34" charset="0"/>
                <a:cs typeface="Calibri" panose="020F0502020204030204" pitchFamily="34" charset="0"/>
              </a:rPr>
              <a:t>Ofrecer productos y servicios  financieros que fortalezcan al sector exportador, a través de alternativas innovadoras y especializadas para impulsar la oferta exportable de la República Dominicana</a:t>
            </a:r>
          </a:p>
        </p:txBody>
      </p:sp>
      <p:grpSp>
        <p:nvGrpSpPr>
          <p:cNvPr id="21" name="Group 20"/>
          <p:cNvGrpSpPr/>
          <p:nvPr/>
        </p:nvGrpSpPr>
        <p:grpSpPr>
          <a:xfrm>
            <a:off x="9105710" y="5611927"/>
            <a:ext cx="2473931" cy="904788"/>
            <a:chOff x="1940515" y="3969796"/>
            <a:chExt cx="2888339" cy="1117460"/>
          </a:xfrm>
        </p:grpSpPr>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23" name="Picture 2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Tree>
    <p:extLst>
      <p:ext uri="{BB962C8B-B14F-4D97-AF65-F5344CB8AC3E}">
        <p14:creationId xmlns:p14="http://schemas.microsoft.com/office/powerpoint/2010/main" val="22218632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ctrTitle" idx="4294967295"/>
          </p:nvPr>
        </p:nvSpPr>
        <p:spPr>
          <a:xfrm>
            <a:off x="5813425" y="5081588"/>
            <a:ext cx="6378575" cy="1509712"/>
          </a:xfrm>
          <a:prstGeom prst="rect">
            <a:avLst/>
          </a:prstGeom>
        </p:spPr>
        <p:txBody>
          <a:bodyPr vert="horz" wrap="square" lIns="0" tIns="98608" rIns="0" bIns="0" rtlCol="0" anchor="t" anchorCtr="0">
            <a:spAutoFit/>
          </a:bodyPr>
          <a:lstStyle/>
          <a:p>
            <a:pPr algn="r">
              <a:lnSpc>
                <a:spcPts val="11018"/>
              </a:lnSpc>
            </a:pPr>
            <a:r>
              <a:rPr lang="es-PA" sz="4000" dirty="0">
                <a:solidFill>
                  <a:srgbClr val="FFE600"/>
                </a:solidFill>
                <a:latin typeface="Arial (Headings)"/>
                <a:ea typeface="+mn-ea"/>
              </a:rPr>
              <a:t>NUESTROS VALORES</a:t>
            </a:r>
            <a:endParaRPr sz="4000" dirty="0">
              <a:solidFill>
                <a:srgbClr val="FFE600"/>
              </a:solidFill>
              <a:latin typeface="Arial (Headings)"/>
              <a:ea typeface="+mn-ea"/>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5534"/>
            <a:ext cx="12192000" cy="6960358"/>
          </a:xfrm>
          <a:prstGeom prst="rect">
            <a:avLst/>
          </a:prstGeom>
        </p:spPr>
      </p:pic>
      <p:sp>
        <p:nvSpPr>
          <p:cNvPr id="4" name="object 2"/>
          <p:cNvSpPr txBox="1"/>
          <p:nvPr/>
        </p:nvSpPr>
        <p:spPr>
          <a:xfrm>
            <a:off x="0" y="-169579"/>
            <a:ext cx="12437660" cy="7124133"/>
          </a:xfrm>
          <a:prstGeom prst="rect">
            <a:avLst/>
          </a:prstGeom>
          <a:solidFill>
            <a:srgbClr val="FFFFFF">
              <a:alpha val="71000"/>
            </a:srgbClr>
          </a:solidFill>
        </p:spPr>
        <p:txBody>
          <a:bodyPr vert="horz" wrap="square" lIns="0" tIns="0" rIns="0" bIns="0" rtlCol="0" anchor="ctr">
            <a:noAutofit/>
          </a:bodyPr>
          <a:lstStyle/>
          <a:p>
            <a:pPr marL="10860" algn="ctr">
              <a:lnSpc>
                <a:spcPts val="5374"/>
              </a:lnSpc>
              <a:defRPr/>
            </a:pPr>
            <a:endParaRPr lang="es-PA" sz="4800" b="1" kern="0" dirty="0">
              <a:solidFill>
                <a:srgbClr val="000000">
                  <a:lumMod val="85000"/>
                  <a:lumOff val="15000"/>
                </a:srgbClr>
              </a:solidFill>
              <a:latin typeface="Calibri" panose="020F0502020204030204" pitchFamily="34" charset="0"/>
              <a:cs typeface="Calibri" panose="020F0502020204030204" pitchFamily="34" charset="0"/>
            </a:endParaRPr>
          </a:p>
        </p:txBody>
      </p:sp>
      <p:grpSp>
        <p:nvGrpSpPr>
          <p:cNvPr id="6" name="Group 5"/>
          <p:cNvGrpSpPr/>
          <p:nvPr/>
        </p:nvGrpSpPr>
        <p:grpSpPr>
          <a:xfrm>
            <a:off x="9105710" y="5611927"/>
            <a:ext cx="2473931" cy="904788"/>
            <a:chOff x="1940515" y="3969796"/>
            <a:chExt cx="2888339" cy="111746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
        <p:nvSpPr>
          <p:cNvPr id="9" name="object 3"/>
          <p:cNvSpPr txBox="1">
            <a:spLocks/>
          </p:cNvSpPr>
          <p:nvPr/>
        </p:nvSpPr>
        <p:spPr>
          <a:xfrm>
            <a:off x="4016609" y="3720624"/>
            <a:ext cx="7563032" cy="1274316"/>
          </a:xfrm>
          <a:prstGeom prst="rect">
            <a:avLst/>
          </a:prstGeom>
        </p:spPr>
        <p:txBody>
          <a:bodyPr vert="horz" wrap="square" lIns="0" tIns="98608" rIns="0" bIns="0" rtlCol="0" anchor="t" anchorCtr="0">
            <a:spAutoFit/>
          </a:bodyPr>
          <a:lstStyle>
            <a:lvl1pPr algn="l" defTabSz="914400" rtl="0" eaLnBrk="1" latinLnBrk="0" hangingPunct="1">
              <a:lnSpc>
                <a:spcPct val="85000"/>
              </a:lnSpc>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pPr algn="r">
              <a:lnSpc>
                <a:spcPts val="11018"/>
              </a:lnSpc>
            </a:pPr>
            <a:r>
              <a:rPr lang="es-PA" sz="4000" dirty="0">
                <a:solidFill>
                  <a:srgbClr val="000000"/>
                </a:solidFill>
                <a:latin typeface="Arial (Headings)"/>
              </a:rPr>
              <a:t>NUESTROS VALORES</a:t>
            </a:r>
          </a:p>
        </p:txBody>
      </p:sp>
    </p:spTree>
    <p:extLst>
      <p:ext uri="{BB962C8B-B14F-4D97-AF65-F5344CB8AC3E}">
        <p14:creationId xmlns:p14="http://schemas.microsoft.com/office/powerpoint/2010/main" val="159503072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ctrTitle" idx="4294967295"/>
          </p:nvPr>
        </p:nvSpPr>
        <p:spPr>
          <a:xfrm>
            <a:off x="0" y="1924050"/>
            <a:ext cx="4594225" cy="860425"/>
          </a:xfrm>
        </p:spPr>
        <p:txBody>
          <a:bodyPr>
            <a:normAutofit fontScale="90000"/>
          </a:bodyPr>
          <a:lstStyle/>
          <a:p>
            <a:r>
              <a:rPr lang="es-PA"/>
              <a:t>NUESTROS VALORES</a:t>
            </a:r>
            <a:endParaRPr lang="es-PA"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5534"/>
            <a:ext cx="12192000" cy="6960358"/>
          </a:xfrm>
          <a:prstGeom prst="rect">
            <a:avLst/>
          </a:prstGeom>
        </p:spPr>
      </p:pic>
      <p:grpSp>
        <p:nvGrpSpPr>
          <p:cNvPr id="6" name="Group 5"/>
          <p:cNvGrpSpPr/>
          <p:nvPr/>
        </p:nvGrpSpPr>
        <p:grpSpPr>
          <a:xfrm>
            <a:off x="9105710" y="5611927"/>
            <a:ext cx="2473931" cy="904788"/>
            <a:chOff x="1940515" y="3969796"/>
            <a:chExt cx="2888339" cy="111746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
        <p:nvSpPr>
          <p:cNvPr id="10" name="object 2"/>
          <p:cNvSpPr txBox="1"/>
          <p:nvPr/>
        </p:nvSpPr>
        <p:spPr>
          <a:xfrm>
            <a:off x="-811333" y="938852"/>
            <a:ext cx="10410436" cy="5122136"/>
          </a:xfrm>
          <a:prstGeom prst="parallelogram">
            <a:avLst>
              <a:gd name="adj" fmla="val 12540"/>
            </a:avLst>
          </a:prstGeom>
          <a:solidFill>
            <a:srgbClr val="FFFFFF">
              <a:alpha val="71000"/>
            </a:srgbClr>
          </a:solidFill>
        </p:spPr>
        <p:txBody>
          <a:bodyPr vert="horz" wrap="square" lIns="0" tIns="0" rIns="0" bIns="0" rtlCol="0" anchor="ctr">
            <a:noAutofit/>
          </a:bodyPr>
          <a:lstStyle/>
          <a:p>
            <a:pPr marL="10860" algn="ctr">
              <a:lnSpc>
                <a:spcPts val="4500"/>
              </a:lnSpc>
            </a:pPr>
            <a:endParaRPr lang="es-PA" sz="4000" b="1" kern="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11" name="TextBox 10"/>
          <p:cNvSpPr txBox="1"/>
          <p:nvPr/>
        </p:nvSpPr>
        <p:spPr>
          <a:xfrm>
            <a:off x="246996" y="1721320"/>
            <a:ext cx="8167456" cy="3930948"/>
          </a:xfrm>
          <a:prstGeom prst="rect">
            <a:avLst/>
          </a:prstGeom>
          <a:noFill/>
        </p:spPr>
        <p:txBody>
          <a:bodyPr wrap="square" lIns="0" tIns="36576" rIns="0" bIns="0" rtlCol="0">
            <a:spAutoFit/>
          </a:bodyPr>
          <a:lstStyle/>
          <a:p>
            <a:pPr marL="571500" indent="-571500">
              <a:lnSpc>
                <a:spcPct val="75000"/>
              </a:lnSpc>
              <a:spcAft>
                <a:spcPts val="2400"/>
              </a:spcAft>
              <a:buClr>
                <a:srgbClr val="0070C0"/>
              </a:buClr>
              <a:buSzPct val="70000"/>
              <a:buFont typeface="Arial" panose="020B0604020202020204" pitchFamily="34" charset="0"/>
              <a:buChar char="►"/>
            </a:pPr>
            <a:r>
              <a:rPr lang="es-PA" sz="3200" b="1" dirty="0">
                <a:solidFill>
                  <a:srgbClr val="000000"/>
                </a:solidFill>
                <a:latin typeface="Calibri" panose="020F0502020204030204" pitchFamily="34" charset="0"/>
                <a:cs typeface="Calibri" panose="020F0502020204030204" pitchFamily="34" charset="0"/>
              </a:rPr>
              <a:t>Somos gente apasionada por trabajar y brindar el mejor servicio a nuestros clientes</a:t>
            </a:r>
          </a:p>
          <a:p>
            <a:pPr marL="571500" indent="-571500">
              <a:lnSpc>
                <a:spcPct val="75000"/>
              </a:lnSpc>
              <a:spcAft>
                <a:spcPts val="2400"/>
              </a:spcAft>
              <a:buClr>
                <a:srgbClr val="0070C0"/>
              </a:buClr>
              <a:buSzPct val="70000"/>
              <a:buFont typeface="Arial" panose="020B0604020202020204" pitchFamily="34" charset="0"/>
              <a:buChar char="►"/>
            </a:pPr>
            <a:r>
              <a:rPr lang="es-PA" sz="3200" b="1" dirty="0">
                <a:solidFill>
                  <a:srgbClr val="000000"/>
                </a:solidFill>
                <a:latin typeface="Calibri" panose="020F0502020204030204" pitchFamily="34" charset="0"/>
                <a:cs typeface="Calibri" panose="020F0502020204030204" pitchFamily="34" charset="0"/>
              </a:rPr>
              <a:t>Nos comprometemos con todo lo que hacemos persiguiendo la excelencia </a:t>
            </a:r>
          </a:p>
          <a:p>
            <a:pPr marL="571500" indent="-571500">
              <a:lnSpc>
                <a:spcPct val="75000"/>
              </a:lnSpc>
              <a:spcAft>
                <a:spcPts val="2400"/>
              </a:spcAft>
              <a:buClr>
                <a:srgbClr val="0070C0"/>
              </a:buClr>
              <a:buSzPct val="70000"/>
              <a:buFont typeface="Arial" panose="020B0604020202020204" pitchFamily="34" charset="0"/>
              <a:buChar char="►"/>
            </a:pPr>
            <a:r>
              <a:rPr lang="es-PA" sz="3200" b="1" dirty="0">
                <a:solidFill>
                  <a:srgbClr val="000000"/>
                </a:solidFill>
                <a:latin typeface="Calibri" panose="020F0502020204030204" pitchFamily="34" charset="0"/>
                <a:cs typeface="Calibri" panose="020F0502020204030204" pitchFamily="34" charset="0"/>
              </a:rPr>
              <a:t>Demostramos honestidad y solvencia en todas nuestras acciones</a:t>
            </a:r>
          </a:p>
          <a:p>
            <a:pPr marL="571500" indent="-571500">
              <a:lnSpc>
                <a:spcPct val="75000"/>
              </a:lnSpc>
              <a:spcAft>
                <a:spcPts val="2400"/>
              </a:spcAft>
              <a:buClr>
                <a:srgbClr val="0070C0"/>
              </a:buClr>
              <a:buSzPct val="70000"/>
              <a:buFont typeface="Arial" panose="020B0604020202020204" pitchFamily="34" charset="0"/>
              <a:buChar char="►"/>
            </a:pPr>
            <a:r>
              <a:rPr lang="es-PA" sz="3200" b="1" dirty="0">
                <a:solidFill>
                  <a:srgbClr val="000000"/>
                </a:solidFill>
                <a:latin typeface="Calibri" panose="020F0502020204030204" pitchFamily="34" charset="0"/>
                <a:cs typeface="Calibri" panose="020F0502020204030204" pitchFamily="34" charset="0"/>
              </a:rPr>
              <a:t>Innovamos con productos y servicios confiables</a:t>
            </a:r>
          </a:p>
        </p:txBody>
      </p:sp>
    </p:spTree>
    <p:extLst>
      <p:ext uri="{BB962C8B-B14F-4D97-AF65-F5344CB8AC3E}">
        <p14:creationId xmlns:p14="http://schemas.microsoft.com/office/powerpoint/2010/main" val="288645752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58934" y="436631"/>
            <a:ext cx="11454665" cy="468760"/>
          </a:xfrm>
        </p:spPr>
        <p:txBody>
          <a:bodyPr>
            <a:noAutofit/>
          </a:bodyPr>
          <a:lstStyle/>
          <a:p>
            <a:pPr>
              <a:lnSpc>
                <a:spcPct val="170000"/>
              </a:lnSpc>
            </a:pPr>
            <a:r>
              <a:rPr lang="es-PA" sz="3100" b="1" dirty="0"/>
              <a:t>Cinco (5) ejes/objetivos estratégicos de BANDEX</a:t>
            </a:r>
          </a:p>
        </p:txBody>
      </p:sp>
      <p:sp>
        <p:nvSpPr>
          <p:cNvPr id="8" name="Abgerundetes Rechteck 24"/>
          <p:cNvSpPr/>
          <p:nvPr/>
        </p:nvSpPr>
        <p:spPr bwMode="gray">
          <a:xfrm>
            <a:off x="1667435" y="1145451"/>
            <a:ext cx="10058399" cy="768880"/>
          </a:xfrm>
          <a:prstGeom prst="rect">
            <a:avLst/>
          </a:prstGeom>
          <a:solidFill>
            <a:schemeClr val="accent4">
              <a:lumMod val="75000"/>
            </a:schemeClr>
          </a:solidFill>
          <a:ln>
            <a:noFill/>
            <a:headEnd/>
            <a:tailEnd/>
          </a:ln>
        </p:spPr>
        <p:style>
          <a:lnRef idx="2">
            <a:schemeClr val="accent1"/>
          </a:lnRef>
          <a:fillRef idx="1">
            <a:schemeClr val="lt1"/>
          </a:fillRef>
          <a:effectRef idx="0">
            <a:schemeClr val="accent1"/>
          </a:effectRef>
          <a:fontRef idx="minor">
            <a:schemeClr val="dk1"/>
          </a:fontRef>
        </p:style>
        <p:txBody>
          <a:bodyPr lIns="777816" tIns="86424" rIns="129636" bIns="86424" anchor="ctr"/>
          <a:lstStyle/>
          <a:p>
            <a:pPr defTabSz="962266" eaLnBrk="0" hangingPunct="0">
              <a:lnSpc>
                <a:spcPct val="95000"/>
              </a:lnSpc>
              <a:spcAft>
                <a:spcPts val="960"/>
              </a:spcAft>
              <a:buClr>
                <a:srgbClr val="969696"/>
              </a:buClr>
            </a:pPr>
            <a:r>
              <a:rPr lang="es-PA" sz="1600" b="1" dirty="0">
                <a:solidFill>
                  <a:prstClr val="white"/>
                </a:solidFill>
                <a:latin typeface="Calibri" panose="020F0502020204030204" pitchFamily="34" charset="0"/>
                <a:cs typeface="Calibri" panose="020F0502020204030204" pitchFamily="34" charset="0"/>
              </a:rPr>
              <a:t>GENTE: </a:t>
            </a:r>
            <a:r>
              <a:rPr lang="es-PA" sz="1600" dirty="0">
                <a:solidFill>
                  <a:prstClr val="white"/>
                </a:solidFill>
                <a:latin typeface="Calibri" panose="020F0502020204030204" pitchFamily="34" charset="0"/>
                <a:cs typeface="Calibri" panose="020F0502020204030204" pitchFamily="34" charset="0"/>
              </a:rPr>
              <a:t>Formar a gente comprometida y orientada en objetivos claros y motivadores</a:t>
            </a:r>
            <a:endParaRPr lang="es-PA" sz="1600" b="1" dirty="0">
              <a:solidFill>
                <a:prstClr val="white"/>
              </a:solidFill>
              <a:latin typeface="Calibri" panose="020F0502020204030204" pitchFamily="34" charset="0"/>
              <a:cs typeface="Calibri" panose="020F0502020204030204" pitchFamily="34" charset="0"/>
            </a:endParaRPr>
          </a:p>
        </p:txBody>
      </p:sp>
      <p:sp>
        <p:nvSpPr>
          <p:cNvPr id="33" name="Abgerundetes Rechteck 24"/>
          <p:cNvSpPr/>
          <p:nvPr/>
        </p:nvSpPr>
        <p:spPr bwMode="gray">
          <a:xfrm>
            <a:off x="1667436" y="2154391"/>
            <a:ext cx="10058398" cy="907360"/>
          </a:xfrm>
          <a:prstGeom prst="rect">
            <a:avLst/>
          </a:prstGeom>
          <a:solidFill>
            <a:schemeClr val="accent4">
              <a:lumMod val="75000"/>
            </a:schemeClr>
          </a:solidFill>
          <a:ln>
            <a:noFill/>
            <a:headEnd/>
            <a:tailEnd/>
          </a:ln>
        </p:spPr>
        <p:style>
          <a:lnRef idx="2">
            <a:schemeClr val="accent1"/>
          </a:lnRef>
          <a:fillRef idx="1">
            <a:schemeClr val="lt1"/>
          </a:fillRef>
          <a:effectRef idx="0">
            <a:schemeClr val="accent1"/>
          </a:effectRef>
          <a:fontRef idx="minor">
            <a:schemeClr val="dk1"/>
          </a:fontRef>
        </p:style>
        <p:txBody>
          <a:bodyPr lIns="777816" tIns="86424" rIns="129636" bIns="86424" anchor="ctr"/>
          <a:lstStyle/>
          <a:p>
            <a:pPr defTabSz="962266" eaLnBrk="0" hangingPunct="0">
              <a:lnSpc>
                <a:spcPct val="95000"/>
              </a:lnSpc>
              <a:spcAft>
                <a:spcPts val="960"/>
              </a:spcAft>
              <a:buClr>
                <a:srgbClr val="969696"/>
              </a:buClr>
            </a:pPr>
            <a:endParaRPr lang="es-PA" sz="1600" b="1" dirty="0">
              <a:solidFill>
                <a:prstClr val="white"/>
              </a:solidFill>
              <a:latin typeface="Calibri" panose="020F0502020204030204" pitchFamily="34" charset="0"/>
              <a:cs typeface="Calibri" panose="020F0502020204030204" pitchFamily="34" charset="0"/>
            </a:endParaRPr>
          </a:p>
          <a:p>
            <a:pPr defTabSz="962266" eaLnBrk="0" hangingPunct="0">
              <a:lnSpc>
                <a:spcPct val="95000"/>
              </a:lnSpc>
              <a:spcAft>
                <a:spcPts val="960"/>
              </a:spcAft>
              <a:buClr>
                <a:srgbClr val="969696"/>
              </a:buClr>
            </a:pPr>
            <a:endParaRPr lang="es-PA" sz="1600" b="1" dirty="0">
              <a:solidFill>
                <a:prstClr val="white"/>
              </a:solidFill>
              <a:latin typeface="Calibri" panose="020F0502020204030204" pitchFamily="34" charset="0"/>
              <a:cs typeface="Calibri" panose="020F0502020204030204" pitchFamily="34" charset="0"/>
            </a:endParaRPr>
          </a:p>
          <a:p>
            <a:pPr defTabSz="962266" eaLnBrk="0" hangingPunct="0">
              <a:lnSpc>
                <a:spcPct val="95000"/>
              </a:lnSpc>
              <a:spcAft>
                <a:spcPts val="960"/>
              </a:spcAft>
              <a:buClr>
                <a:srgbClr val="969696"/>
              </a:buClr>
            </a:pPr>
            <a:r>
              <a:rPr lang="es-PA" sz="1600" b="1" dirty="0">
                <a:solidFill>
                  <a:prstClr val="white"/>
                </a:solidFill>
                <a:latin typeface="Calibri" panose="020F0502020204030204" pitchFamily="34" charset="0"/>
                <a:cs typeface="Calibri" panose="020F0502020204030204" pitchFamily="34" charset="0"/>
              </a:rPr>
              <a:t>CLIENTE: </a:t>
            </a:r>
            <a:r>
              <a:rPr lang="es-PA" sz="1600" dirty="0">
                <a:solidFill>
                  <a:prstClr val="white"/>
                </a:solidFill>
                <a:latin typeface="Calibri" panose="020F0502020204030204" pitchFamily="34" charset="0"/>
                <a:cs typeface="Calibri" panose="020F0502020204030204" pitchFamily="34" charset="0"/>
              </a:rPr>
              <a:t>Captar nuevos clientes y profundizar la relación de los actuales, conociéndolos y anticipándonos a sus necesidades. Ofrecer servicios y asesoría financiera especializados e innovadores atendiendo necesidades de financiamiento, de inversión en moneda extranjera y en cobertura al crédito de exportación. </a:t>
            </a:r>
          </a:p>
          <a:p>
            <a:pPr defTabSz="962266" eaLnBrk="0" hangingPunct="0">
              <a:lnSpc>
                <a:spcPct val="95000"/>
              </a:lnSpc>
              <a:spcAft>
                <a:spcPts val="960"/>
              </a:spcAft>
              <a:buClr>
                <a:srgbClr val="969696"/>
              </a:buClr>
            </a:pPr>
            <a:endParaRPr lang="es-PA" sz="1600" dirty="0">
              <a:solidFill>
                <a:prstClr val="white"/>
              </a:solidFill>
              <a:latin typeface="Calibri" panose="020F0502020204030204" pitchFamily="34" charset="0"/>
              <a:cs typeface="Calibri" panose="020F0502020204030204" pitchFamily="34" charset="0"/>
            </a:endParaRPr>
          </a:p>
          <a:p>
            <a:pPr defTabSz="962266" eaLnBrk="0" hangingPunct="0">
              <a:lnSpc>
                <a:spcPct val="95000"/>
              </a:lnSpc>
              <a:spcAft>
                <a:spcPts val="960"/>
              </a:spcAft>
              <a:buClr>
                <a:srgbClr val="969696"/>
              </a:buClr>
            </a:pPr>
            <a:endParaRPr lang="es-PA" sz="1600" b="1" dirty="0">
              <a:solidFill>
                <a:prstClr val="white"/>
              </a:solidFill>
              <a:latin typeface="Calibri" panose="020F0502020204030204" pitchFamily="34" charset="0"/>
              <a:cs typeface="Calibri" panose="020F0502020204030204" pitchFamily="34" charset="0"/>
            </a:endParaRPr>
          </a:p>
        </p:txBody>
      </p:sp>
      <p:sp>
        <p:nvSpPr>
          <p:cNvPr id="68" name="Abgerundetes Rechteck 24"/>
          <p:cNvSpPr/>
          <p:nvPr/>
        </p:nvSpPr>
        <p:spPr bwMode="gray">
          <a:xfrm>
            <a:off x="1667435" y="3301810"/>
            <a:ext cx="10058398" cy="768881"/>
          </a:xfrm>
          <a:prstGeom prst="rect">
            <a:avLst/>
          </a:prstGeom>
          <a:solidFill>
            <a:schemeClr val="accent4">
              <a:lumMod val="75000"/>
            </a:schemeClr>
          </a:solidFill>
          <a:ln>
            <a:noFill/>
            <a:headEnd/>
            <a:tailEnd/>
          </a:ln>
        </p:spPr>
        <p:style>
          <a:lnRef idx="2">
            <a:schemeClr val="accent1"/>
          </a:lnRef>
          <a:fillRef idx="1">
            <a:schemeClr val="lt1"/>
          </a:fillRef>
          <a:effectRef idx="0">
            <a:schemeClr val="accent1"/>
          </a:effectRef>
          <a:fontRef idx="minor">
            <a:schemeClr val="dk1"/>
          </a:fontRef>
        </p:style>
        <p:txBody>
          <a:bodyPr lIns="777816" tIns="86424" rIns="129636" bIns="86424" anchor="ctr"/>
          <a:lstStyle/>
          <a:p>
            <a:pPr defTabSz="962266" eaLnBrk="0" hangingPunct="0">
              <a:lnSpc>
                <a:spcPct val="95000"/>
              </a:lnSpc>
              <a:spcAft>
                <a:spcPts val="960"/>
              </a:spcAft>
              <a:buClr>
                <a:srgbClr val="969696"/>
              </a:buClr>
            </a:pPr>
            <a:endParaRPr lang="es-PA" sz="1680" b="1" dirty="0">
              <a:solidFill>
                <a:prstClr val="white"/>
              </a:solidFill>
              <a:latin typeface="Calibri" panose="020F0502020204030204" pitchFamily="34" charset="0"/>
              <a:cs typeface="Calibri" panose="020F0502020204030204" pitchFamily="34" charset="0"/>
            </a:endParaRPr>
          </a:p>
          <a:p>
            <a:pPr defTabSz="962266" eaLnBrk="0" hangingPunct="0">
              <a:lnSpc>
                <a:spcPct val="95000"/>
              </a:lnSpc>
              <a:spcAft>
                <a:spcPts val="960"/>
              </a:spcAft>
              <a:buClr>
                <a:srgbClr val="969696"/>
              </a:buClr>
            </a:pPr>
            <a:r>
              <a:rPr lang="es-PA" sz="1680" b="1" dirty="0">
                <a:solidFill>
                  <a:prstClr val="white"/>
                </a:solidFill>
                <a:latin typeface="Calibri" panose="020F0502020204030204" pitchFamily="34" charset="0"/>
                <a:cs typeface="Calibri" panose="020F0502020204030204" pitchFamily="34" charset="0"/>
              </a:rPr>
              <a:t>TECNOLOGIA: </a:t>
            </a:r>
            <a:r>
              <a:rPr lang="es-PA" sz="1600" dirty="0">
                <a:solidFill>
                  <a:prstClr val="white"/>
                </a:solidFill>
                <a:latin typeface="Calibri" panose="020F0502020204030204" pitchFamily="34" charset="0"/>
                <a:cs typeface="Calibri" panose="020F0502020204030204" pitchFamily="34" charset="0"/>
              </a:rPr>
              <a:t>Implementar una plataforma tecnológica que permita ofrecer servicios digitales, que acompañen el crecimiento y eficiencia del modelo operativo.</a:t>
            </a:r>
          </a:p>
          <a:p>
            <a:pPr defTabSz="962266" eaLnBrk="0" hangingPunct="0">
              <a:lnSpc>
                <a:spcPct val="95000"/>
              </a:lnSpc>
              <a:spcAft>
                <a:spcPts val="960"/>
              </a:spcAft>
              <a:buClr>
                <a:srgbClr val="969696"/>
              </a:buClr>
            </a:pPr>
            <a:endParaRPr lang="es-PA" sz="1680" b="1" dirty="0">
              <a:solidFill>
                <a:prstClr val="white"/>
              </a:solidFill>
              <a:latin typeface="Calibri" panose="020F0502020204030204" pitchFamily="34" charset="0"/>
              <a:cs typeface="Calibri" panose="020F0502020204030204" pitchFamily="34" charset="0"/>
            </a:endParaRPr>
          </a:p>
        </p:txBody>
      </p:sp>
      <p:sp>
        <p:nvSpPr>
          <p:cNvPr id="78" name="Abgerundetes Rechteck 24"/>
          <p:cNvSpPr/>
          <p:nvPr/>
        </p:nvSpPr>
        <p:spPr bwMode="gray">
          <a:xfrm>
            <a:off x="1667435" y="5328419"/>
            <a:ext cx="10058398" cy="768881"/>
          </a:xfrm>
          <a:prstGeom prst="rect">
            <a:avLst/>
          </a:prstGeom>
          <a:solidFill>
            <a:schemeClr val="accent4">
              <a:lumMod val="75000"/>
            </a:schemeClr>
          </a:solidFill>
          <a:ln>
            <a:noFill/>
            <a:headEnd/>
            <a:tailEnd/>
          </a:ln>
        </p:spPr>
        <p:style>
          <a:lnRef idx="2">
            <a:schemeClr val="accent1"/>
          </a:lnRef>
          <a:fillRef idx="1">
            <a:schemeClr val="lt1"/>
          </a:fillRef>
          <a:effectRef idx="0">
            <a:schemeClr val="accent1"/>
          </a:effectRef>
          <a:fontRef idx="minor">
            <a:schemeClr val="dk1"/>
          </a:fontRef>
        </p:style>
        <p:txBody>
          <a:bodyPr lIns="777816" tIns="86424" rIns="129636" bIns="86424" anchor="ctr"/>
          <a:lstStyle/>
          <a:p>
            <a:pPr defTabSz="962266" eaLnBrk="0" hangingPunct="0">
              <a:lnSpc>
                <a:spcPct val="95000"/>
              </a:lnSpc>
              <a:spcAft>
                <a:spcPts val="960"/>
              </a:spcAft>
              <a:buClr>
                <a:srgbClr val="969696"/>
              </a:buClr>
            </a:pPr>
            <a:r>
              <a:rPr lang="es-PA" sz="1680" b="1" dirty="0">
                <a:solidFill>
                  <a:prstClr val="white"/>
                </a:solidFill>
                <a:latin typeface="Calibri" panose="020F0502020204030204" pitchFamily="34" charset="0"/>
                <a:cs typeface="Calibri" panose="020F0502020204030204" pitchFamily="34" charset="0"/>
              </a:rPr>
              <a:t>IMAGEN: </a:t>
            </a:r>
            <a:r>
              <a:rPr lang="es-PA" sz="1600" dirty="0">
                <a:solidFill>
                  <a:prstClr val="white"/>
                </a:solidFill>
                <a:latin typeface="Calibri" panose="020F0502020204030204" pitchFamily="34" charset="0"/>
                <a:cs typeface="Calibri" panose="020F0502020204030204" pitchFamily="34" charset="0"/>
              </a:rPr>
              <a:t>Posicionar la imagen y percepción de BANDEX como un banco confiable y útil para el sector exportador</a:t>
            </a:r>
            <a:endParaRPr lang="es-PA" sz="1680" b="1" dirty="0">
              <a:solidFill>
                <a:prstClr val="white"/>
              </a:solidFill>
              <a:latin typeface="Calibri" panose="020F0502020204030204" pitchFamily="34" charset="0"/>
              <a:cs typeface="Calibri" panose="020F0502020204030204" pitchFamily="34" charset="0"/>
            </a:endParaRPr>
          </a:p>
        </p:txBody>
      </p:sp>
      <p:sp>
        <p:nvSpPr>
          <p:cNvPr id="79" name="Abgerundetes Rechteck 24"/>
          <p:cNvSpPr/>
          <p:nvPr/>
        </p:nvSpPr>
        <p:spPr bwMode="gray">
          <a:xfrm>
            <a:off x="1667435" y="4310750"/>
            <a:ext cx="10058398" cy="768881"/>
          </a:xfrm>
          <a:prstGeom prst="rect">
            <a:avLst/>
          </a:prstGeom>
          <a:solidFill>
            <a:schemeClr val="accent4">
              <a:lumMod val="75000"/>
            </a:schemeClr>
          </a:solidFill>
          <a:ln>
            <a:noFill/>
            <a:headEnd/>
            <a:tailEnd/>
          </a:ln>
        </p:spPr>
        <p:style>
          <a:lnRef idx="2">
            <a:schemeClr val="accent1"/>
          </a:lnRef>
          <a:fillRef idx="1">
            <a:schemeClr val="lt1"/>
          </a:fillRef>
          <a:effectRef idx="0">
            <a:schemeClr val="accent1"/>
          </a:effectRef>
          <a:fontRef idx="minor">
            <a:schemeClr val="dk1"/>
          </a:fontRef>
        </p:style>
        <p:txBody>
          <a:bodyPr lIns="777816" tIns="86424" rIns="129636" bIns="86424" anchor="ctr"/>
          <a:lstStyle/>
          <a:p>
            <a:pPr defTabSz="962266" eaLnBrk="0" hangingPunct="0">
              <a:lnSpc>
                <a:spcPct val="95000"/>
              </a:lnSpc>
              <a:spcAft>
                <a:spcPts val="960"/>
              </a:spcAft>
              <a:buClr>
                <a:srgbClr val="969696"/>
              </a:buClr>
            </a:pPr>
            <a:endParaRPr lang="es-PA" sz="1680" b="1" dirty="0">
              <a:solidFill>
                <a:prstClr val="white"/>
              </a:solidFill>
              <a:latin typeface="Calibri" panose="020F0502020204030204" pitchFamily="34" charset="0"/>
              <a:cs typeface="Calibri" panose="020F0502020204030204" pitchFamily="34" charset="0"/>
            </a:endParaRPr>
          </a:p>
          <a:p>
            <a:pPr defTabSz="962266" eaLnBrk="0" hangingPunct="0">
              <a:lnSpc>
                <a:spcPct val="95000"/>
              </a:lnSpc>
              <a:spcAft>
                <a:spcPts val="960"/>
              </a:spcAft>
              <a:buClr>
                <a:srgbClr val="969696"/>
              </a:buClr>
            </a:pPr>
            <a:r>
              <a:rPr lang="es-PA" sz="1680" b="1" dirty="0">
                <a:solidFill>
                  <a:prstClr val="white"/>
                </a:solidFill>
                <a:latin typeface="Calibri" panose="020F0502020204030204" pitchFamily="34" charset="0"/>
                <a:cs typeface="Calibri" panose="020F0502020204030204" pitchFamily="34" charset="0"/>
              </a:rPr>
              <a:t>EFICIENCIA: </a:t>
            </a:r>
            <a:r>
              <a:rPr lang="es-PA" sz="1600" dirty="0">
                <a:solidFill>
                  <a:prstClr val="white"/>
                </a:solidFill>
                <a:latin typeface="Calibri" panose="020F0502020204030204" pitchFamily="34" charset="0"/>
                <a:cs typeface="Calibri" panose="020F0502020204030204" pitchFamily="34" charset="0"/>
              </a:rPr>
              <a:t>Definir procesos ágiles, simples y sin uso de papel (“</a:t>
            </a:r>
            <a:r>
              <a:rPr lang="es-PA" sz="1600" dirty="0" err="1">
                <a:solidFill>
                  <a:prstClr val="white"/>
                </a:solidFill>
                <a:latin typeface="Calibri" panose="020F0502020204030204" pitchFamily="34" charset="0"/>
                <a:cs typeface="Calibri" panose="020F0502020204030204" pitchFamily="34" charset="0"/>
              </a:rPr>
              <a:t>paperless</a:t>
            </a:r>
            <a:r>
              <a:rPr lang="es-PA" sz="1600" dirty="0">
                <a:solidFill>
                  <a:prstClr val="white"/>
                </a:solidFill>
                <a:latin typeface="Calibri" panose="020F0502020204030204" pitchFamily="34" charset="0"/>
                <a:cs typeface="Calibri" panose="020F0502020204030204" pitchFamily="34" charset="0"/>
              </a:rPr>
              <a:t>”), aplicando las mejores prácticas de la Banca.</a:t>
            </a:r>
          </a:p>
          <a:p>
            <a:pPr defTabSz="962266" eaLnBrk="0" hangingPunct="0">
              <a:lnSpc>
                <a:spcPct val="95000"/>
              </a:lnSpc>
              <a:spcAft>
                <a:spcPts val="960"/>
              </a:spcAft>
              <a:buClr>
                <a:srgbClr val="969696"/>
              </a:buClr>
            </a:pPr>
            <a:endParaRPr lang="es-PA" sz="1680" b="1" dirty="0">
              <a:solidFill>
                <a:prstClr val="white"/>
              </a:solidFill>
              <a:latin typeface="Calibri" panose="020F0502020204030204" pitchFamily="34" charset="0"/>
              <a:cs typeface="Calibri" panose="020F0502020204030204" pitchFamily="34" charset="0"/>
            </a:endParaRPr>
          </a:p>
        </p:txBody>
      </p:sp>
      <p:grpSp>
        <p:nvGrpSpPr>
          <p:cNvPr id="80" name="Group 79"/>
          <p:cNvGrpSpPr/>
          <p:nvPr/>
        </p:nvGrpSpPr>
        <p:grpSpPr>
          <a:xfrm>
            <a:off x="894142" y="1266029"/>
            <a:ext cx="568976" cy="527724"/>
            <a:chOff x="371777" y="-48202"/>
            <a:chExt cx="1239965" cy="1169237"/>
          </a:xfrm>
        </p:grpSpPr>
        <p:sp>
          <p:nvSpPr>
            <p:cNvPr id="81" name="Oval 80"/>
            <p:cNvSpPr/>
            <p:nvPr/>
          </p:nvSpPr>
          <p:spPr>
            <a:xfrm>
              <a:off x="371777" y="-48202"/>
              <a:ext cx="1239965" cy="1169237"/>
            </a:xfrm>
            <a:prstGeom prst="ellipse">
              <a:avLst/>
            </a:prstGeom>
            <a:solidFill>
              <a:srgbClr val="FFFFFF"/>
            </a:solidFill>
            <a:ln w="57150" cap="flat" cmpd="sng" algn="ctr">
              <a:solidFill>
                <a:srgbClr val="000000"/>
              </a:solidFill>
              <a:prstDash val="solid"/>
            </a:ln>
            <a:effectLst/>
          </p:spPr>
          <p:txBody>
            <a:bodyPr rtlCol="0" anchor="t" anchorCtr="0"/>
            <a:lstStyle/>
            <a:p>
              <a:pPr algn="ctr" defTabSz="914400">
                <a:defRPr/>
              </a:pPr>
              <a:endParaRPr lang="es-PA" sz="1100" kern="0" dirty="0">
                <a:solidFill>
                  <a:srgbClr val="000000"/>
                </a:solidFill>
                <a:latin typeface="Arial"/>
              </a:endParaRPr>
            </a:p>
          </p:txBody>
        </p:sp>
        <p:pic>
          <p:nvPicPr>
            <p:cNvPr id="82" name="Picture 81"/>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433164" y="-41081"/>
              <a:ext cx="1117192" cy="1117190"/>
            </a:xfrm>
            <a:prstGeom prst="rect">
              <a:avLst/>
            </a:prstGeom>
          </p:spPr>
        </p:pic>
      </p:grpSp>
      <p:pic>
        <p:nvPicPr>
          <p:cNvPr id="83" name="Picture 82"/>
          <p:cNvPicPr>
            <a:picLocks noChangeAspect="1"/>
          </p:cNvPicPr>
          <p:nvPr/>
        </p:nvPicPr>
        <p:blipFill>
          <a:blip r:embed="rId3" cstate="email">
            <a:duotone>
              <a:prstClr val="black"/>
              <a:srgbClr val="FFFFFF">
                <a:tint val="45000"/>
                <a:satMod val="400000"/>
              </a:srgbClr>
            </a:duotone>
            <a:extLst>
              <a:ext uri="{28A0092B-C50C-407E-A947-70E740481C1C}">
                <a14:useLocalDpi xmlns:a14="http://schemas.microsoft.com/office/drawing/2010/main"/>
              </a:ext>
            </a:extLst>
          </a:blip>
          <a:stretch>
            <a:fillRect/>
          </a:stretch>
        </p:blipFill>
        <p:spPr>
          <a:xfrm>
            <a:off x="858934" y="2309170"/>
            <a:ext cx="604184" cy="597801"/>
          </a:xfrm>
          <a:prstGeom prst="rect">
            <a:avLst/>
          </a:prstGeom>
        </p:spPr>
      </p:pic>
      <p:pic>
        <p:nvPicPr>
          <p:cNvPr id="84" name="Picture 8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521" y="3301810"/>
            <a:ext cx="765010" cy="738726"/>
          </a:xfrm>
          <a:prstGeom prst="rect">
            <a:avLst/>
          </a:prstGeom>
        </p:spPr>
      </p:pic>
      <p:pic>
        <p:nvPicPr>
          <p:cNvPr id="85" name="Picture 84"/>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787083" y="4384174"/>
            <a:ext cx="647867" cy="622032"/>
          </a:xfrm>
          <a:prstGeom prst="rect">
            <a:avLst/>
          </a:prstGeom>
        </p:spPr>
      </p:pic>
      <p:pic>
        <p:nvPicPr>
          <p:cNvPr id="86" name="Picture 8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083" y="5439046"/>
            <a:ext cx="685593" cy="658254"/>
          </a:xfrm>
          <a:prstGeom prst="rect">
            <a:avLst/>
          </a:prstGeom>
        </p:spPr>
      </p:pic>
    </p:spTree>
    <p:extLst>
      <p:ext uri="{BB962C8B-B14F-4D97-AF65-F5344CB8AC3E}">
        <p14:creationId xmlns:p14="http://schemas.microsoft.com/office/powerpoint/2010/main" val="28662848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3429" y="69841"/>
            <a:ext cx="11454665" cy="468760"/>
          </a:xfrm>
        </p:spPr>
        <p:txBody>
          <a:bodyPr>
            <a:noAutofit/>
          </a:bodyPr>
          <a:lstStyle/>
          <a:p>
            <a:r>
              <a:rPr lang="es-PA" sz="3100" b="1"/>
              <a:t>Mapa Estratégico</a:t>
            </a:r>
            <a:endParaRPr lang="es-PA" sz="3100" b="1" dirty="0"/>
          </a:p>
        </p:txBody>
      </p:sp>
      <p:sp>
        <p:nvSpPr>
          <p:cNvPr id="3" name="Text Placeholder 2"/>
          <p:cNvSpPr>
            <a:spLocks noGrp="1"/>
          </p:cNvSpPr>
          <p:nvPr>
            <p:ph type="body" sz="quarter" idx="14"/>
          </p:nvPr>
        </p:nvSpPr>
        <p:spPr>
          <a:xfrm>
            <a:off x="603429" y="538601"/>
            <a:ext cx="11454665" cy="383730"/>
          </a:xfrm>
        </p:spPr>
        <p:txBody>
          <a:bodyPr>
            <a:normAutofit fontScale="92500" lnSpcReduction="10000"/>
          </a:bodyPr>
          <a:lstStyle/>
          <a:p>
            <a:r>
              <a:rPr lang="es-PA" sz="2400">
                <a:solidFill>
                  <a:schemeClr val="tx2">
                    <a:lumMod val="75000"/>
                  </a:schemeClr>
                </a:solidFill>
              </a:rPr>
              <a:t>Iniciativas</a:t>
            </a:r>
            <a:endParaRPr lang="es-DO" dirty="0">
              <a:solidFill>
                <a:schemeClr val="tx2">
                  <a:lumMod val="75000"/>
                </a:schemeClr>
              </a:solidFill>
            </a:endParaRPr>
          </a:p>
        </p:txBody>
      </p:sp>
      <p:sp>
        <p:nvSpPr>
          <p:cNvPr id="274" name="Regular Pentagon 273"/>
          <p:cNvSpPr>
            <a:spLocks noChangeAspect="1"/>
          </p:cNvSpPr>
          <p:nvPr/>
        </p:nvSpPr>
        <p:spPr>
          <a:xfrm>
            <a:off x="5097640" y="2075094"/>
            <a:ext cx="3006650" cy="2844000"/>
          </a:xfrm>
          <a:prstGeom prst="pentagon">
            <a:avLst/>
          </a:prstGeom>
          <a:noFill/>
          <a:ln w="9525" cap="flat" cmpd="sng" algn="ctr">
            <a:solidFill>
              <a:srgbClr val="80808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720" b="0" i="0" u="none" strike="noStrike" kern="0" cap="none" spc="0" normalizeH="0" baseline="0" noProof="0" dirty="0">
              <a:ln>
                <a:noFill/>
              </a:ln>
              <a:solidFill>
                <a:srgbClr val="000000"/>
              </a:solidFill>
              <a:effectLst/>
              <a:uLnTx/>
              <a:uFillTx/>
              <a:latin typeface="Arial"/>
            </a:endParaRPr>
          </a:p>
        </p:txBody>
      </p:sp>
      <p:sp>
        <p:nvSpPr>
          <p:cNvPr id="275" name="Rechteck 98"/>
          <p:cNvSpPr/>
          <p:nvPr/>
        </p:nvSpPr>
        <p:spPr bwMode="gray">
          <a:xfrm>
            <a:off x="8661163" y="1188832"/>
            <a:ext cx="444926"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4321" b="1" kern="0" dirty="0">
                <a:solidFill>
                  <a:srgbClr val="FFC000"/>
                </a:solidFill>
                <a:latin typeface="Calibri" panose="020F0502020204030204" pitchFamily="34" charset="0"/>
                <a:cs typeface="Calibri" panose="020F0502020204030204" pitchFamily="34" charset="0"/>
              </a:rPr>
              <a:t>4</a:t>
            </a:r>
            <a:endParaRPr lang="de-DE" sz="2161" b="1" kern="0" dirty="0">
              <a:solidFill>
                <a:srgbClr val="FFC000"/>
              </a:solidFill>
              <a:latin typeface="Calibri" panose="020F0502020204030204" pitchFamily="34" charset="0"/>
              <a:cs typeface="Calibri" panose="020F0502020204030204" pitchFamily="34" charset="0"/>
            </a:endParaRPr>
          </a:p>
        </p:txBody>
      </p:sp>
      <p:sp>
        <p:nvSpPr>
          <p:cNvPr id="276" name="Rechteck 98"/>
          <p:cNvSpPr/>
          <p:nvPr/>
        </p:nvSpPr>
        <p:spPr bwMode="gray">
          <a:xfrm>
            <a:off x="8703938" y="1592534"/>
            <a:ext cx="359376"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3841" b="1" kern="0" dirty="0">
                <a:solidFill>
                  <a:srgbClr val="C0C0C0"/>
                </a:solidFill>
                <a:latin typeface="Calibri" panose="020F0502020204030204" pitchFamily="34" charset="0"/>
                <a:cs typeface="Calibri" panose="020F0502020204030204" pitchFamily="34" charset="0"/>
              </a:rPr>
              <a:t>8</a:t>
            </a:r>
            <a:endParaRPr lang="de-DE" sz="2161" b="1" kern="0" dirty="0">
              <a:solidFill>
                <a:srgbClr val="C0C0C0"/>
              </a:solidFill>
              <a:latin typeface="Calibri" panose="020F0502020204030204" pitchFamily="34" charset="0"/>
              <a:cs typeface="Calibri" panose="020F0502020204030204" pitchFamily="34" charset="0"/>
            </a:endParaRPr>
          </a:p>
        </p:txBody>
      </p:sp>
      <p:grpSp>
        <p:nvGrpSpPr>
          <p:cNvPr id="277" name="Group 276"/>
          <p:cNvGrpSpPr/>
          <p:nvPr/>
        </p:nvGrpSpPr>
        <p:grpSpPr>
          <a:xfrm>
            <a:off x="8331469" y="1350320"/>
            <a:ext cx="272099" cy="916598"/>
            <a:chOff x="7933509" y="1350320"/>
            <a:chExt cx="272099" cy="916598"/>
          </a:xfrm>
        </p:grpSpPr>
        <p:sp>
          <p:nvSpPr>
            <p:cNvPr id="278" name="Gleichschenkliges Dreieck 147"/>
            <p:cNvSpPr/>
            <p:nvPr/>
          </p:nvSpPr>
          <p:spPr bwMode="auto">
            <a:xfrm rot="5400000">
              <a:off x="7964397" y="1732200"/>
              <a:ext cx="319798" cy="162624"/>
            </a:xfrm>
            <a:prstGeom prst="triangle">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sp>
          <p:nvSpPr>
            <p:cNvPr id="279" name="Rechteck 148"/>
            <p:cNvSpPr/>
            <p:nvPr/>
          </p:nvSpPr>
          <p:spPr bwMode="auto">
            <a:xfrm rot="16200000">
              <a:off x="7533546" y="1750283"/>
              <a:ext cx="916598" cy="116672"/>
            </a:xfrm>
            <a:prstGeom prst="rect">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grpSp>
      <p:sp>
        <p:nvSpPr>
          <p:cNvPr id="280" name="Rectangle 37"/>
          <p:cNvSpPr>
            <a:spLocks noChangeArrowheads="1"/>
          </p:cNvSpPr>
          <p:nvPr/>
        </p:nvSpPr>
        <p:spPr bwMode="auto">
          <a:xfrm rot="10800000">
            <a:off x="870641" y="141964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3600" kern="0">
              <a:solidFill>
                <a:srgbClr val="808080"/>
              </a:solidFill>
              <a:latin typeface="Arial"/>
            </a:endParaRPr>
          </a:p>
        </p:txBody>
      </p:sp>
      <p:sp>
        <p:nvSpPr>
          <p:cNvPr id="281" name="Rectangle 38"/>
          <p:cNvSpPr>
            <a:spLocks noChangeArrowheads="1"/>
          </p:cNvSpPr>
          <p:nvPr/>
        </p:nvSpPr>
        <p:spPr bwMode="auto">
          <a:xfrm rot="10800000">
            <a:off x="870636" y="165722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defRPr/>
            </a:pPr>
            <a:endParaRPr lang="de-DE" sz="3600" kern="0">
              <a:solidFill>
                <a:srgbClr val="808080"/>
              </a:solidFill>
              <a:latin typeface="Arial"/>
            </a:endParaRPr>
          </a:p>
        </p:txBody>
      </p:sp>
      <p:sp>
        <p:nvSpPr>
          <p:cNvPr id="282" name="TextBox 281"/>
          <p:cNvSpPr txBox="1"/>
          <p:nvPr/>
        </p:nvSpPr>
        <p:spPr>
          <a:xfrm>
            <a:off x="1165428" y="1413817"/>
            <a:ext cx="1143390" cy="201298"/>
          </a:xfrm>
          <a:prstGeom prst="rect">
            <a:avLst/>
          </a:prstGeom>
          <a:noFill/>
        </p:spPr>
        <p:txBody>
          <a:bodyPr wrap="none" lIns="0" tIns="43903" rIns="0" bIns="0" rtlCol="0" anchor="ctr">
            <a:spAutoFit/>
          </a:bodyPr>
          <a:lstStyle/>
          <a:p>
            <a:pPr>
              <a:lnSpc>
                <a:spcPct val="85000"/>
              </a:lnSpc>
              <a:spcAft>
                <a:spcPts val="720"/>
              </a:spcAft>
              <a:buClr>
                <a:srgbClr val="FFE600"/>
              </a:buClr>
              <a:buSzPct val="70000"/>
            </a:pPr>
            <a:r>
              <a:rPr lang="es-PA" sz="1200" dirty="0">
                <a:solidFill>
                  <a:srgbClr val="000000"/>
                </a:solidFill>
                <a:latin typeface="Calibri" panose="020F0502020204030204" pitchFamily="34" charset="0"/>
                <a:cs typeface="Calibri" panose="020F0502020204030204" pitchFamily="34" charset="0"/>
              </a:rPr>
              <a:t>Iniciativas directas</a:t>
            </a:r>
          </a:p>
        </p:txBody>
      </p:sp>
      <p:sp>
        <p:nvSpPr>
          <p:cNvPr id="283" name="TextBox 282"/>
          <p:cNvSpPr txBox="1"/>
          <p:nvPr/>
        </p:nvSpPr>
        <p:spPr>
          <a:xfrm>
            <a:off x="1165428" y="1651391"/>
            <a:ext cx="1258806" cy="201298"/>
          </a:xfrm>
          <a:prstGeom prst="rect">
            <a:avLst/>
          </a:prstGeom>
          <a:noFill/>
        </p:spPr>
        <p:txBody>
          <a:bodyPr wrap="none" lIns="0" tIns="43903" rIns="0" bIns="0" rtlCol="0" anchor="ctr">
            <a:spAutoFit/>
          </a:bodyPr>
          <a:lstStyle/>
          <a:p>
            <a:pPr>
              <a:lnSpc>
                <a:spcPct val="85000"/>
              </a:lnSpc>
              <a:spcAft>
                <a:spcPts val="720"/>
              </a:spcAft>
              <a:buClr>
                <a:srgbClr val="FFE600"/>
              </a:buClr>
              <a:buSzPct val="70000"/>
            </a:pPr>
            <a:r>
              <a:rPr lang="es-PA" sz="1200" dirty="0">
                <a:solidFill>
                  <a:srgbClr val="000000"/>
                </a:solidFill>
                <a:latin typeface="Calibri" panose="020F0502020204030204" pitchFamily="34" charset="0"/>
                <a:cs typeface="Calibri" panose="020F0502020204030204" pitchFamily="34" charset="0"/>
              </a:rPr>
              <a:t>Iniciativas indirectas</a:t>
            </a:r>
          </a:p>
        </p:txBody>
      </p:sp>
      <p:grpSp>
        <p:nvGrpSpPr>
          <p:cNvPr id="284" name="Group 283"/>
          <p:cNvGrpSpPr/>
          <p:nvPr/>
        </p:nvGrpSpPr>
        <p:grpSpPr>
          <a:xfrm>
            <a:off x="7485375" y="2714448"/>
            <a:ext cx="1170193" cy="1229120"/>
            <a:chOff x="7402817" y="1446699"/>
            <a:chExt cx="1170193" cy="1229120"/>
          </a:xfrm>
        </p:grpSpPr>
        <p:sp>
          <p:nvSpPr>
            <p:cNvPr id="285" name="TextBox 284"/>
            <p:cNvSpPr txBox="1"/>
            <p:nvPr/>
          </p:nvSpPr>
          <p:spPr>
            <a:xfrm>
              <a:off x="7402817" y="2324954"/>
              <a:ext cx="1170193" cy="350865"/>
            </a:xfrm>
            <a:prstGeom prst="rect">
              <a:avLst/>
            </a:prstGeom>
            <a:noFill/>
          </p:spPr>
          <p:txBody>
            <a:bodyPr wrap="none" lIns="0" tIns="36576" rIns="0" bIns="0" rtlCol="0" anchor="ctr">
              <a:spAutoFit/>
            </a:bodyPr>
            <a:lstStyle/>
            <a:p>
              <a:pPr algn="ctr">
                <a:lnSpc>
                  <a:spcPct val="85000"/>
                </a:lnSpc>
                <a:spcAft>
                  <a:spcPts val="600"/>
                </a:spcAft>
                <a:buClr>
                  <a:srgbClr val="FFE600"/>
                </a:buClr>
                <a:buSzPct val="70000"/>
              </a:pPr>
              <a:r>
                <a:rPr lang="es-PA" sz="2400" dirty="0">
                  <a:solidFill>
                    <a:srgbClr val="000000"/>
                  </a:solidFill>
                  <a:latin typeface="Calibri" panose="020F0502020204030204" pitchFamily="34" charset="0"/>
                  <a:cs typeface="Calibri" panose="020F0502020204030204" pitchFamily="34" charset="0"/>
                </a:rPr>
                <a:t>Eficiencia</a:t>
              </a:r>
            </a:p>
          </p:txBody>
        </p:sp>
        <p:pic>
          <p:nvPicPr>
            <p:cNvPr id="286" name="Picture 285"/>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7540793" y="1446699"/>
              <a:ext cx="894241" cy="894241"/>
            </a:xfrm>
            <a:prstGeom prst="rect">
              <a:avLst/>
            </a:prstGeom>
          </p:spPr>
        </p:pic>
      </p:grpSp>
      <p:sp>
        <p:nvSpPr>
          <p:cNvPr id="287" name="TextBox 286"/>
          <p:cNvSpPr txBox="1"/>
          <p:nvPr/>
        </p:nvSpPr>
        <p:spPr>
          <a:xfrm>
            <a:off x="5016203" y="5327437"/>
            <a:ext cx="1325556" cy="350865"/>
          </a:xfrm>
          <a:prstGeom prst="rect">
            <a:avLst/>
          </a:prstGeom>
          <a:noFill/>
        </p:spPr>
        <p:txBody>
          <a:bodyPr wrap="none" lIns="0" tIns="36576" rIns="0" bIns="0" rtlCol="0" anchor="ctr">
            <a:spAutoFit/>
          </a:bodyPr>
          <a:lstStyle/>
          <a:p>
            <a:pPr algn="ctr">
              <a:lnSpc>
                <a:spcPct val="85000"/>
              </a:lnSpc>
              <a:spcAft>
                <a:spcPts val="600"/>
              </a:spcAft>
              <a:buClr>
                <a:srgbClr val="FFE600"/>
              </a:buClr>
              <a:buSzPct val="70000"/>
            </a:pPr>
            <a:r>
              <a:rPr lang="es-PA" sz="2400" dirty="0">
                <a:solidFill>
                  <a:srgbClr val="000000"/>
                </a:solidFill>
                <a:latin typeface="Calibri" panose="020F0502020204030204" pitchFamily="34" charset="0"/>
                <a:cs typeface="Calibri" panose="020F0502020204030204" pitchFamily="34" charset="0"/>
              </a:rPr>
              <a:t>Tecnología</a:t>
            </a:r>
          </a:p>
        </p:txBody>
      </p:sp>
      <p:sp>
        <p:nvSpPr>
          <p:cNvPr id="288" name="Rectangle 44"/>
          <p:cNvSpPr>
            <a:spLocks noChangeArrowheads="1"/>
          </p:cNvSpPr>
          <p:nvPr/>
        </p:nvSpPr>
        <p:spPr bwMode="auto">
          <a:xfrm rot="10800000">
            <a:off x="4044292" y="496625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89" name="Rectangle 45"/>
          <p:cNvSpPr>
            <a:spLocks noChangeArrowheads="1"/>
          </p:cNvSpPr>
          <p:nvPr/>
        </p:nvSpPr>
        <p:spPr bwMode="auto">
          <a:xfrm rot="10800000">
            <a:off x="4044287" y="4724099"/>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0" name="Rectangle 52"/>
          <p:cNvSpPr>
            <a:spLocks noChangeArrowheads="1"/>
          </p:cNvSpPr>
          <p:nvPr/>
        </p:nvSpPr>
        <p:spPr bwMode="auto">
          <a:xfrm rot="10800000">
            <a:off x="3776806" y="496625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1" name="Rectangle 53"/>
          <p:cNvSpPr>
            <a:spLocks noChangeArrowheads="1"/>
          </p:cNvSpPr>
          <p:nvPr/>
        </p:nvSpPr>
        <p:spPr bwMode="auto">
          <a:xfrm rot="10800000">
            <a:off x="3776800" y="4724099"/>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2" name="Rectangle 44"/>
          <p:cNvSpPr>
            <a:spLocks noChangeArrowheads="1"/>
          </p:cNvSpPr>
          <p:nvPr/>
        </p:nvSpPr>
        <p:spPr bwMode="auto">
          <a:xfrm rot="10800000">
            <a:off x="4579264" y="496167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3" name="Rectangle 45"/>
          <p:cNvSpPr>
            <a:spLocks noChangeArrowheads="1"/>
          </p:cNvSpPr>
          <p:nvPr/>
        </p:nvSpPr>
        <p:spPr bwMode="auto">
          <a:xfrm rot="10800000">
            <a:off x="4579262" y="4724099"/>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4" name="Rectangle 52"/>
          <p:cNvSpPr>
            <a:spLocks noChangeArrowheads="1"/>
          </p:cNvSpPr>
          <p:nvPr/>
        </p:nvSpPr>
        <p:spPr bwMode="auto">
          <a:xfrm rot="10800000">
            <a:off x="4311778" y="496625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5" name="Rectangle 53"/>
          <p:cNvSpPr>
            <a:spLocks noChangeArrowheads="1"/>
          </p:cNvSpPr>
          <p:nvPr/>
        </p:nvSpPr>
        <p:spPr bwMode="auto">
          <a:xfrm rot="10800000">
            <a:off x="4311774" y="4724099"/>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6" name="Rectangle 44"/>
          <p:cNvSpPr>
            <a:spLocks noChangeArrowheads="1"/>
          </p:cNvSpPr>
          <p:nvPr/>
        </p:nvSpPr>
        <p:spPr bwMode="auto">
          <a:xfrm rot="10800000">
            <a:off x="4044292" y="520840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7" name="Rectangle 52"/>
          <p:cNvSpPr>
            <a:spLocks noChangeArrowheads="1"/>
          </p:cNvSpPr>
          <p:nvPr/>
        </p:nvSpPr>
        <p:spPr bwMode="auto">
          <a:xfrm rot="10800000">
            <a:off x="3776806" y="5208403"/>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8" name="Rectangle 44"/>
          <p:cNvSpPr>
            <a:spLocks noChangeArrowheads="1"/>
          </p:cNvSpPr>
          <p:nvPr/>
        </p:nvSpPr>
        <p:spPr bwMode="auto">
          <a:xfrm rot="10800000">
            <a:off x="4579265" y="5207078"/>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299" name="Rectangle 52"/>
          <p:cNvSpPr>
            <a:spLocks noChangeArrowheads="1"/>
          </p:cNvSpPr>
          <p:nvPr/>
        </p:nvSpPr>
        <p:spPr bwMode="auto">
          <a:xfrm rot="10800000">
            <a:off x="4311778" y="520840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0" name="Rectangle 44"/>
          <p:cNvSpPr>
            <a:spLocks noChangeArrowheads="1"/>
          </p:cNvSpPr>
          <p:nvPr/>
        </p:nvSpPr>
        <p:spPr bwMode="auto">
          <a:xfrm rot="10800000">
            <a:off x="4044292" y="5452384"/>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1" name="Rectangle 52"/>
          <p:cNvSpPr>
            <a:spLocks noChangeArrowheads="1"/>
          </p:cNvSpPr>
          <p:nvPr/>
        </p:nvSpPr>
        <p:spPr bwMode="auto">
          <a:xfrm rot="10800000">
            <a:off x="3776806" y="5452384"/>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2" name="Rectangle 44"/>
          <p:cNvSpPr>
            <a:spLocks noChangeArrowheads="1"/>
          </p:cNvSpPr>
          <p:nvPr/>
        </p:nvSpPr>
        <p:spPr bwMode="auto">
          <a:xfrm rot="10800000">
            <a:off x="4579265" y="5451059"/>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3" name="Rectangle 52"/>
          <p:cNvSpPr>
            <a:spLocks noChangeArrowheads="1"/>
          </p:cNvSpPr>
          <p:nvPr/>
        </p:nvSpPr>
        <p:spPr bwMode="auto">
          <a:xfrm rot="10800000">
            <a:off x="4311778" y="5452384"/>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4" name="Rectangle 44"/>
          <p:cNvSpPr>
            <a:spLocks noChangeArrowheads="1"/>
          </p:cNvSpPr>
          <p:nvPr/>
        </p:nvSpPr>
        <p:spPr bwMode="auto">
          <a:xfrm rot="10800000">
            <a:off x="3723279" y="2941279"/>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5" name="Rectangle 45"/>
          <p:cNvSpPr>
            <a:spLocks noChangeArrowheads="1"/>
          </p:cNvSpPr>
          <p:nvPr/>
        </p:nvSpPr>
        <p:spPr bwMode="auto">
          <a:xfrm rot="10800000">
            <a:off x="3723274"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6" name="Rectangle 52"/>
          <p:cNvSpPr>
            <a:spLocks noChangeArrowheads="1"/>
          </p:cNvSpPr>
          <p:nvPr/>
        </p:nvSpPr>
        <p:spPr bwMode="auto">
          <a:xfrm rot="10800000">
            <a:off x="3455793" y="2941279"/>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7" name="Rectangle 53"/>
          <p:cNvSpPr>
            <a:spLocks noChangeArrowheads="1"/>
          </p:cNvSpPr>
          <p:nvPr/>
        </p:nvSpPr>
        <p:spPr bwMode="auto">
          <a:xfrm rot="10800000">
            <a:off x="3455787"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8" name="Rectangle 44"/>
          <p:cNvSpPr>
            <a:spLocks noChangeArrowheads="1"/>
          </p:cNvSpPr>
          <p:nvPr/>
        </p:nvSpPr>
        <p:spPr bwMode="auto">
          <a:xfrm rot="10800000">
            <a:off x="4258251" y="293670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09" name="Rectangle 45"/>
          <p:cNvSpPr>
            <a:spLocks noChangeArrowheads="1"/>
          </p:cNvSpPr>
          <p:nvPr/>
        </p:nvSpPr>
        <p:spPr bwMode="auto">
          <a:xfrm rot="10800000">
            <a:off x="4258249"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0" name="Rectangle 52"/>
          <p:cNvSpPr>
            <a:spLocks noChangeArrowheads="1"/>
          </p:cNvSpPr>
          <p:nvPr/>
        </p:nvSpPr>
        <p:spPr bwMode="auto">
          <a:xfrm rot="10800000">
            <a:off x="3990765" y="2941279"/>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1" name="Rectangle 53"/>
          <p:cNvSpPr>
            <a:spLocks noChangeArrowheads="1"/>
          </p:cNvSpPr>
          <p:nvPr/>
        </p:nvSpPr>
        <p:spPr bwMode="auto">
          <a:xfrm rot="10800000">
            <a:off x="3990761"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2" name="Rectangle 44"/>
          <p:cNvSpPr>
            <a:spLocks noChangeArrowheads="1"/>
          </p:cNvSpPr>
          <p:nvPr/>
        </p:nvSpPr>
        <p:spPr bwMode="auto">
          <a:xfrm rot="10800000">
            <a:off x="3723279" y="318343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3" name="Rectangle 52"/>
          <p:cNvSpPr>
            <a:spLocks noChangeArrowheads="1"/>
          </p:cNvSpPr>
          <p:nvPr/>
        </p:nvSpPr>
        <p:spPr bwMode="auto">
          <a:xfrm rot="10800000">
            <a:off x="3455793" y="318343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4" name="Rectangle 44"/>
          <p:cNvSpPr>
            <a:spLocks noChangeArrowheads="1"/>
          </p:cNvSpPr>
          <p:nvPr/>
        </p:nvSpPr>
        <p:spPr bwMode="auto">
          <a:xfrm rot="10800000">
            <a:off x="4258252" y="3182106"/>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5" name="Rectangle 52"/>
          <p:cNvSpPr>
            <a:spLocks noChangeArrowheads="1"/>
          </p:cNvSpPr>
          <p:nvPr/>
        </p:nvSpPr>
        <p:spPr bwMode="auto">
          <a:xfrm rot="10800000">
            <a:off x="3990765" y="318343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6" name="Rectangle 44"/>
          <p:cNvSpPr>
            <a:spLocks noChangeArrowheads="1"/>
          </p:cNvSpPr>
          <p:nvPr/>
        </p:nvSpPr>
        <p:spPr bwMode="auto">
          <a:xfrm rot="10800000">
            <a:off x="3723279" y="342741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7" name="Rectangle 52"/>
          <p:cNvSpPr>
            <a:spLocks noChangeArrowheads="1"/>
          </p:cNvSpPr>
          <p:nvPr/>
        </p:nvSpPr>
        <p:spPr bwMode="auto">
          <a:xfrm rot="10800000">
            <a:off x="3455793" y="342741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8" name="Rectangle 44"/>
          <p:cNvSpPr>
            <a:spLocks noChangeArrowheads="1"/>
          </p:cNvSpPr>
          <p:nvPr/>
        </p:nvSpPr>
        <p:spPr bwMode="auto">
          <a:xfrm rot="10800000">
            <a:off x="4258252" y="3426087"/>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19" name="Rectangle 52"/>
          <p:cNvSpPr>
            <a:spLocks noChangeArrowheads="1"/>
          </p:cNvSpPr>
          <p:nvPr/>
        </p:nvSpPr>
        <p:spPr bwMode="auto">
          <a:xfrm rot="10800000">
            <a:off x="3990765" y="342741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0" name="Rectangle 44"/>
          <p:cNvSpPr>
            <a:spLocks noChangeArrowheads="1"/>
          </p:cNvSpPr>
          <p:nvPr/>
        </p:nvSpPr>
        <p:spPr bwMode="auto">
          <a:xfrm rot="10800000">
            <a:off x="9072689" y="2941279"/>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1" name="Rectangle 45"/>
          <p:cNvSpPr>
            <a:spLocks noChangeArrowheads="1"/>
          </p:cNvSpPr>
          <p:nvPr/>
        </p:nvSpPr>
        <p:spPr bwMode="auto">
          <a:xfrm rot="10800000">
            <a:off x="9072684"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2" name="Rectangle 52"/>
          <p:cNvSpPr>
            <a:spLocks noChangeArrowheads="1"/>
          </p:cNvSpPr>
          <p:nvPr/>
        </p:nvSpPr>
        <p:spPr bwMode="auto">
          <a:xfrm rot="10800000">
            <a:off x="8805203" y="2941279"/>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3" name="Rectangle 53"/>
          <p:cNvSpPr>
            <a:spLocks noChangeArrowheads="1"/>
          </p:cNvSpPr>
          <p:nvPr/>
        </p:nvSpPr>
        <p:spPr bwMode="auto">
          <a:xfrm rot="10800000">
            <a:off x="8805197"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4" name="Rectangle 44"/>
          <p:cNvSpPr>
            <a:spLocks noChangeArrowheads="1"/>
          </p:cNvSpPr>
          <p:nvPr/>
        </p:nvSpPr>
        <p:spPr bwMode="auto">
          <a:xfrm rot="10800000">
            <a:off x="9607661" y="293670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5" name="Rectangle 45"/>
          <p:cNvSpPr>
            <a:spLocks noChangeArrowheads="1"/>
          </p:cNvSpPr>
          <p:nvPr/>
        </p:nvSpPr>
        <p:spPr bwMode="auto">
          <a:xfrm rot="10800000">
            <a:off x="9607659"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6" name="Rectangle 52"/>
          <p:cNvSpPr>
            <a:spLocks noChangeArrowheads="1"/>
          </p:cNvSpPr>
          <p:nvPr/>
        </p:nvSpPr>
        <p:spPr bwMode="auto">
          <a:xfrm rot="10800000">
            <a:off x="9340175" y="2941279"/>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7" name="Rectangle 53"/>
          <p:cNvSpPr>
            <a:spLocks noChangeArrowheads="1"/>
          </p:cNvSpPr>
          <p:nvPr/>
        </p:nvSpPr>
        <p:spPr bwMode="auto">
          <a:xfrm rot="10800000">
            <a:off x="9340171" y="2699127"/>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8" name="Rectangle 44"/>
          <p:cNvSpPr>
            <a:spLocks noChangeArrowheads="1"/>
          </p:cNvSpPr>
          <p:nvPr/>
        </p:nvSpPr>
        <p:spPr bwMode="auto">
          <a:xfrm rot="10800000">
            <a:off x="9072689" y="318343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29" name="Rectangle 52"/>
          <p:cNvSpPr>
            <a:spLocks noChangeArrowheads="1"/>
          </p:cNvSpPr>
          <p:nvPr/>
        </p:nvSpPr>
        <p:spPr bwMode="auto">
          <a:xfrm rot="10800000">
            <a:off x="8805203" y="318343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0" name="Rectangle 44"/>
          <p:cNvSpPr>
            <a:spLocks noChangeArrowheads="1"/>
          </p:cNvSpPr>
          <p:nvPr/>
        </p:nvSpPr>
        <p:spPr bwMode="auto">
          <a:xfrm rot="10800000">
            <a:off x="9607662" y="3182106"/>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1" name="Rectangle 52"/>
          <p:cNvSpPr>
            <a:spLocks noChangeArrowheads="1"/>
          </p:cNvSpPr>
          <p:nvPr/>
        </p:nvSpPr>
        <p:spPr bwMode="auto">
          <a:xfrm rot="10800000">
            <a:off x="9340175" y="318343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2" name="Rectangle 44"/>
          <p:cNvSpPr>
            <a:spLocks noChangeArrowheads="1"/>
          </p:cNvSpPr>
          <p:nvPr/>
        </p:nvSpPr>
        <p:spPr bwMode="auto">
          <a:xfrm rot="10800000">
            <a:off x="9072689" y="342741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3" name="Rectangle 52"/>
          <p:cNvSpPr>
            <a:spLocks noChangeArrowheads="1"/>
          </p:cNvSpPr>
          <p:nvPr/>
        </p:nvSpPr>
        <p:spPr bwMode="auto">
          <a:xfrm rot="10800000">
            <a:off x="8805203" y="342741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4" name="Rectangle 44"/>
          <p:cNvSpPr>
            <a:spLocks noChangeArrowheads="1"/>
          </p:cNvSpPr>
          <p:nvPr/>
        </p:nvSpPr>
        <p:spPr bwMode="auto">
          <a:xfrm rot="10800000">
            <a:off x="9607662" y="3426087"/>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5" name="Rectangle 52"/>
          <p:cNvSpPr>
            <a:spLocks noChangeArrowheads="1"/>
          </p:cNvSpPr>
          <p:nvPr/>
        </p:nvSpPr>
        <p:spPr bwMode="auto">
          <a:xfrm rot="10800000">
            <a:off x="9340175" y="342741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6" name="Rectangle 44"/>
          <p:cNvSpPr>
            <a:spLocks noChangeArrowheads="1"/>
          </p:cNvSpPr>
          <p:nvPr/>
        </p:nvSpPr>
        <p:spPr bwMode="auto">
          <a:xfrm rot="10800000">
            <a:off x="9072689" y="5097350"/>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7" name="Rectangle 45"/>
          <p:cNvSpPr>
            <a:spLocks noChangeArrowheads="1"/>
          </p:cNvSpPr>
          <p:nvPr/>
        </p:nvSpPr>
        <p:spPr bwMode="auto">
          <a:xfrm rot="10800000">
            <a:off x="9072684" y="4855198"/>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8" name="Rectangle 52"/>
          <p:cNvSpPr>
            <a:spLocks noChangeArrowheads="1"/>
          </p:cNvSpPr>
          <p:nvPr/>
        </p:nvSpPr>
        <p:spPr bwMode="auto">
          <a:xfrm rot="10800000">
            <a:off x="8805203" y="5097350"/>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39" name="Rectangle 53"/>
          <p:cNvSpPr>
            <a:spLocks noChangeArrowheads="1"/>
          </p:cNvSpPr>
          <p:nvPr/>
        </p:nvSpPr>
        <p:spPr bwMode="auto">
          <a:xfrm rot="10800000">
            <a:off x="8805197" y="4855198"/>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0" name="Rectangle 44"/>
          <p:cNvSpPr>
            <a:spLocks noChangeArrowheads="1"/>
          </p:cNvSpPr>
          <p:nvPr/>
        </p:nvSpPr>
        <p:spPr bwMode="auto">
          <a:xfrm rot="10800000">
            <a:off x="9607661" y="509277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1" name="Rectangle 45"/>
          <p:cNvSpPr>
            <a:spLocks noChangeArrowheads="1"/>
          </p:cNvSpPr>
          <p:nvPr/>
        </p:nvSpPr>
        <p:spPr bwMode="auto">
          <a:xfrm rot="10800000">
            <a:off x="9607659" y="4855198"/>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2" name="Rectangle 52"/>
          <p:cNvSpPr>
            <a:spLocks noChangeArrowheads="1"/>
          </p:cNvSpPr>
          <p:nvPr/>
        </p:nvSpPr>
        <p:spPr bwMode="auto">
          <a:xfrm rot="10800000">
            <a:off x="9340175" y="5097350"/>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3" name="Rectangle 53"/>
          <p:cNvSpPr>
            <a:spLocks noChangeArrowheads="1"/>
          </p:cNvSpPr>
          <p:nvPr/>
        </p:nvSpPr>
        <p:spPr bwMode="auto">
          <a:xfrm rot="10800000">
            <a:off x="9340171" y="4855198"/>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4" name="Rectangle 44"/>
          <p:cNvSpPr>
            <a:spLocks noChangeArrowheads="1"/>
          </p:cNvSpPr>
          <p:nvPr/>
        </p:nvSpPr>
        <p:spPr bwMode="auto">
          <a:xfrm rot="10800000">
            <a:off x="9072689" y="5339502"/>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5" name="Rectangle 52"/>
          <p:cNvSpPr>
            <a:spLocks noChangeArrowheads="1"/>
          </p:cNvSpPr>
          <p:nvPr/>
        </p:nvSpPr>
        <p:spPr bwMode="auto">
          <a:xfrm rot="10800000">
            <a:off x="8805203" y="533950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6" name="Rectangle 44"/>
          <p:cNvSpPr>
            <a:spLocks noChangeArrowheads="1"/>
          </p:cNvSpPr>
          <p:nvPr/>
        </p:nvSpPr>
        <p:spPr bwMode="auto">
          <a:xfrm rot="10800000">
            <a:off x="9607662" y="5338177"/>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7" name="Rectangle 52"/>
          <p:cNvSpPr>
            <a:spLocks noChangeArrowheads="1"/>
          </p:cNvSpPr>
          <p:nvPr/>
        </p:nvSpPr>
        <p:spPr bwMode="auto">
          <a:xfrm rot="10800000">
            <a:off x="9340175" y="5339502"/>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8" name="Rectangle 44"/>
          <p:cNvSpPr>
            <a:spLocks noChangeArrowheads="1"/>
          </p:cNvSpPr>
          <p:nvPr/>
        </p:nvSpPr>
        <p:spPr bwMode="auto">
          <a:xfrm rot="10800000">
            <a:off x="9072689" y="558348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49" name="Rectangle 52"/>
          <p:cNvSpPr>
            <a:spLocks noChangeArrowheads="1"/>
          </p:cNvSpPr>
          <p:nvPr/>
        </p:nvSpPr>
        <p:spPr bwMode="auto">
          <a:xfrm rot="10800000">
            <a:off x="8805203" y="558348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0" name="Rectangle 44"/>
          <p:cNvSpPr>
            <a:spLocks noChangeArrowheads="1"/>
          </p:cNvSpPr>
          <p:nvPr/>
        </p:nvSpPr>
        <p:spPr bwMode="auto">
          <a:xfrm rot="10800000">
            <a:off x="9607662" y="5582158"/>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1" name="Rectangle 52"/>
          <p:cNvSpPr>
            <a:spLocks noChangeArrowheads="1"/>
          </p:cNvSpPr>
          <p:nvPr/>
        </p:nvSpPr>
        <p:spPr bwMode="auto">
          <a:xfrm rot="10800000">
            <a:off x="9340175" y="558348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2" name="Rectangle 44"/>
          <p:cNvSpPr>
            <a:spLocks noChangeArrowheads="1"/>
          </p:cNvSpPr>
          <p:nvPr/>
        </p:nvSpPr>
        <p:spPr bwMode="auto">
          <a:xfrm rot="10800000">
            <a:off x="7525721" y="159247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3" name="Rectangle 45"/>
          <p:cNvSpPr>
            <a:spLocks noChangeArrowheads="1"/>
          </p:cNvSpPr>
          <p:nvPr/>
        </p:nvSpPr>
        <p:spPr bwMode="auto">
          <a:xfrm rot="10800000">
            <a:off x="7525716" y="135032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4" name="Rectangle 52"/>
          <p:cNvSpPr>
            <a:spLocks noChangeArrowheads="1"/>
          </p:cNvSpPr>
          <p:nvPr/>
        </p:nvSpPr>
        <p:spPr bwMode="auto">
          <a:xfrm rot="10800000">
            <a:off x="7258235" y="1592473"/>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5" name="Rectangle 53"/>
          <p:cNvSpPr>
            <a:spLocks noChangeArrowheads="1"/>
          </p:cNvSpPr>
          <p:nvPr/>
        </p:nvSpPr>
        <p:spPr bwMode="auto">
          <a:xfrm rot="10800000">
            <a:off x="7258229" y="135032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6" name="Rectangle 44"/>
          <p:cNvSpPr>
            <a:spLocks noChangeArrowheads="1"/>
          </p:cNvSpPr>
          <p:nvPr/>
        </p:nvSpPr>
        <p:spPr bwMode="auto">
          <a:xfrm rot="10800000">
            <a:off x="8060693" y="1587895"/>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7" name="Rectangle 45"/>
          <p:cNvSpPr>
            <a:spLocks noChangeArrowheads="1"/>
          </p:cNvSpPr>
          <p:nvPr/>
        </p:nvSpPr>
        <p:spPr bwMode="auto">
          <a:xfrm rot="10800000">
            <a:off x="8060691" y="135032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8" name="Rectangle 52"/>
          <p:cNvSpPr>
            <a:spLocks noChangeArrowheads="1"/>
          </p:cNvSpPr>
          <p:nvPr/>
        </p:nvSpPr>
        <p:spPr bwMode="auto">
          <a:xfrm rot="10800000">
            <a:off x="7793207" y="1592473"/>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59" name="Rectangle 53"/>
          <p:cNvSpPr>
            <a:spLocks noChangeArrowheads="1"/>
          </p:cNvSpPr>
          <p:nvPr/>
        </p:nvSpPr>
        <p:spPr bwMode="auto">
          <a:xfrm rot="10800000">
            <a:off x="7793203" y="1350321"/>
            <a:ext cx="208541" cy="189638"/>
          </a:xfrm>
          <a:prstGeom prst="rect">
            <a:avLst/>
          </a:prstGeom>
          <a:solidFill>
            <a:srgbClr val="FFD20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0" name="Rectangle 44"/>
          <p:cNvSpPr>
            <a:spLocks noChangeArrowheads="1"/>
          </p:cNvSpPr>
          <p:nvPr/>
        </p:nvSpPr>
        <p:spPr bwMode="auto">
          <a:xfrm rot="10800000">
            <a:off x="7525721" y="1834625"/>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1" name="Rectangle 52"/>
          <p:cNvSpPr>
            <a:spLocks noChangeArrowheads="1"/>
          </p:cNvSpPr>
          <p:nvPr/>
        </p:nvSpPr>
        <p:spPr bwMode="auto">
          <a:xfrm rot="10800000">
            <a:off x="7258235" y="1834625"/>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2" name="Rectangle 44"/>
          <p:cNvSpPr>
            <a:spLocks noChangeArrowheads="1"/>
          </p:cNvSpPr>
          <p:nvPr/>
        </p:nvSpPr>
        <p:spPr bwMode="auto">
          <a:xfrm rot="10800000">
            <a:off x="8060694" y="1833300"/>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3" name="Rectangle 52"/>
          <p:cNvSpPr>
            <a:spLocks noChangeArrowheads="1"/>
          </p:cNvSpPr>
          <p:nvPr/>
        </p:nvSpPr>
        <p:spPr bwMode="auto">
          <a:xfrm rot="10800000">
            <a:off x="7793207" y="1834625"/>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4" name="Rectangle 44"/>
          <p:cNvSpPr>
            <a:spLocks noChangeArrowheads="1"/>
          </p:cNvSpPr>
          <p:nvPr/>
        </p:nvSpPr>
        <p:spPr bwMode="auto">
          <a:xfrm rot="10800000">
            <a:off x="7525721" y="2078606"/>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5" name="Rectangle 52"/>
          <p:cNvSpPr>
            <a:spLocks noChangeArrowheads="1"/>
          </p:cNvSpPr>
          <p:nvPr/>
        </p:nvSpPr>
        <p:spPr bwMode="auto">
          <a:xfrm rot="10800000">
            <a:off x="7258235" y="2078606"/>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6" name="Rectangle 44"/>
          <p:cNvSpPr>
            <a:spLocks noChangeArrowheads="1"/>
          </p:cNvSpPr>
          <p:nvPr/>
        </p:nvSpPr>
        <p:spPr bwMode="auto">
          <a:xfrm rot="10800000">
            <a:off x="8060694" y="2077281"/>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7" name="Rectangle 52"/>
          <p:cNvSpPr>
            <a:spLocks noChangeArrowheads="1"/>
          </p:cNvSpPr>
          <p:nvPr/>
        </p:nvSpPr>
        <p:spPr bwMode="auto">
          <a:xfrm rot="10800000">
            <a:off x="7793207" y="2078606"/>
            <a:ext cx="208541" cy="189638"/>
          </a:xfrm>
          <a:prstGeom prst="rect">
            <a:avLst/>
          </a:prstGeom>
          <a:solidFill>
            <a:srgbClr val="C0C0C0"/>
          </a:solidFill>
          <a:ln>
            <a:noFill/>
          </a:ln>
        </p:spPr>
        <p:txBody>
          <a:bodyPr vert="horz" wrap="square" lIns="109758" tIns="54879" rIns="109758" bIns="54879" numCol="1" anchor="t" anchorCtr="0" compatLnSpc="1">
            <a:prstTxWarp prst="textNoShape">
              <a:avLst/>
            </a:prstTxWarp>
          </a:bodyPr>
          <a:lstStyle/>
          <a:p>
            <a:pPr defTabSz="1097554"/>
            <a:endParaRPr lang="de-DE" sz="2161" kern="0">
              <a:solidFill>
                <a:srgbClr val="808080"/>
              </a:solidFill>
              <a:latin typeface="Arial"/>
            </a:endParaRPr>
          </a:p>
        </p:txBody>
      </p:sp>
      <p:sp>
        <p:nvSpPr>
          <p:cNvPr id="368" name="Rechteck 98"/>
          <p:cNvSpPr/>
          <p:nvPr/>
        </p:nvSpPr>
        <p:spPr bwMode="gray">
          <a:xfrm>
            <a:off x="8999408" y="1524741"/>
            <a:ext cx="1563037" cy="185234"/>
          </a:xfrm>
          <a:prstGeom prst="rect">
            <a:avLst/>
          </a:prstGeom>
          <a:noFill/>
          <a:ln>
            <a:noFill/>
          </a:ln>
        </p:spPr>
        <p:txBody>
          <a:bodyPr vert="horz" wrap="square" lIns="109758" tIns="54879" rIns="109758" bIns="54879" numCol="1" anchor="ctr" anchorCtr="0" compatLnSpc="1">
            <a:prstTxWarp prst="textNoShape">
              <a:avLst/>
            </a:prstTxWarp>
          </a:bodyPr>
          <a:lstStyle/>
          <a:p>
            <a:pPr defTabSz="1097554"/>
            <a:r>
              <a:rPr lang="de-DE" sz="2100" b="1" kern="0" dirty="0">
                <a:solidFill>
                  <a:srgbClr val="FFC000"/>
                </a:solidFill>
                <a:latin typeface="Calibri" panose="020F0502020204030204" pitchFamily="34" charset="0"/>
                <a:cs typeface="Calibri" panose="020F0502020204030204" pitchFamily="34" charset="0"/>
              </a:rPr>
              <a:t>Iniciativas</a:t>
            </a:r>
          </a:p>
        </p:txBody>
      </p:sp>
      <p:sp>
        <p:nvSpPr>
          <p:cNvPr id="369" name="Rechteck 98"/>
          <p:cNvSpPr/>
          <p:nvPr/>
        </p:nvSpPr>
        <p:spPr bwMode="gray">
          <a:xfrm>
            <a:off x="8999408" y="1906138"/>
            <a:ext cx="1498209" cy="229842"/>
          </a:xfrm>
          <a:prstGeom prst="rect">
            <a:avLst/>
          </a:prstGeom>
          <a:noFill/>
          <a:ln>
            <a:noFill/>
          </a:ln>
        </p:spPr>
        <p:txBody>
          <a:bodyPr vert="horz" wrap="square" lIns="109758" tIns="54879" rIns="109758" bIns="54879" numCol="1" anchor="ctr" anchorCtr="0" compatLnSpc="1">
            <a:prstTxWarp prst="textNoShape">
              <a:avLst/>
            </a:prstTxWarp>
          </a:bodyPr>
          <a:lstStyle/>
          <a:p>
            <a:pPr defTabSz="1097554"/>
            <a:r>
              <a:rPr lang="de-DE" sz="2100" b="1" kern="0" dirty="0">
                <a:solidFill>
                  <a:srgbClr val="C0C0C0"/>
                </a:solidFill>
                <a:latin typeface="Calibri" panose="020F0502020204030204" pitchFamily="34" charset="0"/>
                <a:cs typeface="Calibri" panose="020F0502020204030204" pitchFamily="34" charset="0"/>
              </a:rPr>
              <a:t>Iniciativas</a:t>
            </a:r>
          </a:p>
        </p:txBody>
      </p:sp>
      <p:sp>
        <p:nvSpPr>
          <p:cNvPr id="370" name="Rechteck 98"/>
          <p:cNvSpPr/>
          <p:nvPr/>
        </p:nvSpPr>
        <p:spPr bwMode="gray">
          <a:xfrm>
            <a:off x="10144609" y="2555473"/>
            <a:ext cx="783313"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4321" b="1" kern="0" dirty="0">
                <a:solidFill>
                  <a:srgbClr val="FFC000"/>
                </a:solidFill>
                <a:latin typeface="Calibri" panose="020F0502020204030204" pitchFamily="34" charset="0"/>
                <a:cs typeface="Calibri" panose="020F0502020204030204" pitchFamily="34" charset="0"/>
              </a:rPr>
              <a:t>20</a:t>
            </a:r>
            <a:endParaRPr lang="de-DE" sz="2161" b="1" kern="0" dirty="0">
              <a:solidFill>
                <a:srgbClr val="FFC000"/>
              </a:solidFill>
              <a:latin typeface="Calibri" panose="020F0502020204030204" pitchFamily="34" charset="0"/>
              <a:cs typeface="Calibri" panose="020F0502020204030204" pitchFamily="34" charset="0"/>
            </a:endParaRPr>
          </a:p>
        </p:txBody>
      </p:sp>
      <p:sp>
        <p:nvSpPr>
          <p:cNvPr id="371" name="Rechteck 98"/>
          <p:cNvSpPr/>
          <p:nvPr/>
        </p:nvSpPr>
        <p:spPr bwMode="gray">
          <a:xfrm>
            <a:off x="10165997" y="2959175"/>
            <a:ext cx="740537"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3841" b="1" kern="0" dirty="0">
                <a:solidFill>
                  <a:srgbClr val="C0C0C0"/>
                </a:solidFill>
                <a:latin typeface="Calibri" panose="020F0502020204030204" pitchFamily="34" charset="0"/>
                <a:cs typeface="Calibri" panose="020F0502020204030204" pitchFamily="34" charset="0"/>
              </a:rPr>
              <a:t>18</a:t>
            </a:r>
            <a:endParaRPr lang="de-DE" sz="2161" b="1" kern="0" dirty="0">
              <a:solidFill>
                <a:srgbClr val="C0C0C0"/>
              </a:solidFill>
              <a:latin typeface="Calibri" panose="020F0502020204030204" pitchFamily="34" charset="0"/>
              <a:cs typeface="Calibri" panose="020F0502020204030204" pitchFamily="34" charset="0"/>
            </a:endParaRPr>
          </a:p>
        </p:txBody>
      </p:sp>
      <p:grpSp>
        <p:nvGrpSpPr>
          <p:cNvPr id="372" name="Group 371"/>
          <p:cNvGrpSpPr/>
          <p:nvPr/>
        </p:nvGrpSpPr>
        <p:grpSpPr>
          <a:xfrm>
            <a:off x="9881591" y="2716961"/>
            <a:ext cx="272099" cy="916598"/>
            <a:chOff x="7933509" y="1350320"/>
            <a:chExt cx="272099" cy="916598"/>
          </a:xfrm>
        </p:grpSpPr>
        <p:sp>
          <p:nvSpPr>
            <p:cNvPr id="373" name="Gleichschenkliges Dreieck 147"/>
            <p:cNvSpPr/>
            <p:nvPr/>
          </p:nvSpPr>
          <p:spPr bwMode="auto">
            <a:xfrm rot="5400000">
              <a:off x="7964397" y="1732200"/>
              <a:ext cx="319798" cy="162624"/>
            </a:xfrm>
            <a:prstGeom prst="triangle">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sp>
          <p:nvSpPr>
            <p:cNvPr id="374" name="Rechteck 148"/>
            <p:cNvSpPr/>
            <p:nvPr/>
          </p:nvSpPr>
          <p:spPr bwMode="auto">
            <a:xfrm rot="16200000">
              <a:off x="7533546" y="1750283"/>
              <a:ext cx="916598" cy="116672"/>
            </a:xfrm>
            <a:prstGeom prst="rect">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grpSp>
      <p:sp>
        <p:nvSpPr>
          <p:cNvPr id="375" name="Rechteck 98"/>
          <p:cNvSpPr/>
          <p:nvPr/>
        </p:nvSpPr>
        <p:spPr bwMode="gray">
          <a:xfrm>
            <a:off x="10144609" y="4682388"/>
            <a:ext cx="783313"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4321" b="1" kern="0" dirty="0">
                <a:solidFill>
                  <a:srgbClr val="FFC000"/>
                </a:solidFill>
                <a:latin typeface="Calibri" panose="020F0502020204030204" pitchFamily="34" charset="0"/>
                <a:cs typeface="Calibri" panose="020F0502020204030204" pitchFamily="34" charset="0"/>
              </a:rPr>
              <a:t>2</a:t>
            </a:r>
            <a:endParaRPr lang="de-DE" sz="2161" b="1" kern="0" dirty="0">
              <a:solidFill>
                <a:srgbClr val="FFC000"/>
              </a:solidFill>
              <a:latin typeface="Calibri" panose="020F0502020204030204" pitchFamily="34" charset="0"/>
              <a:cs typeface="Calibri" panose="020F0502020204030204" pitchFamily="34" charset="0"/>
            </a:endParaRPr>
          </a:p>
        </p:txBody>
      </p:sp>
      <p:sp>
        <p:nvSpPr>
          <p:cNvPr id="376" name="Rechteck 98"/>
          <p:cNvSpPr/>
          <p:nvPr/>
        </p:nvSpPr>
        <p:spPr bwMode="gray">
          <a:xfrm>
            <a:off x="10165997" y="5086090"/>
            <a:ext cx="740537"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3841" b="1" kern="0" dirty="0">
                <a:solidFill>
                  <a:srgbClr val="C0C0C0"/>
                </a:solidFill>
                <a:latin typeface="Calibri" panose="020F0502020204030204" pitchFamily="34" charset="0"/>
                <a:cs typeface="Calibri" panose="020F0502020204030204" pitchFamily="34" charset="0"/>
              </a:rPr>
              <a:t>12</a:t>
            </a:r>
            <a:endParaRPr lang="de-DE" sz="2161" b="1" kern="0" dirty="0">
              <a:solidFill>
                <a:srgbClr val="C0C0C0"/>
              </a:solidFill>
              <a:latin typeface="Calibri" panose="020F0502020204030204" pitchFamily="34" charset="0"/>
              <a:cs typeface="Calibri" panose="020F0502020204030204" pitchFamily="34" charset="0"/>
            </a:endParaRPr>
          </a:p>
        </p:txBody>
      </p:sp>
      <p:grpSp>
        <p:nvGrpSpPr>
          <p:cNvPr id="377" name="Group 376"/>
          <p:cNvGrpSpPr/>
          <p:nvPr/>
        </p:nvGrpSpPr>
        <p:grpSpPr>
          <a:xfrm>
            <a:off x="9881591" y="4843876"/>
            <a:ext cx="272099" cy="916598"/>
            <a:chOff x="7933509" y="1350320"/>
            <a:chExt cx="272099" cy="916598"/>
          </a:xfrm>
        </p:grpSpPr>
        <p:sp>
          <p:nvSpPr>
            <p:cNvPr id="378" name="Gleichschenkliges Dreieck 147"/>
            <p:cNvSpPr/>
            <p:nvPr/>
          </p:nvSpPr>
          <p:spPr bwMode="auto">
            <a:xfrm rot="5400000">
              <a:off x="7964397" y="1732200"/>
              <a:ext cx="319798" cy="162624"/>
            </a:xfrm>
            <a:prstGeom prst="triangle">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sp>
          <p:nvSpPr>
            <p:cNvPr id="379" name="Rechteck 148"/>
            <p:cNvSpPr/>
            <p:nvPr/>
          </p:nvSpPr>
          <p:spPr bwMode="auto">
            <a:xfrm rot="16200000">
              <a:off x="7533546" y="1750283"/>
              <a:ext cx="916598" cy="116672"/>
            </a:xfrm>
            <a:prstGeom prst="rect">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grpSp>
      <p:sp>
        <p:nvSpPr>
          <p:cNvPr id="380" name="Rechteck 98"/>
          <p:cNvSpPr/>
          <p:nvPr/>
        </p:nvSpPr>
        <p:spPr bwMode="gray">
          <a:xfrm>
            <a:off x="1032906" y="2555473"/>
            <a:ext cx="783313"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4321" b="1" kern="0" dirty="0">
                <a:solidFill>
                  <a:srgbClr val="FFC000"/>
                </a:solidFill>
                <a:latin typeface="Calibri" panose="020F0502020204030204" pitchFamily="34" charset="0"/>
                <a:cs typeface="Calibri" panose="020F0502020204030204" pitchFamily="34" charset="0"/>
              </a:rPr>
              <a:t>15</a:t>
            </a:r>
            <a:endParaRPr lang="de-DE" sz="2161" b="1" kern="0" dirty="0">
              <a:solidFill>
                <a:srgbClr val="FFC000"/>
              </a:solidFill>
              <a:latin typeface="Calibri" panose="020F0502020204030204" pitchFamily="34" charset="0"/>
              <a:cs typeface="Calibri" panose="020F0502020204030204" pitchFamily="34" charset="0"/>
            </a:endParaRPr>
          </a:p>
        </p:txBody>
      </p:sp>
      <p:sp>
        <p:nvSpPr>
          <p:cNvPr id="381" name="Rechteck 98"/>
          <p:cNvSpPr/>
          <p:nvPr/>
        </p:nvSpPr>
        <p:spPr bwMode="gray">
          <a:xfrm>
            <a:off x="1054294" y="2959175"/>
            <a:ext cx="740537"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3841" b="1" kern="0" dirty="0">
                <a:solidFill>
                  <a:srgbClr val="C0C0C0"/>
                </a:solidFill>
                <a:latin typeface="Calibri" panose="020F0502020204030204" pitchFamily="34" charset="0"/>
                <a:cs typeface="Calibri" panose="020F0502020204030204" pitchFamily="34" charset="0"/>
              </a:rPr>
              <a:t>9</a:t>
            </a:r>
            <a:endParaRPr lang="de-DE" sz="2161" b="1" kern="0" dirty="0">
              <a:solidFill>
                <a:srgbClr val="C0C0C0"/>
              </a:solidFill>
              <a:latin typeface="Calibri" panose="020F0502020204030204" pitchFamily="34" charset="0"/>
              <a:cs typeface="Calibri" panose="020F0502020204030204" pitchFamily="34" charset="0"/>
            </a:endParaRPr>
          </a:p>
        </p:txBody>
      </p:sp>
      <p:grpSp>
        <p:nvGrpSpPr>
          <p:cNvPr id="382" name="Group 381"/>
          <p:cNvGrpSpPr/>
          <p:nvPr/>
        </p:nvGrpSpPr>
        <p:grpSpPr>
          <a:xfrm>
            <a:off x="3089595" y="2716961"/>
            <a:ext cx="276437" cy="916598"/>
            <a:chOff x="7773744" y="1350320"/>
            <a:chExt cx="276437" cy="916598"/>
          </a:xfrm>
        </p:grpSpPr>
        <p:sp>
          <p:nvSpPr>
            <p:cNvPr id="383" name="Gleichschenkliges Dreieck 147"/>
            <p:cNvSpPr/>
            <p:nvPr/>
          </p:nvSpPr>
          <p:spPr bwMode="auto">
            <a:xfrm rot="16200000">
              <a:off x="7695157" y="1732200"/>
              <a:ext cx="319798" cy="162624"/>
            </a:xfrm>
            <a:prstGeom prst="triangle">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sp>
          <p:nvSpPr>
            <p:cNvPr id="384" name="Rechteck 148"/>
            <p:cNvSpPr/>
            <p:nvPr/>
          </p:nvSpPr>
          <p:spPr bwMode="auto">
            <a:xfrm rot="16200000">
              <a:off x="7533546" y="1750283"/>
              <a:ext cx="916598" cy="116672"/>
            </a:xfrm>
            <a:prstGeom prst="rect">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grpSp>
      <p:sp>
        <p:nvSpPr>
          <p:cNvPr id="385" name="Rechteck 98"/>
          <p:cNvSpPr/>
          <p:nvPr/>
        </p:nvSpPr>
        <p:spPr bwMode="gray">
          <a:xfrm>
            <a:off x="1698812" y="2891382"/>
            <a:ext cx="1563037" cy="185234"/>
          </a:xfrm>
          <a:prstGeom prst="rect">
            <a:avLst/>
          </a:prstGeom>
          <a:noFill/>
          <a:ln>
            <a:noFill/>
          </a:ln>
        </p:spPr>
        <p:txBody>
          <a:bodyPr vert="horz" wrap="square" lIns="109758" tIns="54879" rIns="109758" bIns="54879" numCol="1" anchor="ctr" anchorCtr="0" compatLnSpc="1">
            <a:prstTxWarp prst="textNoShape">
              <a:avLst/>
            </a:prstTxWarp>
          </a:bodyPr>
          <a:lstStyle/>
          <a:p>
            <a:pPr defTabSz="1097554"/>
            <a:r>
              <a:rPr lang="de-DE" sz="2100" b="1" kern="0" dirty="0">
                <a:solidFill>
                  <a:srgbClr val="FFC000"/>
                </a:solidFill>
                <a:latin typeface="Calibri" panose="020F0502020204030204" pitchFamily="34" charset="0"/>
                <a:cs typeface="Calibri" panose="020F0502020204030204" pitchFamily="34" charset="0"/>
              </a:rPr>
              <a:t>Iniciativas</a:t>
            </a:r>
          </a:p>
        </p:txBody>
      </p:sp>
      <p:sp>
        <p:nvSpPr>
          <p:cNvPr id="386" name="Rechteck 98"/>
          <p:cNvSpPr/>
          <p:nvPr/>
        </p:nvSpPr>
        <p:spPr bwMode="gray">
          <a:xfrm>
            <a:off x="1698812" y="3272779"/>
            <a:ext cx="1498209" cy="229842"/>
          </a:xfrm>
          <a:prstGeom prst="rect">
            <a:avLst/>
          </a:prstGeom>
          <a:noFill/>
          <a:ln>
            <a:noFill/>
          </a:ln>
        </p:spPr>
        <p:txBody>
          <a:bodyPr vert="horz" wrap="square" lIns="109758" tIns="54879" rIns="109758" bIns="54879" numCol="1" anchor="ctr" anchorCtr="0" compatLnSpc="1">
            <a:prstTxWarp prst="textNoShape">
              <a:avLst/>
            </a:prstTxWarp>
          </a:bodyPr>
          <a:lstStyle/>
          <a:p>
            <a:pPr defTabSz="1097554"/>
            <a:r>
              <a:rPr lang="de-DE" sz="2100" b="1" kern="0" dirty="0">
                <a:solidFill>
                  <a:srgbClr val="C0C0C0"/>
                </a:solidFill>
                <a:latin typeface="Calibri" panose="020F0502020204030204" pitchFamily="34" charset="0"/>
                <a:cs typeface="Calibri" panose="020F0502020204030204" pitchFamily="34" charset="0"/>
              </a:rPr>
              <a:t>Iniciativas</a:t>
            </a:r>
          </a:p>
        </p:txBody>
      </p:sp>
      <p:sp>
        <p:nvSpPr>
          <p:cNvPr id="387" name="Rechteck 98"/>
          <p:cNvSpPr/>
          <p:nvPr/>
        </p:nvSpPr>
        <p:spPr bwMode="gray">
          <a:xfrm>
            <a:off x="1355666" y="4569110"/>
            <a:ext cx="783313"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4321" b="1" kern="0" dirty="0">
                <a:solidFill>
                  <a:srgbClr val="FFC000"/>
                </a:solidFill>
                <a:latin typeface="Calibri" panose="020F0502020204030204" pitchFamily="34" charset="0"/>
                <a:cs typeface="Calibri" panose="020F0502020204030204" pitchFamily="34" charset="0"/>
              </a:rPr>
              <a:t>5</a:t>
            </a:r>
            <a:endParaRPr lang="de-DE" sz="2161" b="1" kern="0" dirty="0">
              <a:solidFill>
                <a:srgbClr val="FFC000"/>
              </a:solidFill>
              <a:latin typeface="Calibri" panose="020F0502020204030204" pitchFamily="34" charset="0"/>
              <a:cs typeface="Calibri" panose="020F0502020204030204" pitchFamily="34" charset="0"/>
            </a:endParaRPr>
          </a:p>
        </p:txBody>
      </p:sp>
      <p:sp>
        <p:nvSpPr>
          <p:cNvPr id="388" name="Rechteck 98"/>
          <p:cNvSpPr/>
          <p:nvPr/>
        </p:nvSpPr>
        <p:spPr bwMode="gray">
          <a:xfrm>
            <a:off x="1377054" y="4972812"/>
            <a:ext cx="740537" cy="857051"/>
          </a:xfrm>
          <a:prstGeom prst="rect">
            <a:avLst/>
          </a:prstGeom>
          <a:noFill/>
          <a:ln>
            <a:noFill/>
          </a:ln>
        </p:spPr>
        <p:txBody>
          <a:bodyPr vert="horz" wrap="square" lIns="109758" tIns="54879" rIns="109758" bIns="54879" numCol="1" anchor="ctr" anchorCtr="0" compatLnSpc="1">
            <a:prstTxWarp prst="textNoShape">
              <a:avLst/>
            </a:prstTxWarp>
          </a:bodyPr>
          <a:lstStyle/>
          <a:p>
            <a:pPr algn="ctr" defTabSz="1097554"/>
            <a:r>
              <a:rPr lang="de-DE" sz="3841" b="1" kern="0" dirty="0">
                <a:solidFill>
                  <a:srgbClr val="C0C0C0"/>
                </a:solidFill>
                <a:latin typeface="Calibri" panose="020F0502020204030204" pitchFamily="34" charset="0"/>
                <a:cs typeface="Calibri" panose="020F0502020204030204" pitchFamily="34" charset="0"/>
              </a:rPr>
              <a:t>19</a:t>
            </a:r>
            <a:endParaRPr lang="de-DE" sz="2161" b="1" kern="0" dirty="0">
              <a:solidFill>
                <a:srgbClr val="C0C0C0"/>
              </a:solidFill>
              <a:latin typeface="Calibri" panose="020F0502020204030204" pitchFamily="34" charset="0"/>
              <a:cs typeface="Calibri" panose="020F0502020204030204" pitchFamily="34" charset="0"/>
            </a:endParaRPr>
          </a:p>
        </p:txBody>
      </p:sp>
      <p:grpSp>
        <p:nvGrpSpPr>
          <p:cNvPr id="389" name="Group 388"/>
          <p:cNvGrpSpPr/>
          <p:nvPr/>
        </p:nvGrpSpPr>
        <p:grpSpPr>
          <a:xfrm>
            <a:off x="3412355" y="4730598"/>
            <a:ext cx="276437" cy="916598"/>
            <a:chOff x="7773744" y="1350320"/>
            <a:chExt cx="276437" cy="916598"/>
          </a:xfrm>
        </p:grpSpPr>
        <p:sp>
          <p:nvSpPr>
            <p:cNvPr id="390" name="Gleichschenkliges Dreieck 147"/>
            <p:cNvSpPr/>
            <p:nvPr/>
          </p:nvSpPr>
          <p:spPr bwMode="auto">
            <a:xfrm rot="16200000">
              <a:off x="7695157" y="1732200"/>
              <a:ext cx="319798" cy="162624"/>
            </a:xfrm>
            <a:prstGeom prst="triangle">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sp>
          <p:nvSpPr>
            <p:cNvPr id="391" name="Rechteck 148"/>
            <p:cNvSpPr/>
            <p:nvPr/>
          </p:nvSpPr>
          <p:spPr bwMode="auto">
            <a:xfrm rot="16200000">
              <a:off x="7533546" y="1750283"/>
              <a:ext cx="916598" cy="116672"/>
            </a:xfrm>
            <a:prstGeom prst="rect">
              <a:avLst/>
            </a:prstGeom>
            <a:solidFill>
              <a:srgbClr val="808080"/>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61" b="0" i="0" u="none" strike="noStrike" kern="0" cap="none" spc="0" normalizeH="0" baseline="0" noProof="0" dirty="0">
                <a:ln>
                  <a:noFill/>
                </a:ln>
                <a:solidFill>
                  <a:srgbClr val="808080"/>
                </a:solidFill>
                <a:effectLst/>
                <a:uLnTx/>
                <a:uFillTx/>
                <a:latin typeface="Arial"/>
              </a:endParaRPr>
            </a:p>
          </p:txBody>
        </p:sp>
      </p:grpSp>
      <p:sp>
        <p:nvSpPr>
          <p:cNvPr id="392" name="Rechteck 98"/>
          <p:cNvSpPr/>
          <p:nvPr/>
        </p:nvSpPr>
        <p:spPr bwMode="gray">
          <a:xfrm>
            <a:off x="2021572" y="4905019"/>
            <a:ext cx="1563037" cy="185234"/>
          </a:xfrm>
          <a:prstGeom prst="rect">
            <a:avLst/>
          </a:prstGeom>
          <a:noFill/>
          <a:ln>
            <a:noFill/>
          </a:ln>
        </p:spPr>
        <p:txBody>
          <a:bodyPr vert="horz" wrap="square" lIns="109758" tIns="54879" rIns="109758" bIns="54879" numCol="1" anchor="ctr" anchorCtr="0" compatLnSpc="1">
            <a:prstTxWarp prst="textNoShape">
              <a:avLst/>
            </a:prstTxWarp>
          </a:bodyPr>
          <a:lstStyle/>
          <a:p>
            <a:pPr defTabSz="1097554"/>
            <a:r>
              <a:rPr lang="de-DE" sz="2100" b="1" kern="0" dirty="0">
                <a:solidFill>
                  <a:srgbClr val="FFC000"/>
                </a:solidFill>
                <a:latin typeface="Calibri" panose="020F0502020204030204" pitchFamily="34" charset="0"/>
                <a:cs typeface="Calibri" panose="020F0502020204030204" pitchFamily="34" charset="0"/>
              </a:rPr>
              <a:t>Iniciativas</a:t>
            </a:r>
          </a:p>
        </p:txBody>
      </p:sp>
      <p:sp>
        <p:nvSpPr>
          <p:cNvPr id="393" name="Rechteck 98"/>
          <p:cNvSpPr/>
          <p:nvPr/>
        </p:nvSpPr>
        <p:spPr bwMode="gray">
          <a:xfrm>
            <a:off x="2021572" y="5286416"/>
            <a:ext cx="1498209" cy="229842"/>
          </a:xfrm>
          <a:prstGeom prst="rect">
            <a:avLst/>
          </a:prstGeom>
          <a:noFill/>
          <a:ln>
            <a:noFill/>
          </a:ln>
        </p:spPr>
        <p:txBody>
          <a:bodyPr vert="horz" wrap="square" lIns="109758" tIns="54879" rIns="109758" bIns="54879" numCol="1" anchor="ctr" anchorCtr="0" compatLnSpc="1">
            <a:prstTxWarp prst="textNoShape">
              <a:avLst/>
            </a:prstTxWarp>
          </a:bodyPr>
          <a:lstStyle/>
          <a:p>
            <a:pPr defTabSz="1097554"/>
            <a:r>
              <a:rPr lang="de-DE" sz="2100" b="1" kern="0" dirty="0">
                <a:solidFill>
                  <a:srgbClr val="C0C0C0"/>
                </a:solidFill>
                <a:latin typeface="Calibri" panose="020F0502020204030204" pitchFamily="34" charset="0"/>
                <a:cs typeface="Calibri" panose="020F0502020204030204" pitchFamily="34" charset="0"/>
              </a:rPr>
              <a:t>Iniciativas</a:t>
            </a:r>
          </a:p>
        </p:txBody>
      </p:sp>
      <p:grpSp>
        <p:nvGrpSpPr>
          <p:cNvPr id="394" name="Group 393"/>
          <p:cNvGrpSpPr/>
          <p:nvPr/>
        </p:nvGrpSpPr>
        <p:grpSpPr>
          <a:xfrm>
            <a:off x="7224948" y="4468396"/>
            <a:ext cx="961462" cy="1228310"/>
            <a:chOff x="6732175" y="4486684"/>
            <a:chExt cx="961462" cy="1228310"/>
          </a:xfrm>
        </p:grpSpPr>
        <p:sp>
          <p:nvSpPr>
            <p:cNvPr id="395" name="TextBox 394"/>
            <p:cNvSpPr txBox="1"/>
            <p:nvPr/>
          </p:nvSpPr>
          <p:spPr>
            <a:xfrm>
              <a:off x="6766459" y="5364129"/>
              <a:ext cx="927178" cy="350865"/>
            </a:xfrm>
            <a:prstGeom prst="rect">
              <a:avLst/>
            </a:prstGeom>
            <a:noFill/>
          </p:spPr>
          <p:txBody>
            <a:bodyPr wrap="none" lIns="0" tIns="36576" rIns="0" bIns="0" rtlCol="0" anchor="ctr">
              <a:spAutoFit/>
            </a:bodyPr>
            <a:lstStyle/>
            <a:p>
              <a:pPr algn="ctr">
                <a:lnSpc>
                  <a:spcPct val="85000"/>
                </a:lnSpc>
                <a:spcAft>
                  <a:spcPts val="600"/>
                </a:spcAft>
                <a:buClr>
                  <a:srgbClr val="FFE600"/>
                </a:buClr>
                <a:buSzPct val="70000"/>
              </a:pPr>
              <a:r>
                <a:rPr lang="es-PA" sz="2400" dirty="0">
                  <a:solidFill>
                    <a:srgbClr val="000000"/>
                  </a:solidFill>
                  <a:latin typeface="Calibri" panose="020F0502020204030204" pitchFamily="34" charset="0"/>
                  <a:cs typeface="Calibri" panose="020F0502020204030204" pitchFamily="34" charset="0"/>
                </a:rPr>
                <a:t>Imagen</a:t>
              </a:r>
            </a:p>
          </p:txBody>
        </p:sp>
        <p:pic>
          <p:nvPicPr>
            <p:cNvPr id="396" name="Picture 39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175" y="4486684"/>
              <a:ext cx="946312" cy="946312"/>
            </a:xfrm>
            <a:prstGeom prst="rect">
              <a:avLst/>
            </a:prstGeom>
          </p:spPr>
        </p:pic>
      </p:grpSp>
      <p:pic>
        <p:nvPicPr>
          <p:cNvPr id="397" name="Picture 3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5194" y="4312876"/>
            <a:ext cx="1055931" cy="1062000"/>
          </a:xfrm>
          <a:prstGeom prst="rect">
            <a:avLst/>
          </a:prstGeom>
        </p:spPr>
      </p:pic>
      <p:sp>
        <p:nvSpPr>
          <p:cNvPr id="398" name="TextBox 397"/>
          <p:cNvSpPr txBox="1"/>
          <p:nvPr/>
        </p:nvSpPr>
        <p:spPr>
          <a:xfrm>
            <a:off x="4611810" y="3540066"/>
            <a:ext cx="870623" cy="353623"/>
          </a:xfrm>
          <a:prstGeom prst="rect">
            <a:avLst/>
          </a:prstGeom>
          <a:noFill/>
        </p:spPr>
        <p:txBody>
          <a:bodyPr wrap="none" lIns="0" tIns="36576" rIns="0" bIns="0" rtlCol="0" anchor="ctr">
            <a:spAutoFit/>
          </a:bodyPr>
          <a:lstStyle/>
          <a:p>
            <a:pPr algn="ctr">
              <a:lnSpc>
                <a:spcPct val="85000"/>
              </a:lnSpc>
              <a:spcAft>
                <a:spcPts val="600"/>
              </a:spcAft>
              <a:buClr>
                <a:srgbClr val="FFE600"/>
              </a:buClr>
              <a:buSzPct val="70000"/>
            </a:pPr>
            <a:r>
              <a:rPr lang="es-PA" sz="2400" dirty="0">
                <a:solidFill>
                  <a:srgbClr val="000000"/>
                </a:solidFill>
                <a:latin typeface="Calibri" panose="020F0502020204030204" pitchFamily="34" charset="0"/>
                <a:cs typeface="Calibri" panose="020F0502020204030204" pitchFamily="34" charset="0"/>
              </a:rPr>
              <a:t>Cliente</a:t>
            </a:r>
          </a:p>
        </p:txBody>
      </p:sp>
      <p:grpSp>
        <p:nvGrpSpPr>
          <p:cNvPr id="399" name="Group 398"/>
          <p:cNvGrpSpPr/>
          <p:nvPr/>
        </p:nvGrpSpPr>
        <p:grpSpPr>
          <a:xfrm>
            <a:off x="6072972" y="1406500"/>
            <a:ext cx="989291" cy="948819"/>
            <a:chOff x="371777" y="-48202"/>
            <a:chExt cx="1239965" cy="1169237"/>
          </a:xfrm>
        </p:grpSpPr>
        <p:sp>
          <p:nvSpPr>
            <p:cNvPr id="400" name="Oval 399"/>
            <p:cNvSpPr/>
            <p:nvPr/>
          </p:nvSpPr>
          <p:spPr>
            <a:xfrm>
              <a:off x="371777" y="-48202"/>
              <a:ext cx="1239965" cy="1169237"/>
            </a:xfrm>
            <a:prstGeom prst="ellipse">
              <a:avLst/>
            </a:prstGeom>
            <a:solidFill>
              <a:srgbClr val="FFFFFF"/>
            </a:solidFill>
            <a:ln w="57150" cap="flat" cmpd="sng" algn="ctr">
              <a:solidFill>
                <a:srgbClr val="000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200" b="0" i="0" u="none" strike="noStrike" kern="0" cap="none" spc="0" normalizeH="0" baseline="0" noProof="0" dirty="0">
                <a:ln>
                  <a:noFill/>
                </a:ln>
                <a:solidFill>
                  <a:srgbClr val="000000"/>
                </a:solidFill>
                <a:effectLst/>
                <a:uLnTx/>
                <a:uFillTx/>
                <a:latin typeface="Arial"/>
              </a:endParaRPr>
            </a:p>
          </p:txBody>
        </p:sp>
        <p:pic>
          <p:nvPicPr>
            <p:cNvPr id="401" name="Picture 400"/>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433164" y="-41081"/>
              <a:ext cx="1117192" cy="1117190"/>
            </a:xfrm>
            <a:prstGeom prst="rect">
              <a:avLst/>
            </a:prstGeom>
          </p:spPr>
        </p:pic>
      </p:grpSp>
      <p:pic>
        <p:nvPicPr>
          <p:cNvPr id="402" name="Picture 401"/>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a:ext>
            </a:extLst>
          </a:blip>
          <a:stretch>
            <a:fillRect/>
          </a:stretch>
        </p:blipFill>
        <p:spPr>
          <a:xfrm>
            <a:off x="4599316" y="2507592"/>
            <a:ext cx="994947" cy="1025322"/>
          </a:xfrm>
          <a:prstGeom prst="rect">
            <a:avLst/>
          </a:prstGeom>
        </p:spPr>
      </p:pic>
      <p:cxnSp>
        <p:nvCxnSpPr>
          <p:cNvPr id="403" name="Straight Connector 402"/>
          <p:cNvCxnSpPr>
            <a:stCxn id="400" idx="4"/>
          </p:cNvCxnSpPr>
          <p:nvPr/>
        </p:nvCxnSpPr>
        <p:spPr>
          <a:xfrm flipH="1">
            <a:off x="5936774" y="2355319"/>
            <a:ext cx="630844" cy="2113077"/>
          </a:xfrm>
          <a:prstGeom prst="line">
            <a:avLst/>
          </a:prstGeom>
          <a:noFill/>
          <a:ln w="9525" cap="flat" cmpd="sng" algn="ctr">
            <a:solidFill>
              <a:srgbClr val="808080"/>
            </a:solidFill>
            <a:prstDash val="solid"/>
            <a:tailEnd type="none"/>
          </a:ln>
          <a:effectLst/>
        </p:spPr>
      </p:cxnSp>
      <p:cxnSp>
        <p:nvCxnSpPr>
          <p:cNvPr id="404" name="Straight Connector 403"/>
          <p:cNvCxnSpPr>
            <a:stCxn id="408" idx="0"/>
          </p:cNvCxnSpPr>
          <p:nvPr/>
        </p:nvCxnSpPr>
        <p:spPr>
          <a:xfrm>
            <a:off x="6600964" y="2398933"/>
            <a:ext cx="875797" cy="2194168"/>
          </a:xfrm>
          <a:prstGeom prst="line">
            <a:avLst/>
          </a:prstGeom>
          <a:noFill/>
          <a:ln w="9525" cap="flat" cmpd="sng" algn="ctr">
            <a:solidFill>
              <a:srgbClr val="808080"/>
            </a:solidFill>
            <a:prstDash val="solid"/>
            <a:tailEnd type="none"/>
          </a:ln>
          <a:effectLst/>
        </p:spPr>
      </p:cxnSp>
      <p:cxnSp>
        <p:nvCxnSpPr>
          <p:cNvPr id="405" name="Straight Connector 404"/>
          <p:cNvCxnSpPr>
            <a:endCxn id="286" idx="1"/>
          </p:cNvCxnSpPr>
          <p:nvPr/>
        </p:nvCxnSpPr>
        <p:spPr>
          <a:xfrm flipV="1">
            <a:off x="5556087" y="3161569"/>
            <a:ext cx="2067264" cy="20537"/>
          </a:xfrm>
          <a:prstGeom prst="line">
            <a:avLst/>
          </a:prstGeom>
          <a:noFill/>
          <a:ln w="9525" cap="flat" cmpd="sng" algn="ctr">
            <a:solidFill>
              <a:srgbClr val="808080"/>
            </a:solidFill>
            <a:prstDash val="solid"/>
            <a:tailEnd type="none"/>
          </a:ln>
          <a:effectLst/>
        </p:spPr>
      </p:cxnSp>
      <p:cxnSp>
        <p:nvCxnSpPr>
          <p:cNvPr id="406" name="Straight Connector 405"/>
          <p:cNvCxnSpPr/>
          <p:nvPr/>
        </p:nvCxnSpPr>
        <p:spPr>
          <a:xfrm>
            <a:off x="5486112" y="3212188"/>
            <a:ext cx="1969505" cy="1511342"/>
          </a:xfrm>
          <a:prstGeom prst="line">
            <a:avLst/>
          </a:prstGeom>
          <a:noFill/>
          <a:ln w="9525" cap="flat" cmpd="sng" algn="ctr">
            <a:solidFill>
              <a:srgbClr val="808080"/>
            </a:solidFill>
            <a:prstDash val="solid"/>
            <a:tailEnd type="none"/>
          </a:ln>
          <a:effectLst/>
        </p:spPr>
      </p:cxnSp>
      <p:cxnSp>
        <p:nvCxnSpPr>
          <p:cNvPr id="407" name="Straight Connector 406"/>
          <p:cNvCxnSpPr>
            <a:stCxn id="286" idx="1"/>
          </p:cNvCxnSpPr>
          <p:nvPr/>
        </p:nvCxnSpPr>
        <p:spPr>
          <a:xfrm flipH="1">
            <a:off x="5933195" y="3161569"/>
            <a:ext cx="1690156" cy="1276349"/>
          </a:xfrm>
          <a:prstGeom prst="line">
            <a:avLst/>
          </a:prstGeom>
          <a:noFill/>
          <a:ln w="9525" cap="flat" cmpd="sng" algn="ctr">
            <a:solidFill>
              <a:srgbClr val="808080"/>
            </a:solidFill>
            <a:prstDash val="solid"/>
            <a:tailEnd type="none"/>
          </a:ln>
          <a:effectLst/>
        </p:spPr>
      </p:cxnSp>
      <p:sp>
        <p:nvSpPr>
          <p:cNvPr id="408" name="TextBox 407"/>
          <p:cNvSpPr txBox="1"/>
          <p:nvPr/>
        </p:nvSpPr>
        <p:spPr>
          <a:xfrm>
            <a:off x="6220956" y="2398933"/>
            <a:ext cx="760016" cy="350865"/>
          </a:xfrm>
          <a:prstGeom prst="rect">
            <a:avLst/>
          </a:prstGeom>
          <a:noFill/>
        </p:spPr>
        <p:txBody>
          <a:bodyPr wrap="none" lIns="0" tIns="36576" rIns="0" bIns="0" rtlCol="0" anchor="ctr">
            <a:spAutoFit/>
          </a:bodyPr>
          <a:lstStyle/>
          <a:p>
            <a:pPr algn="ctr">
              <a:lnSpc>
                <a:spcPct val="85000"/>
              </a:lnSpc>
              <a:spcAft>
                <a:spcPts val="600"/>
              </a:spcAft>
              <a:buClr>
                <a:srgbClr val="FFE600"/>
              </a:buClr>
              <a:buSzPct val="70000"/>
            </a:pPr>
            <a:r>
              <a:rPr lang="es-PA" sz="2400" dirty="0">
                <a:solidFill>
                  <a:srgbClr val="000000"/>
                </a:solidFill>
                <a:latin typeface="Calibri" panose="020F0502020204030204" pitchFamily="34" charset="0"/>
                <a:cs typeface="Calibri" panose="020F0502020204030204" pitchFamily="34" charset="0"/>
              </a:rPr>
              <a:t>Gente</a:t>
            </a:r>
          </a:p>
        </p:txBody>
      </p:sp>
    </p:spTree>
    <p:extLst>
      <p:ext uri="{BB962C8B-B14F-4D97-AF65-F5344CB8AC3E}">
        <p14:creationId xmlns:p14="http://schemas.microsoft.com/office/powerpoint/2010/main" val="50895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s-DO" cap="none" dirty="0">
                <a:solidFill>
                  <a:srgbClr val="FF0000"/>
                </a:solidFill>
              </a:rPr>
              <a:t>Sectores Prioritarios y Modelo de Negocio</a:t>
            </a:r>
          </a:p>
        </p:txBody>
      </p:sp>
      <p:sp>
        <p:nvSpPr>
          <p:cNvPr id="3" name="Title 2"/>
          <p:cNvSpPr>
            <a:spLocks noGrp="1"/>
          </p:cNvSpPr>
          <p:nvPr>
            <p:ph type="title"/>
          </p:nvPr>
        </p:nvSpPr>
        <p:spPr/>
        <p:txBody>
          <a:bodyPr>
            <a:normAutofit/>
          </a:bodyPr>
          <a:lstStyle/>
          <a:p>
            <a:r>
              <a:rPr lang="es-DO" sz="4400" dirty="0">
                <a:solidFill>
                  <a:srgbClr val="002060"/>
                </a:solidFill>
              </a:rPr>
              <a:t>PLAN DE NEGOCIOS</a:t>
            </a:r>
          </a:p>
        </p:txBody>
      </p:sp>
    </p:spTree>
    <p:extLst>
      <p:ext uri="{BB962C8B-B14F-4D97-AF65-F5344CB8AC3E}">
        <p14:creationId xmlns:p14="http://schemas.microsoft.com/office/powerpoint/2010/main" val="93324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2">
            <a:hlinkClick r:id="" action="ppaction://noaction"/>
          </p:cNvPr>
          <p:cNvSpPr txBox="1">
            <a:spLocks/>
          </p:cNvSpPr>
          <p:nvPr/>
        </p:nvSpPr>
        <p:spPr>
          <a:xfrm>
            <a:off x="5397759" y="5452345"/>
            <a:ext cx="5270243" cy="485932"/>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endParaRPr lang="es-DO" sz="2000" dirty="0"/>
          </a:p>
        </p:txBody>
      </p:sp>
      <p:sp>
        <p:nvSpPr>
          <p:cNvPr id="57" name="Title 3"/>
          <p:cNvSpPr>
            <a:spLocks noGrp="1"/>
          </p:cNvSpPr>
          <p:nvPr>
            <p:ph type="title"/>
          </p:nvPr>
        </p:nvSpPr>
        <p:spPr>
          <a:xfrm>
            <a:off x="1741837" y="200409"/>
            <a:ext cx="5280000" cy="710356"/>
          </a:xfrm>
        </p:spPr>
        <p:txBody>
          <a:bodyPr vert="horz" lIns="91440" tIns="45720" rIns="91440" bIns="45720" rtlCol="0" anchor="ctr">
            <a:noAutofit/>
          </a:bodyPr>
          <a:lstStyle/>
          <a:p>
            <a:r>
              <a:rPr lang="es-DO" dirty="0"/>
              <a:t>Sectores Prioritarios</a:t>
            </a:r>
          </a:p>
        </p:txBody>
      </p:sp>
      <p:sp>
        <p:nvSpPr>
          <p:cNvPr id="22" name="Title 2">
            <a:hlinkClick r:id="" action="ppaction://noaction"/>
          </p:cNvPr>
          <p:cNvSpPr txBox="1">
            <a:spLocks/>
          </p:cNvSpPr>
          <p:nvPr/>
        </p:nvSpPr>
        <p:spPr>
          <a:xfrm>
            <a:off x="7529178" y="1331772"/>
            <a:ext cx="3138823" cy="504000"/>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s-DO" sz="2000" dirty="0"/>
              <a:t>Manufactura</a:t>
            </a:r>
          </a:p>
        </p:txBody>
      </p:sp>
      <p:sp>
        <p:nvSpPr>
          <p:cNvPr id="26" name="Title 2">
            <a:hlinkClick r:id="" action="ppaction://noaction"/>
          </p:cNvPr>
          <p:cNvSpPr txBox="1">
            <a:spLocks/>
          </p:cNvSpPr>
          <p:nvPr/>
        </p:nvSpPr>
        <p:spPr>
          <a:xfrm>
            <a:off x="7529178" y="2015523"/>
            <a:ext cx="3138823" cy="504000"/>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s-DO" sz="2000" dirty="0"/>
              <a:t>Agropecuario</a:t>
            </a:r>
          </a:p>
        </p:txBody>
      </p:sp>
      <p:sp>
        <p:nvSpPr>
          <p:cNvPr id="27" name="Title 2">
            <a:hlinkClick r:id="" action="ppaction://noaction"/>
          </p:cNvPr>
          <p:cNvSpPr txBox="1">
            <a:spLocks/>
          </p:cNvSpPr>
          <p:nvPr/>
        </p:nvSpPr>
        <p:spPr>
          <a:xfrm>
            <a:off x="7529178" y="2699273"/>
            <a:ext cx="3138823" cy="504000"/>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s-DO" sz="2000" dirty="0"/>
              <a:t>Minero y Metalúrgico</a:t>
            </a:r>
          </a:p>
        </p:txBody>
      </p:sp>
      <p:pic>
        <p:nvPicPr>
          <p:cNvPr id="36" name="Picture 35" descr="Imagen relacionada"/>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flipH="1">
            <a:off x="8606994" y="5503597"/>
            <a:ext cx="387732" cy="3877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Resultado de imagen para icono innovacion"/>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8131632" y="5475307"/>
            <a:ext cx="444309" cy="4443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5">
            <a:biLevel thresh="50000"/>
          </a:blip>
          <a:srcRect l="26019" r="25038"/>
          <a:stretch/>
        </p:blipFill>
        <p:spPr>
          <a:xfrm>
            <a:off x="9025776" y="5452346"/>
            <a:ext cx="419184" cy="490233"/>
          </a:xfrm>
          <a:prstGeom prst="rect">
            <a:avLst/>
          </a:prstGeom>
        </p:spPr>
      </p:pic>
      <p:pic>
        <p:nvPicPr>
          <p:cNvPr id="38" name="Picture 37"/>
          <p:cNvPicPr>
            <a:picLocks noChangeAspect="1"/>
          </p:cNvPicPr>
          <p:nvPr/>
        </p:nvPicPr>
        <p:blipFill>
          <a:blip r:embed="rId6">
            <a:biLevel thresh="50000"/>
          </a:blip>
          <a:stretch>
            <a:fillRect/>
          </a:stretch>
        </p:blipFill>
        <p:spPr>
          <a:xfrm>
            <a:off x="7721057" y="5507700"/>
            <a:ext cx="379523" cy="379523"/>
          </a:xfrm>
          <a:prstGeom prst="rect">
            <a:avLst/>
          </a:prstGeom>
        </p:spPr>
      </p:pic>
      <p:grpSp>
        <p:nvGrpSpPr>
          <p:cNvPr id="10" name="Group 9"/>
          <p:cNvGrpSpPr/>
          <p:nvPr/>
        </p:nvGrpSpPr>
        <p:grpSpPr>
          <a:xfrm>
            <a:off x="1432212" y="1235881"/>
            <a:ext cx="6405539" cy="4522563"/>
            <a:chOff x="-99663" y="1081021"/>
            <a:chExt cx="4804154" cy="3391922"/>
          </a:xfrm>
        </p:grpSpPr>
        <p:grpSp>
          <p:nvGrpSpPr>
            <p:cNvPr id="18" name="Group 17"/>
            <p:cNvGrpSpPr/>
            <p:nvPr/>
          </p:nvGrpSpPr>
          <p:grpSpPr>
            <a:xfrm>
              <a:off x="-99663" y="1081021"/>
              <a:ext cx="4804154" cy="3391922"/>
              <a:chOff x="4139" y="1066291"/>
              <a:chExt cx="7277654" cy="5075821"/>
            </a:xfrm>
          </p:grpSpPr>
          <p:grpSp>
            <p:nvGrpSpPr>
              <p:cNvPr id="6" name="Group 5"/>
              <p:cNvGrpSpPr/>
              <p:nvPr/>
            </p:nvGrpSpPr>
            <p:grpSpPr>
              <a:xfrm>
                <a:off x="675114" y="1066291"/>
                <a:ext cx="6606679" cy="5071500"/>
                <a:chOff x="1600200" y="1060359"/>
                <a:chExt cx="6606679" cy="5071500"/>
              </a:xfrm>
            </p:grpSpPr>
            <p:sp>
              <p:nvSpPr>
                <p:cNvPr id="7" name="Freeform 6"/>
                <p:cNvSpPr/>
                <p:nvPr/>
              </p:nvSpPr>
              <p:spPr>
                <a:xfrm>
                  <a:off x="1600200" y="5265949"/>
                  <a:ext cx="1035424" cy="865910"/>
                </a:xfrm>
                <a:custGeom>
                  <a:avLst/>
                  <a:gdLst>
                    <a:gd name="connsiteX0" fmla="*/ 766482 w 1035424"/>
                    <a:gd name="connsiteY0" fmla="*/ 677651 h 865910"/>
                    <a:gd name="connsiteX1" fmla="*/ 766482 w 1035424"/>
                    <a:gd name="connsiteY1" fmla="*/ 677651 h 865910"/>
                    <a:gd name="connsiteX2" fmla="*/ 685800 w 1035424"/>
                    <a:gd name="connsiteY2" fmla="*/ 771780 h 865910"/>
                    <a:gd name="connsiteX3" fmla="*/ 658906 w 1035424"/>
                    <a:gd name="connsiteY3" fmla="*/ 798675 h 865910"/>
                    <a:gd name="connsiteX4" fmla="*/ 605118 w 1035424"/>
                    <a:gd name="connsiteY4" fmla="*/ 812122 h 865910"/>
                    <a:gd name="connsiteX5" fmla="*/ 510988 w 1035424"/>
                    <a:gd name="connsiteY5" fmla="*/ 825569 h 865910"/>
                    <a:gd name="connsiteX6" fmla="*/ 457200 w 1035424"/>
                    <a:gd name="connsiteY6" fmla="*/ 839016 h 865910"/>
                    <a:gd name="connsiteX7" fmla="*/ 376518 w 1035424"/>
                    <a:gd name="connsiteY7" fmla="*/ 865910 h 865910"/>
                    <a:gd name="connsiteX8" fmla="*/ 174812 w 1035424"/>
                    <a:gd name="connsiteY8" fmla="*/ 839016 h 865910"/>
                    <a:gd name="connsiteX9" fmla="*/ 134471 w 1035424"/>
                    <a:gd name="connsiteY9" fmla="*/ 812122 h 865910"/>
                    <a:gd name="connsiteX10" fmla="*/ 107576 w 1035424"/>
                    <a:gd name="connsiteY10" fmla="*/ 785227 h 865910"/>
                    <a:gd name="connsiteX11" fmla="*/ 53788 w 1035424"/>
                    <a:gd name="connsiteY11" fmla="*/ 704545 h 865910"/>
                    <a:gd name="connsiteX12" fmla="*/ 40341 w 1035424"/>
                    <a:gd name="connsiteY12" fmla="*/ 664204 h 865910"/>
                    <a:gd name="connsiteX13" fmla="*/ 13447 w 1035424"/>
                    <a:gd name="connsiteY13" fmla="*/ 623863 h 865910"/>
                    <a:gd name="connsiteX14" fmla="*/ 0 w 1035424"/>
                    <a:gd name="connsiteY14" fmla="*/ 301133 h 865910"/>
                    <a:gd name="connsiteX15" fmla="*/ 13447 w 1035424"/>
                    <a:gd name="connsiteY15" fmla="*/ 233898 h 865910"/>
                    <a:gd name="connsiteX16" fmla="*/ 53788 w 1035424"/>
                    <a:gd name="connsiteY16" fmla="*/ 220451 h 865910"/>
                    <a:gd name="connsiteX17" fmla="*/ 161365 w 1035424"/>
                    <a:gd name="connsiteY17" fmla="*/ 233898 h 865910"/>
                    <a:gd name="connsiteX18" fmla="*/ 268941 w 1035424"/>
                    <a:gd name="connsiteY18" fmla="*/ 207004 h 865910"/>
                    <a:gd name="connsiteX19" fmla="*/ 282388 w 1035424"/>
                    <a:gd name="connsiteY19" fmla="*/ 166663 h 865910"/>
                    <a:gd name="connsiteX20" fmla="*/ 322729 w 1035424"/>
                    <a:gd name="connsiteY20" fmla="*/ 153216 h 865910"/>
                    <a:gd name="connsiteX21" fmla="*/ 403412 w 1035424"/>
                    <a:gd name="connsiteY21" fmla="*/ 99427 h 865910"/>
                    <a:gd name="connsiteX22" fmla="*/ 443753 w 1035424"/>
                    <a:gd name="connsiteY22" fmla="*/ 85980 h 865910"/>
                    <a:gd name="connsiteX23" fmla="*/ 484094 w 1035424"/>
                    <a:gd name="connsiteY23" fmla="*/ 59086 h 865910"/>
                    <a:gd name="connsiteX24" fmla="*/ 820271 w 1035424"/>
                    <a:gd name="connsiteY24" fmla="*/ 18745 h 865910"/>
                    <a:gd name="connsiteX25" fmla="*/ 1035424 w 1035424"/>
                    <a:gd name="connsiteY25" fmla="*/ 5298 h 865910"/>
                    <a:gd name="connsiteX26" fmla="*/ 1035424 w 1035424"/>
                    <a:gd name="connsiteY26" fmla="*/ 5298 h 8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5424" h="865910">
                      <a:moveTo>
                        <a:pt x="766482" y="677651"/>
                      </a:moveTo>
                      <a:lnTo>
                        <a:pt x="766482" y="677651"/>
                      </a:lnTo>
                      <a:cubicBezTo>
                        <a:pt x="739588" y="709027"/>
                        <a:pt x="713255" y="740893"/>
                        <a:pt x="685800" y="771780"/>
                      </a:cubicBezTo>
                      <a:cubicBezTo>
                        <a:pt x="677377" y="781256"/>
                        <a:pt x="670246" y="793005"/>
                        <a:pt x="658906" y="798675"/>
                      </a:cubicBezTo>
                      <a:cubicBezTo>
                        <a:pt x="642376" y="806940"/>
                        <a:pt x="623301" y="808816"/>
                        <a:pt x="605118" y="812122"/>
                      </a:cubicBezTo>
                      <a:cubicBezTo>
                        <a:pt x="573934" y="817792"/>
                        <a:pt x="542172" y="819899"/>
                        <a:pt x="510988" y="825569"/>
                      </a:cubicBezTo>
                      <a:cubicBezTo>
                        <a:pt x="492805" y="828875"/>
                        <a:pt x="474902" y="833705"/>
                        <a:pt x="457200" y="839016"/>
                      </a:cubicBezTo>
                      <a:cubicBezTo>
                        <a:pt x="430047" y="847162"/>
                        <a:pt x="376518" y="865910"/>
                        <a:pt x="376518" y="865910"/>
                      </a:cubicBezTo>
                      <a:cubicBezTo>
                        <a:pt x="340467" y="862906"/>
                        <a:pt x="229740" y="866480"/>
                        <a:pt x="174812" y="839016"/>
                      </a:cubicBezTo>
                      <a:cubicBezTo>
                        <a:pt x="160357" y="831788"/>
                        <a:pt x="147091" y="822218"/>
                        <a:pt x="134471" y="812122"/>
                      </a:cubicBezTo>
                      <a:cubicBezTo>
                        <a:pt x="124571" y="804202"/>
                        <a:pt x="116541" y="794192"/>
                        <a:pt x="107576" y="785227"/>
                      </a:cubicBezTo>
                      <a:cubicBezTo>
                        <a:pt x="75602" y="689306"/>
                        <a:pt x="120940" y="805273"/>
                        <a:pt x="53788" y="704545"/>
                      </a:cubicBezTo>
                      <a:cubicBezTo>
                        <a:pt x="45925" y="692751"/>
                        <a:pt x="46680" y="676882"/>
                        <a:pt x="40341" y="664204"/>
                      </a:cubicBezTo>
                      <a:cubicBezTo>
                        <a:pt x="33113" y="649749"/>
                        <a:pt x="22412" y="637310"/>
                        <a:pt x="13447" y="623863"/>
                      </a:cubicBezTo>
                      <a:cubicBezTo>
                        <a:pt x="8965" y="516286"/>
                        <a:pt x="0" y="408803"/>
                        <a:pt x="0" y="301133"/>
                      </a:cubicBezTo>
                      <a:cubicBezTo>
                        <a:pt x="0" y="278277"/>
                        <a:pt x="769" y="252915"/>
                        <a:pt x="13447" y="233898"/>
                      </a:cubicBezTo>
                      <a:cubicBezTo>
                        <a:pt x="21310" y="222104"/>
                        <a:pt x="40341" y="224933"/>
                        <a:pt x="53788" y="220451"/>
                      </a:cubicBezTo>
                      <a:cubicBezTo>
                        <a:pt x="89647" y="224933"/>
                        <a:pt x="125227" y="233898"/>
                        <a:pt x="161365" y="233898"/>
                      </a:cubicBezTo>
                      <a:cubicBezTo>
                        <a:pt x="193819" y="233898"/>
                        <a:pt x="237108" y="217615"/>
                        <a:pt x="268941" y="207004"/>
                      </a:cubicBezTo>
                      <a:cubicBezTo>
                        <a:pt x="273423" y="193557"/>
                        <a:pt x="272365" y="176686"/>
                        <a:pt x="282388" y="166663"/>
                      </a:cubicBezTo>
                      <a:cubicBezTo>
                        <a:pt x="292411" y="156640"/>
                        <a:pt x="310338" y="160100"/>
                        <a:pt x="322729" y="153216"/>
                      </a:cubicBezTo>
                      <a:cubicBezTo>
                        <a:pt x="350984" y="137518"/>
                        <a:pt x="376518" y="117357"/>
                        <a:pt x="403412" y="99427"/>
                      </a:cubicBezTo>
                      <a:cubicBezTo>
                        <a:pt x="415206" y="91564"/>
                        <a:pt x="431075" y="92319"/>
                        <a:pt x="443753" y="85980"/>
                      </a:cubicBezTo>
                      <a:cubicBezTo>
                        <a:pt x="458208" y="78752"/>
                        <a:pt x="469326" y="65650"/>
                        <a:pt x="484094" y="59086"/>
                      </a:cubicBezTo>
                      <a:cubicBezTo>
                        <a:pt x="599859" y="7635"/>
                        <a:pt x="674319" y="26427"/>
                        <a:pt x="820271" y="18745"/>
                      </a:cubicBezTo>
                      <a:cubicBezTo>
                        <a:pt x="915892" y="-13129"/>
                        <a:pt x="846438" y="5298"/>
                        <a:pt x="1035424" y="5298"/>
                      </a:cubicBezTo>
                      <a:lnTo>
                        <a:pt x="1035424" y="5298"/>
                      </a:lnTo>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500"/>
                </a:p>
              </p:txBody>
            </p:sp>
            <p:sp>
              <p:nvSpPr>
                <p:cNvPr id="8" name="Freeform 7"/>
                <p:cNvSpPr/>
                <p:nvPr/>
              </p:nvSpPr>
              <p:spPr>
                <a:xfrm>
                  <a:off x="1680882" y="1060359"/>
                  <a:ext cx="6525997" cy="4869794"/>
                </a:xfrm>
                <a:custGeom>
                  <a:avLst/>
                  <a:gdLst>
                    <a:gd name="connsiteX0" fmla="*/ 672353 w 6525997"/>
                    <a:gd name="connsiteY0" fmla="*/ 4869794 h 4869794"/>
                    <a:gd name="connsiteX1" fmla="*/ 672353 w 6525997"/>
                    <a:gd name="connsiteY1" fmla="*/ 4869794 h 4869794"/>
                    <a:gd name="connsiteX2" fmla="*/ 793377 w 6525997"/>
                    <a:gd name="connsiteY2" fmla="*/ 4735323 h 4869794"/>
                    <a:gd name="connsiteX3" fmla="*/ 806824 w 6525997"/>
                    <a:gd name="connsiteY3" fmla="*/ 4681535 h 4869794"/>
                    <a:gd name="connsiteX4" fmla="*/ 874059 w 6525997"/>
                    <a:gd name="connsiteY4" fmla="*/ 4547065 h 4869794"/>
                    <a:gd name="connsiteX5" fmla="*/ 900953 w 6525997"/>
                    <a:gd name="connsiteY5" fmla="*/ 4520170 h 4869794"/>
                    <a:gd name="connsiteX6" fmla="*/ 927847 w 6525997"/>
                    <a:gd name="connsiteY6" fmla="*/ 4479829 h 4869794"/>
                    <a:gd name="connsiteX7" fmla="*/ 968189 w 6525997"/>
                    <a:gd name="connsiteY7" fmla="*/ 4452935 h 4869794"/>
                    <a:gd name="connsiteX8" fmla="*/ 1075765 w 6525997"/>
                    <a:gd name="connsiteY8" fmla="*/ 4331912 h 4869794"/>
                    <a:gd name="connsiteX9" fmla="*/ 1102659 w 6525997"/>
                    <a:gd name="connsiteY9" fmla="*/ 4305017 h 4869794"/>
                    <a:gd name="connsiteX10" fmla="*/ 1129553 w 6525997"/>
                    <a:gd name="connsiteY10" fmla="*/ 4264676 h 4869794"/>
                    <a:gd name="connsiteX11" fmla="*/ 1169894 w 6525997"/>
                    <a:gd name="connsiteY11" fmla="*/ 4224335 h 4869794"/>
                    <a:gd name="connsiteX12" fmla="*/ 1223683 w 6525997"/>
                    <a:gd name="connsiteY12" fmla="*/ 4143653 h 4869794"/>
                    <a:gd name="connsiteX13" fmla="*/ 1250577 w 6525997"/>
                    <a:gd name="connsiteY13" fmla="*/ 4103312 h 4869794"/>
                    <a:gd name="connsiteX14" fmla="*/ 1277471 w 6525997"/>
                    <a:gd name="connsiteY14" fmla="*/ 4076417 h 4869794"/>
                    <a:gd name="connsiteX15" fmla="*/ 1331259 w 6525997"/>
                    <a:gd name="connsiteY15" fmla="*/ 4009182 h 4869794"/>
                    <a:gd name="connsiteX16" fmla="*/ 1344706 w 6525997"/>
                    <a:gd name="connsiteY16" fmla="*/ 3968841 h 4869794"/>
                    <a:gd name="connsiteX17" fmla="*/ 1411942 w 6525997"/>
                    <a:gd name="connsiteY17" fmla="*/ 3888159 h 4869794"/>
                    <a:gd name="connsiteX18" fmla="*/ 1465730 w 6525997"/>
                    <a:gd name="connsiteY18" fmla="*/ 3820923 h 4869794"/>
                    <a:gd name="connsiteX19" fmla="*/ 1492624 w 6525997"/>
                    <a:gd name="connsiteY19" fmla="*/ 3780582 h 4869794"/>
                    <a:gd name="connsiteX20" fmla="*/ 1573306 w 6525997"/>
                    <a:gd name="connsiteY20" fmla="*/ 3726794 h 4869794"/>
                    <a:gd name="connsiteX21" fmla="*/ 1613647 w 6525997"/>
                    <a:gd name="connsiteY21" fmla="*/ 3699900 h 4869794"/>
                    <a:gd name="connsiteX22" fmla="*/ 1694330 w 6525997"/>
                    <a:gd name="connsiteY22" fmla="*/ 3673006 h 4869794"/>
                    <a:gd name="connsiteX23" fmla="*/ 1734671 w 6525997"/>
                    <a:gd name="connsiteY23" fmla="*/ 3659559 h 4869794"/>
                    <a:gd name="connsiteX24" fmla="*/ 1788459 w 6525997"/>
                    <a:gd name="connsiteY24" fmla="*/ 3592323 h 4869794"/>
                    <a:gd name="connsiteX25" fmla="*/ 1855694 w 6525997"/>
                    <a:gd name="connsiteY25" fmla="*/ 3525088 h 4869794"/>
                    <a:gd name="connsiteX26" fmla="*/ 1922930 w 6525997"/>
                    <a:gd name="connsiteY26" fmla="*/ 3538535 h 4869794"/>
                    <a:gd name="connsiteX27" fmla="*/ 1949824 w 6525997"/>
                    <a:gd name="connsiteY27" fmla="*/ 3619217 h 4869794"/>
                    <a:gd name="connsiteX28" fmla="*/ 2017059 w 6525997"/>
                    <a:gd name="connsiteY28" fmla="*/ 3673006 h 4869794"/>
                    <a:gd name="connsiteX29" fmla="*/ 2070847 w 6525997"/>
                    <a:gd name="connsiteY29" fmla="*/ 3699900 h 4869794"/>
                    <a:gd name="connsiteX30" fmla="*/ 2111189 w 6525997"/>
                    <a:gd name="connsiteY30" fmla="*/ 3726794 h 4869794"/>
                    <a:gd name="connsiteX31" fmla="*/ 2151530 w 6525997"/>
                    <a:gd name="connsiteY31" fmla="*/ 3740241 h 4869794"/>
                    <a:gd name="connsiteX32" fmla="*/ 2205318 w 6525997"/>
                    <a:gd name="connsiteY32" fmla="*/ 3767135 h 4869794"/>
                    <a:gd name="connsiteX33" fmla="*/ 2245659 w 6525997"/>
                    <a:gd name="connsiteY33" fmla="*/ 3794029 h 4869794"/>
                    <a:gd name="connsiteX34" fmla="*/ 2286000 w 6525997"/>
                    <a:gd name="connsiteY34" fmla="*/ 3807476 h 4869794"/>
                    <a:gd name="connsiteX35" fmla="*/ 2447365 w 6525997"/>
                    <a:gd name="connsiteY35" fmla="*/ 3834370 h 4869794"/>
                    <a:gd name="connsiteX36" fmla="*/ 2743200 w 6525997"/>
                    <a:gd name="connsiteY36" fmla="*/ 3820923 h 4869794"/>
                    <a:gd name="connsiteX37" fmla="*/ 2850777 w 6525997"/>
                    <a:gd name="connsiteY37" fmla="*/ 3794029 h 4869794"/>
                    <a:gd name="connsiteX38" fmla="*/ 2985247 w 6525997"/>
                    <a:gd name="connsiteY38" fmla="*/ 3753688 h 4869794"/>
                    <a:gd name="connsiteX39" fmla="*/ 3052483 w 6525997"/>
                    <a:gd name="connsiteY39" fmla="*/ 3686453 h 4869794"/>
                    <a:gd name="connsiteX40" fmla="*/ 3267636 w 6525997"/>
                    <a:gd name="connsiteY40" fmla="*/ 3659559 h 4869794"/>
                    <a:gd name="connsiteX41" fmla="*/ 3348318 w 6525997"/>
                    <a:gd name="connsiteY41" fmla="*/ 3646112 h 4869794"/>
                    <a:gd name="connsiteX42" fmla="*/ 3375212 w 6525997"/>
                    <a:gd name="connsiteY42" fmla="*/ 3619217 h 4869794"/>
                    <a:gd name="connsiteX43" fmla="*/ 3429000 w 6525997"/>
                    <a:gd name="connsiteY43" fmla="*/ 3538535 h 4869794"/>
                    <a:gd name="connsiteX44" fmla="*/ 3550024 w 6525997"/>
                    <a:gd name="connsiteY44" fmla="*/ 3471300 h 4869794"/>
                    <a:gd name="connsiteX45" fmla="*/ 3980330 w 6525997"/>
                    <a:gd name="connsiteY45" fmla="*/ 3457853 h 4869794"/>
                    <a:gd name="connsiteX46" fmla="*/ 4101353 w 6525997"/>
                    <a:gd name="connsiteY46" fmla="*/ 3404065 h 4869794"/>
                    <a:gd name="connsiteX47" fmla="*/ 4262718 w 6525997"/>
                    <a:gd name="connsiteY47" fmla="*/ 3377170 h 4869794"/>
                    <a:gd name="connsiteX48" fmla="*/ 4464424 w 6525997"/>
                    <a:gd name="connsiteY48" fmla="*/ 3430959 h 4869794"/>
                    <a:gd name="connsiteX49" fmla="*/ 4598894 w 6525997"/>
                    <a:gd name="connsiteY49" fmla="*/ 3525088 h 4869794"/>
                    <a:gd name="connsiteX50" fmla="*/ 4625789 w 6525997"/>
                    <a:gd name="connsiteY50" fmla="*/ 3551982 h 4869794"/>
                    <a:gd name="connsiteX51" fmla="*/ 4760259 w 6525997"/>
                    <a:gd name="connsiteY51" fmla="*/ 3605770 h 4869794"/>
                    <a:gd name="connsiteX52" fmla="*/ 4800600 w 6525997"/>
                    <a:gd name="connsiteY52" fmla="*/ 3619217 h 4869794"/>
                    <a:gd name="connsiteX53" fmla="*/ 4840942 w 6525997"/>
                    <a:gd name="connsiteY53" fmla="*/ 3646112 h 4869794"/>
                    <a:gd name="connsiteX54" fmla="*/ 4881283 w 6525997"/>
                    <a:gd name="connsiteY54" fmla="*/ 3659559 h 4869794"/>
                    <a:gd name="connsiteX55" fmla="*/ 4894730 w 6525997"/>
                    <a:gd name="connsiteY55" fmla="*/ 3726794 h 4869794"/>
                    <a:gd name="connsiteX56" fmla="*/ 4908177 w 6525997"/>
                    <a:gd name="connsiteY56" fmla="*/ 3780582 h 4869794"/>
                    <a:gd name="connsiteX57" fmla="*/ 4921624 w 6525997"/>
                    <a:gd name="connsiteY57" fmla="*/ 3820923 h 4869794"/>
                    <a:gd name="connsiteX58" fmla="*/ 4975412 w 6525997"/>
                    <a:gd name="connsiteY58" fmla="*/ 3847817 h 4869794"/>
                    <a:gd name="connsiteX59" fmla="*/ 5096436 w 6525997"/>
                    <a:gd name="connsiteY59" fmla="*/ 3874712 h 4869794"/>
                    <a:gd name="connsiteX60" fmla="*/ 5204012 w 6525997"/>
                    <a:gd name="connsiteY60" fmla="*/ 3915053 h 4869794"/>
                    <a:gd name="connsiteX61" fmla="*/ 5244353 w 6525997"/>
                    <a:gd name="connsiteY61" fmla="*/ 3941947 h 4869794"/>
                    <a:gd name="connsiteX62" fmla="*/ 5351930 w 6525997"/>
                    <a:gd name="connsiteY62" fmla="*/ 3955394 h 4869794"/>
                    <a:gd name="connsiteX63" fmla="*/ 5405718 w 6525997"/>
                    <a:gd name="connsiteY63" fmla="*/ 3968841 h 4869794"/>
                    <a:gd name="connsiteX64" fmla="*/ 5486400 w 6525997"/>
                    <a:gd name="connsiteY64" fmla="*/ 3982288 h 4869794"/>
                    <a:gd name="connsiteX65" fmla="*/ 5526742 w 6525997"/>
                    <a:gd name="connsiteY65" fmla="*/ 3995735 h 4869794"/>
                    <a:gd name="connsiteX66" fmla="*/ 5620871 w 6525997"/>
                    <a:gd name="connsiteY66" fmla="*/ 4009182 h 4869794"/>
                    <a:gd name="connsiteX67" fmla="*/ 5661212 w 6525997"/>
                    <a:gd name="connsiteY67" fmla="*/ 4022629 h 4869794"/>
                    <a:gd name="connsiteX68" fmla="*/ 5943600 w 6525997"/>
                    <a:gd name="connsiteY68" fmla="*/ 3982288 h 4869794"/>
                    <a:gd name="connsiteX69" fmla="*/ 6024283 w 6525997"/>
                    <a:gd name="connsiteY69" fmla="*/ 3955394 h 4869794"/>
                    <a:gd name="connsiteX70" fmla="*/ 6104965 w 6525997"/>
                    <a:gd name="connsiteY70" fmla="*/ 3915053 h 4869794"/>
                    <a:gd name="connsiteX71" fmla="*/ 6185647 w 6525997"/>
                    <a:gd name="connsiteY71" fmla="*/ 3874712 h 4869794"/>
                    <a:gd name="connsiteX72" fmla="*/ 6212542 w 6525997"/>
                    <a:gd name="connsiteY72" fmla="*/ 3847817 h 4869794"/>
                    <a:gd name="connsiteX73" fmla="*/ 6293224 w 6525997"/>
                    <a:gd name="connsiteY73" fmla="*/ 3794029 h 4869794"/>
                    <a:gd name="connsiteX74" fmla="*/ 6360459 w 6525997"/>
                    <a:gd name="connsiteY74" fmla="*/ 3646112 h 4869794"/>
                    <a:gd name="connsiteX75" fmla="*/ 6373906 w 6525997"/>
                    <a:gd name="connsiteY75" fmla="*/ 3592323 h 4869794"/>
                    <a:gd name="connsiteX76" fmla="*/ 6414247 w 6525997"/>
                    <a:gd name="connsiteY76" fmla="*/ 3471300 h 4869794"/>
                    <a:gd name="connsiteX77" fmla="*/ 6427694 w 6525997"/>
                    <a:gd name="connsiteY77" fmla="*/ 3430959 h 4869794"/>
                    <a:gd name="connsiteX78" fmla="*/ 6441142 w 6525997"/>
                    <a:gd name="connsiteY78" fmla="*/ 3390617 h 4869794"/>
                    <a:gd name="connsiteX79" fmla="*/ 6454589 w 6525997"/>
                    <a:gd name="connsiteY79" fmla="*/ 3229253 h 4869794"/>
                    <a:gd name="connsiteX80" fmla="*/ 6481483 w 6525997"/>
                    <a:gd name="connsiteY80" fmla="*/ 3148570 h 4869794"/>
                    <a:gd name="connsiteX81" fmla="*/ 6508377 w 6525997"/>
                    <a:gd name="connsiteY81" fmla="*/ 2731712 h 4869794"/>
                    <a:gd name="connsiteX82" fmla="*/ 6481483 w 6525997"/>
                    <a:gd name="connsiteY82" fmla="*/ 2583794 h 4869794"/>
                    <a:gd name="connsiteX83" fmla="*/ 6347012 w 6525997"/>
                    <a:gd name="connsiteY83" fmla="*/ 2503112 h 4869794"/>
                    <a:gd name="connsiteX84" fmla="*/ 6279777 w 6525997"/>
                    <a:gd name="connsiteY84" fmla="*/ 2489665 h 4869794"/>
                    <a:gd name="connsiteX85" fmla="*/ 6252883 w 6525997"/>
                    <a:gd name="connsiteY85" fmla="*/ 2462770 h 4869794"/>
                    <a:gd name="connsiteX86" fmla="*/ 6172200 w 6525997"/>
                    <a:gd name="connsiteY86" fmla="*/ 2382088 h 4869794"/>
                    <a:gd name="connsiteX87" fmla="*/ 6118412 w 6525997"/>
                    <a:gd name="connsiteY87" fmla="*/ 2287959 h 4869794"/>
                    <a:gd name="connsiteX88" fmla="*/ 6091518 w 6525997"/>
                    <a:gd name="connsiteY88" fmla="*/ 2247617 h 4869794"/>
                    <a:gd name="connsiteX89" fmla="*/ 6051177 w 6525997"/>
                    <a:gd name="connsiteY89" fmla="*/ 2234170 h 4869794"/>
                    <a:gd name="connsiteX90" fmla="*/ 6010836 w 6525997"/>
                    <a:gd name="connsiteY90" fmla="*/ 2207276 h 4869794"/>
                    <a:gd name="connsiteX91" fmla="*/ 5957047 w 6525997"/>
                    <a:gd name="connsiteY91" fmla="*/ 2166935 h 4869794"/>
                    <a:gd name="connsiteX92" fmla="*/ 5876365 w 6525997"/>
                    <a:gd name="connsiteY92" fmla="*/ 2140041 h 4869794"/>
                    <a:gd name="connsiteX93" fmla="*/ 5836024 w 6525997"/>
                    <a:gd name="connsiteY93" fmla="*/ 2113147 h 4869794"/>
                    <a:gd name="connsiteX94" fmla="*/ 5755342 w 6525997"/>
                    <a:gd name="connsiteY94" fmla="*/ 2086253 h 4869794"/>
                    <a:gd name="connsiteX95" fmla="*/ 5661212 w 6525997"/>
                    <a:gd name="connsiteY95" fmla="*/ 2059359 h 4869794"/>
                    <a:gd name="connsiteX96" fmla="*/ 5567083 w 6525997"/>
                    <a:gd name="connsiteY96" fmla="*/ 1992123 h 4869794"/>
                    <a:gd name="connsiteX97" fmla="*/ 5513294 w 6525997"/>
                    <a:gd name="connsiteY97" fmla="*/ 1951782 h 4869794"/>
                    <a:gd name="connsiteX98" fmla="*/ 5378824 w 6525997"/>
                    <a:gd name="connsiteY98" fmla="*/ 1884547 h 4869794"/>
                    <a:gd name="connsiteX99" fmla="*/ 4894730 w 6525997"/>
                    <a:gd name="connsiteY99" fmla="*/ 1884547 h 4869794"/>
                    <a:gd name="connsiteX100" fmla="*/ 4881283 w 6525997"/>
                    <a:gd name="connsiteY100" fmla="*/ 1844206 h 4869794"/>
                    <a:gd name="connsiteX101" fmla="*/ 4894730 w 6525997"/>
                    <a:gd name="connsiteY101" fmla="*/ 1642500 h 4869794"/>
                    <a:gd name="connsiteX102" fmla="*/ 4921624 w 6525997"/>
                    <a:gd name="connsiteY102" fmla="*/ 1561817 h 4869794"/>
                    <a:gd name="connsiteX103" fmla="*/ 4935071 w 6525997"/>
                    <a:gd name="connsiteY103" fmla="*/ 1521476 h 4869794"/>
                    <a:gd name="connsiteX104" fmla="*/ 4921624 w 6525997"/>
                    <a:gd name="connsiteY104" fmla="*/ 1319770 h 4869794"/>
                    <a:gd name="connsiteX105" fmla="*/ 4693024 w 6525997"/>
                    <a:gd name="connsiteY105" fmla="*/ 1306323 h 4869794"/>
                    <a:gd name="connsiteX106" fmla="*/ 4639236 w 6525997"/>
                    <a:gd name="connsiteY106" fmla="*/ 1292876 h 4869794"/>
                    <a:gd name="connsiteX107" fmla="*/ 4558553 w 6525997"/>
                    <a:gd name="connsiteY107" fmla="*/ 1265982 h 4869794"/>
                    <a:gd name="connsiteX108" fmla="*/ 4450977 w 6525997"/>
                    <a:gd name="connsiteY108" fmla="*/ 1279429 h 4869794"/>
                    <a:gd name="connsiteX109" fmla="*/ 4410636 w 6525997"/>
                    <a:gd name="connsiteY109" fmla="*/ 1292876 h 4869794"/>
                    <a:gd name="connsiteX110" fmla="*/ 4087906 w 6525997"/>
                    <a:gd name="connsiteY110" fmla="*/ 1279429 h 4869794"/>
                    <a:gd name="connsiteX111" fmla="*/ 4047565 w 6525997"/>
                    <a:gd name="connsiteY111" fmla="*/ 1265982 h 4869794"/>
                    <a:gd name="connsiteX112" fmla="*/ 3993777 w 6525997"/>
                    <a:gd name="connsiteY112" fmla="*/ 1252535 h 4869794"/>
                    <a:gd name="connsiteX113" fmla="*/ 3899647 w 6525997"/>
                    <a:gd name="connsiteY113" fmla="*/ 1185300 h 4869794"/>
                    <a:gd name="connsiteX114" fmla="*/ 3818965 w 6525997"/>
                    <a:gd name="connsiteY114" fmla="*/ 1158406 h 4869794"/>
                    <a:gd name="connsiteX115" fmla="*/ 3792071 w 6525997"/>
                    <a:gd name="connsiteY115" fmla="*/ 1118065 h 4869794"/>
                    <a:gd name="connsiteX116" fmla="*/ 3765177 w 6525997"/>
                    <a:gd name="connsiteY116" fmla="*/ 1037382 h 4869794"/>
                    <a:gd name="connsiteX117" fmla="*/ 3751730 w 6525997"/>
                    <a:gd name="connsiteY117" fmla="*/ 862570 h 4869794"/>
                    <a:gd name="connsiteX118" fmla="*/ 3711389 w 6525997"/>
                    <a:gd name="connsiteY118" fmla="*/ 835676 h 4869794"/>
                    <a:gd name="connsiteX119" fmla="*/ 3644153 w 6525997"/>
                    <a:gd name="connsiteY119" fmla="*/ 781888 h 4869794"/>
                    <a:gd name="connsiteX120" fmla="*/ 3603812 w 6525997"/>
                    <a:gd name="connsiteY120" fmla="*/ 714653 h 4869794"/>
                    <a:gd name="connsiteX121" fmla="*/ 3482789 w 6525997"/>
                    <a:gd name="connsiteY121" fmla="*/ 647417 h 4869794"/>
                    <a:gd name="connsiteX122" fmla="*/ 3388659 w 6525997"/>
                    <a:gd name="connsiteY122" fmla="*/ 566735 h 4869794"/>
                    <a:gd name="connsiteX123" fmla="*/ 3334871 w 6525997"/>
                    <a:gd name="connsiteY123" fmla="*/ 553288 h 4869794"/>
                    <a:gd name="connsiteX124" fmla="*/ 3146612 w 6525997"/>
                    <a:gd name="connsiteY124" fmla="*/ 566735 h 4869794"/>
                    <a:gd name="connsiteX125" fmla="*/ 3065930 w 6525997"/>
                    <a:gd name="connsiteY125" fmla="*/ 607076 h 4869794"/>
                    <a:gd name="connsiteX126" fmla="*/ 3025589 w 6525997"/>
                    <a:gd name="connsiteY126" fmla="*/ 620523 h 4869794"/>
                    <a:gd name="connsiteX127" fmla="*/ 2918012 w 6525997"/>
                    <a:gd name="connsiteY127" fmla="*/ 566735 h 4869794"/>
                    <a:gd name="connsiteX128" fmla="*/ 2837330 w 6525997"/>
                    <a:gd name="connsiteY128" fmla="*/ 553288 h 4869794"/>
                    <a:gd name="connsiteX129" fmla="*/ 2716306 w 6525997"/>
                    <a:gd name="connsiteY129" fmla="*/ 539841 h 4869794"/>
                    <a:gd name="connsiteX130" fmla="*/ 2622177 w 6525997"/>
                    <a:gd name="connsiteY130" fmla="*/ 526394 h 4869794"/>
                    <a:gd name="connsiteX131" fmla="*/ 2541494 w 6525997"/>
                    <a:gd name="connsiteY131" fmla="*/ 486053 h 4869794"/>
                    <a:gd name="connsiteX132" fmla="*/ 2474259 w 6525997"/>
                    <a:gd name="connsiteY132" fmla="*/ 432265 h 4869794"/>
                    <a:gd name="connsiteX133" fmla="*/ 2380130 w 6525997"/>
                    <a:gd name="connsiteY133" fmla="*/ 351582 h 4869794"/>
                    <a:gd name="connsiteX134" fmla="*/ 2299447 w 6525997"/>
                    <a:gd name="connsiteY134" fmla="*/ 324688 h 4869794"/>
                    <a:gd name="connsiteX135" fmla="*/ 2017059 w 6525997"/>
                    <a:gd name="connsiteY135" fmla="*/ 284347 h 4869794"/>
                    <a:gd name="connsiteX136" fmla="*/ 1855694 w 6525997"/>
                    <a:gd name="connsiteY136" fmla="*/ 244006 h 4869794"/>
                    <a:gd name="connsiteX137" fmla="*/ 1801906 w 6525997"/>
                    <a:gd name="connsiteY137" fmla="*/ 217112 h 4869794"/>
                    <a:gd name="connsiteX138" fmla="*/ 1694330 w 6525997"/>
                    <a:gd name="connsiteY138" fmla="*/ 122982 h 4869794"/>
                    <a:gd name="connsiteX139" fmla="*/ 1613647 w 6525997"/>
                    <a:gd name="connsiteY139" fmla="*/ 96088 h 4869794"/>
                    <a:gd name="connsiteX140" fmla="*/ 1573306 w 6525997"/>
                    <a:gd name="connsiteY140" fmla="*/ 82641 h 4869794"/>
                    <a:gd name="connsiteX141" fmla="*/ 1532965 w 6525997"/>
                    <a:gd name="connsiteY141" fmla="*/ 69194 h 4869794"/>
                    <a:gd name="connsiteX142" fmla="*/ 1129553 w 6525997"/>
                    <a:gd name="connsiteY142" fmla="*/ 82641 h 4869794"/>
                    <a:gd name="connsiteX143" fmla="*/ 1021977 w 6525997"/>
                    <a:gd name="connsiteY143" fmla="*/ 109535 h 4869794"/>
                    <a:gd name="connsiteX144" fmla="*/ 941294 w 6525997"/>
                    <a:gd name="connsiteY144" fmla="*/ 163323 h 4869794"/>
                    <a:gd name="connsiteX145" fmla="*/ 820271 w 6525997"/>
                    <a:gd name="connsiteY145" fmla="*/ 136429 h 4869794"/>
                    <a:gd name="connsiteX146" fmla="*/ 779930 w 6525997"/>
                    <a:gd name="connsiteY146" fmla="*/ 109535 h 4869794"/>
                    <a:gd name="connsiteX147" fmla="*/ 712694 w 6525997"/>
                    <a:gd name="connsiteY147" fmla="*/ 55747 h 4869794"/>
                    <a:gd name="connsiteX148" fmla="*/ 632012 w 6525997"/>
                    <a:gd name="connsiteY148" fmla="*/ 1959 h 4869794"/>
                    <a:gd name="connsiteX149" fmla="*/ 201706 w 6525997"/>
                    <a:gd name="connsiteY149" fmla="*/ 15406 h 4869794"/>
                    <a:gd name="connsiteX150" fmla="*/ 147918 w 6525997"/>
                    <a:gd name="connsiteY150" fmla="*/ 96088 h 4869794"/>
                    <a:gd name="connsiteX151" fmla="*/ 67236 w 6525997"/>
                    <a:gd name="connsiteY151" fmla="*/ 122982 h 4869794"/>
                    <a:gd name="connsiteX152" fmla="*/ 0 w 6525997"/>
                    <a:gd name="connsiteY152" fmla="*/ 176770 h 4869794"/>
                    <a:gd name="connsiteX153" fmla="*/ 0 w 6525997"/>
                    <a:gd name="connsiteY153" fmla="*/ 176770 h 48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5997" h="4869794">
                      <a:moveTo>
                        <a:pt x="672353" y="4869794"/>
                      </a:moveTo>
                      <a:lnTo>
                        <a:pt x="672353" y="4869794"/>
                      </a:lnTo>
                      <a:cubicBezTo>
                        <a:pt x="689528" y="4852619"/>
                        <a:pt x="774060" y="4780396"/>
                        <a:pt x="793377" y="4735323"/>
                      </a:cubicBezTo>
                      <a:cubicBezTo>
                        <a:pt x="800657" y="4718336"/>
                        <a:pt x="800980" y="4699068"/>
                        <a:pt x="806824" y="4681535"/>
                      </a:cubicBezTo>
                      <a:cubicBezTo>
                        <a:pt x="823866" y="4630408"/>
                        <a:pt x="842477" y="4591281"/>
                        <a:pt x="874059" y="4547065"/>
                      </a:cubicBezTo>
                      <a:cubicBezTo>
                        <a:pt x="881428" y="4536748"/>
                        <a:pt x="893033" y="4530070"/>
                        <a:pt x="900953" y="4520170"/>
                      </a:cubicBezTo>
                      <a:cubicBezTo>
                        <a:pt x="911049" y="4507550"/>
                        <a:pt x="916419" y="4491257"/>
                        <a:pt x="927847" y="4479829"/>
                      </a:cubicBezTo>
                      <a:cubicBezTo>
                        <a:pt x="939275" y="4468401"/>
                        <a:pt x="955918" y="4463453"/>
                        <a:pt x="968189" y="4452935"/>
                      </a:cubicBezTo>
                      <a:cubicBezTo>
                        <a:pt x="1024637" y="4404551"/>
                        <a:pt x="1026098" y="4389858"/>
                        <a:pt x="1075765" y="4331912"/>
                      </a:cubicBezTo>
                      <a:cubicBezTo>
                        <a:pt x="1084016" y="4322286"/>
                        <a:pt x="1094739" y="4314917"/>
                        <a:pt x="1102659" y="4305017"/>
                      </a:cubicBezTo>
                      <a:cubicBezTo>
                        <a:pt x="1112755" y="4292397"/>
                        <a:pt x="1119207" y="4277091"/>
                        <a:pt x="1129553" y="4264676"/>
                      </a:cubicBezTo>
                      <a:cubicBezTo>
                        <a:pt x="1141727" y="4250067"/>
                        <a:pt x="1158219" y="4239346"/>
                        <a:pt x="1169894" y="4224335"/>
                      </a:cubicBezTo>
                      <a:cubicBezTo>
                        <a:pt x="1189738" y="4198821"/>
                        <a:pt x="1205753" y="4170547"/>
                        <a:pt x="1223683" y="4143653"/>
                      </a:cubicBezTo>
                      <a:cubicBezTo>
                        <a:pt x="1232648" y="4130206"/>
                        <a:pt x="1239149" y="4114740"/>
                        <a:pt x="1250577" y="4103312"/>
                      </a:cubicBezTo>
                      <a:lnTo>
                        <a:pt x="1277471" y="4076417"/>
                      </a:lnTo>
                      <a:cubicBezTo>
                        <a:pt x="1311270" y="3975019"/>
                        <a:pt x="1261746" y="4096073"/>
                        <a:pt x="1331259" y="4009182"/>
                      </a:cubicBezTo>
                      <a:cubicBezTo>
                        <a:pt x="1340114" y="3998114"/>
                        <a:pt x="1338367" y="3981519"/>
                        <a:pt x="1344706" y="3968841"/>
                      </a:cubicBezTo>
                      <a:cubicBezTo>
                        <a:pt x="1363428" y="3931397"/>
                        <a:pt x="1382201" y="3917899"/>
                        <a:pt x="1411942" y="3888159"/>
                      </a:cubicBezTo>
                      <a:cubicBezTo>
                        <a:pt x="1438120" y="3809622"/>
                        <a:pt x="1404906" y="3881747"/>
                        <a:pt x="1465730" y="3820923"/>
                      </a:cubicBezTo>
                      <a:cubicBezTo>
                        <a:pt x="1477158" y="3809495"/>
                        <a:pt x="1480461" y="3791224"/>
                        <a:pt x="1492624" y="3780582"/>
                      </a:cubicBezTo>
                      <a:cubicBezTo>
                        <a:pt x="1516949" y="3759297"/>
                        <a:pt x="1546412" y="3744723"/>
                        <a:pt x="1573306" y="3726794"/>
                      </a:cubicBezTo>
                      <a:cubicBezTo>
                        <a:pt x="1586753" y="3717829"/>
                        <a:pt x="1598315" y="3705011"/>
                        <a:pt x="1613647" y="3699900"/>
                      </a:cubicBezTo>
                      <a:lnTo>
                        <a:pt x="1694330" y="3673006"/>
                      </a:lnTo>
                      <a:lnTo>
                        <a:pt x="1734671" y="3659559"/>
                      </a:lnTo>
                      <a:cubicBezTo>
                        <a:pt x="1752600" y="3637147"/>
                        <a:pt x="1768164" y="3612618"/>
                        <a:pt x="1788459" y="3592323"/>
                      </a:cubicBezTo>
                      <a:cubicBezTo>
                        <a:pt x="1878108" y="3502673"/>
                        <a:pt x="1783975" y="3632667"/>
                        <a:pt x="1855694" y="3525088"/>
                      </a:cubicBezTo>
                      <a:cubicBezTo>
                        <a:pt x="1878106" y="3529570"/>
                        <a:pt x="1906768" y="3522374"/>
                        <a:pt x="1922930" y="3538535"/>
                      </a:cubicBezTo>
                      <a:cubicBezTo>
                        <a:pt x="1942976" y="3558580"/>
                        <a:pt x="1929779" y="3599171"/>
                        <a:pt x="1949824" y="3619217"/>
                      </a:cubicBezTo>
                      <a:cubicBezTo>
                        <a:pt x="1979275" y="3648669"/>
                        <a:pt x="1977477" y="3650388"/>
                        <a:pt x="2017059" y="3673006"/>
                      </a:cubicBezTo>
                      <a:cubicBezTo>
                        <a:pt x="2034463" y="3682951"/>
                        <a:pt x="2053442" y="3689955"/>
                        <a:pt x="2070847" y="3699900"/>
                      </a:cubicBezTo>
                      <a:cubicBezTo>
                        <a:pt x="2084879" y="3707918"/>
                        <a:pt x="2096734" y="3719566"/>
                        <a:pt x="2111189" y="3726794"/>
                      </a:cubicBezTo>
                      <a:cubicBezTo>
                        <a:pt x="2123867" y="3733133"/>
                        <a:pt x="2138502" y="3734657"/>
                        <a:pt x="2151530" y="3740241"/>
                      </a:cubicBezTo>
                      <a:cubicBezTo>
                        <a:pt x="2169955" y="3748137"/>
                        <a:pt x="2187914" y="3757190"/>
                        <a:pt x="2205318" y="3767135"/>
                      </a:cubicBezTo>
                      <a:cubicBezTo>
                        <a:pt x="2219350" y="3775153"/>
                        <a:pt x="2231204" y="3786801"/>
                        <a:pt x="2245659" y="3794029"/>
                      </a:cubicBezTo>
                      <a:cubicBezTo>
                        <a:pt x="2258337" y="3800368"/>
                        <a:pt x="2272249" y="3804038"/>
                        <a:pt x="2286000" y="3807476"/>
                      </a:cubicBezTo>
                      <a:cubicBezTo>
                        <a:pt x="2338433" y="3820584"/>
                        <a:pt x="2394236" y="3826780"/>
                        <a:pt x="2447365" y="3834370"/>
                      </a:cubicBezTo>
                      <a:cubicBezTo>
                        <a:pt x="2545977" y="3829888"/>
                        <a:pt x="2644976" y="3830745"/>
                        <a:pt x="2743200" y="3820923"/>
                      </a:cubicBezTo>
                      <a:cubicBezTo>
                        <a:pt x="2779979" y="3817245"/>
                        <a:pt x="2815711" y="3805718"/>
                        <a:pt x="2850777" y="3794029"/>
                      </a:cubicBezTo>
                      <a:cubicBezTo>
                        <a:pt x="2948992" y="3761291"/>
                        <a:pt x="2903957" y="3774011"/>
                        <a:pt x="2985247" y="3753688"/>
                      </a:cubicBezTo>
                      <a:cubicBezTo>
                        <a:pt x="3007659" y="3731276"/>
                        <a:pt x="3021734" y="3694140"/>
                        <a:pt x="3052483" y="3686453"/>
                      </a:cubicBezTo>
                      <a:cubicBezTo>
                        <a:pt x="3158634" y="3659915"/>
                        <a:pt x="3087854" y="3674541"/>
                        <a:pt x="3267636" y="3659559"/>
                      </a:cubicBezTo>
                      <a:cubicBezTo>
                        <a:pt x="3294530" y="3655077"/>
                        <a:pt x="3322789" y="3655686"/>
                        <a:pt x="3348318" y="3646112"/>
                      </a:cubicBezTo>
                      <a:cubicBezTo>
                        <a:pt x="3360189" y="3641660"/>
                        <a:pt x="3367605" y="3629360"/>
                        <a:pt x="3375212" y="3619217"/>
                      </a:cubicBezTo>
                      <a:cubicBezTo>
                        <a:pt x="3394605" y="3593359"/>
                        <a:pt x="3402106" y="3556464"/>
                        <a:pt x="3429000" y="3538535"/>
                      </a:cubicBezTo>
                      <a:cubicBezTo>
                        <a:pt x="3448107" y="3525797"/>
                        <a:pt x="3511194" y="3473519"/>
                        <a:pt x="3550024" y="3471300"/>
                      </a:cubicBezTo>
                      <a:cubicBezTo>
                        <a:pt x="3693296" y="3463113"/>
                        <a:pt x="3836895" y="3462335"/>
                        <a:pt x="3980330" y="3457853"/>
                      </a:cubicBezTo>
                      <a:cubicBezTo>
                        <a:pt x="4030575" y="3424356"/>
                        <a:pt x="4029342" y="3420068"/>
                        <a:pt x="4101353" y="3404065"/>
                      </a:cubicBezTo>
                      <a:cubicBezTo>
                        <a:pt x="4154585" y="3392236"/>
                        <a:pt x="4262718" y="3377170"/>
                        <a:pt x="4262718" y="3377170"/>
                      </a:cubicBezTo>
                      <a:cubicBezTo>
                        <a:pt x="4280340" y="3381086"/>
                        <a:pt x="4434454" y="3410979"/>
                        <a:pt x="4464424" y="3430959"/>
                      </a:cubicBezTo>
                      <a:cubicBezTo>
                        <a:pt x="4506324" y="3458892"/>
                        <a:pt x="4559069" y="3491900"/>
                        <a:pt x="4598894" y="3525088"/>
                      </a:cubicBezTo>
                      <a:cubicBezTo>
                        <a:pt x="4608634" y="3533204"/>
                        <a:pt x="4615240" y="3544949"/>
                        <a:pt x="4625789" y="3551982"/>
                      </a:cubicBezTo>
                      <a:cubicBezTo>
                        <a:pt x="4665362" y="3578364"/>
                        <a:pt x="4716522" y="3591191"/>
                        <a:pt x="4760259" y="3605770"/>
                      </a:cubicBezTo>
                      <a:lnTo>
                        <a:pt x="4800600" y="3619217"/>
                      </a:lnTo>
                      <a:cubicBezTo>
                        <a:pt x="4814047" y="3628182"/>
                        <a:pt x="4826487" y="3638884"/>
                        <a:pt x="4840942" y="3646112"/>
                      </a:cubicBezTo>
                      <a:cubicBezTo>
                        <a:pt x="4853620" y="3652451"/>
                        <a:pt x="4873420" y="3647765"/>
                        <a:pt x="4881283" y="3659559"/>
                      </a:cubicBezTo>
                      <a:cubicBezTo>
                        <a:pt x="4893961" y="3678576"/>
                        <a:pt x="4889772" y="3704483"/>
                        <a:pt x="4894730" y="3726794"/>
                      </a:cubicBezTo>
                      <a:cubicBezTo>
                        <a:pt x="4898739" y="3744835"/>
                        <a:pt x="4903100" y="3762812"/>
                        <a:pt x="4908177" y="3780582"/>
                      </a:cubicBezTo>
                      <a:cubicBezTo>
                        <a:pt x="4912071" y="3794211"/>
                        <a:pt x="4911601" y="3810900"/>
                        <a:pt x="4921624" y="3820923"/>
                      </a:cubicBezTo>
                      <a:cubicBezTo>
                        <a:pt x="4935798" y="3835097"/>
                        <a:pt x="4956987" y="3839920"/>
                        <a:pt x="4975412" y="3847817"/>
                      </a:cubicBezTo>
                      <a:cubicBezTo>
                        <a:pt x="5017548" y="3865876"/>
                        <a:pt x="5048072" y="3866651"/>
                        <a:pt x="5096436" y="3874712"/>
                      </a:cubicBezTo>
                      <a:cubicBezTo>
                        <a:pt x="5131350" y="3886350"/>
                        <a:pt x="5171854" y="3898974"/>
                        <a:pt x="5204012" y="3915053"/>
                      </a:cubicBezTo>
                      <a:cubicBezTo>
                        <a:pt x="5218467" y="3922281"/>
                        <a:pt x="5228761" y="3937695"/>
                        <a:pt x="5244353" y="3941947"/>
                      </a:cubicBezTo>
                      <a:cubicBezTo>
                        <a:pt x="5279218" y="3951455"/>
                        <a:pt x="5316071" y="3950912"/>
                        <a:pt x="5351930" y="3955394"/>
                      </a:cubicBezTo>
                      <a:cubicBezTo>
                        <a:pt x="5369859" y="3959876"/>
                        <a:pt x="5387596" y="3965217"/>
                        <a:pt x="5405718" y="3968841"/>
                      </a:cubicBezTo>
                      <a:cubicBezTo>
                        <a:pt x="5432454" y="3974188"/>
                        <a:pt x="5459784" y="3976373"/>
                        <a:pt x="5486400" y="3982288"/>
                      </a:cubicBezTo>
                      <a:cubicBezTo>
                        <a:pt x="5500237" y="3985363"/>
                        <a:pt x="5512843" y="3992955"/>
                        <a:pt x="5526742" y="3995735"/>
                      </a:cubicBezTo>
                      <a:cubicBezTo>
                        <a:pt x="5557821" y="4001951"/>
                        <a:pt x="5589495" y="4004700"/>
                        <a:pt x="5620871" y="4009182"/>
                      </a:cubicBezTo>
                      <a:cubicBezTo>
                        <a:pt x="5634318" y="4013664"/>
                        <a:pt x="5647038" y="4022629"/>
                        <a:pt x="5661212" y="4022629"/>
                      </a:cubicBezTo>
                      <a:cubicBezTo>
                        <a:pt x="5845208" y="4022629"/>
                        <a:pt x="5818342" y="4024040"/>
                        <a:pt x="5943600" y="3982288"/>
                      </a:cubicBezTo>
                      <a:cubicBezTo>
                        <a:pt x="5943601" y="3982288"/>
                        <a:pt x="6024282" y="3955395"/>
                        <a:pt x="6024283" y="3955394"/>
                      </a:cubicBezTo>
                      <a:cubicBezTo>
                        <a:pt x="6139895" y="3878320"/>
                        <a:pt x="5993619" y="3970726"/>
                        <a:pt x="6104965" y="3915053"/>
                      </a:cubicBezTo>
                      <a:cubicBezTo>
                        <a:pt x="6209235" y="3862918"/>
                        <a:pt x="6084249" y="3908511"/>
                        <a:pt x="6185647" y="3874712"/>
                      </a:cubicBezTo>
                      <a:cubicBezTo>
                        <a:pt x="6194612" y="3865747"/>
                        <a:pt x="6201670" y="3854340"/>
                        <a:pt x="6212542" y="3847817"/>
                      </a:cubicBezTo>
                      <a:cubicBezTo>
                        <a:pt x="6264869" y="3816420"/>
                        <a:pt x="6250984" y="3860406"/>
                        <a:pt x="6293224" y="3794029"/>
                      </a:cubicBezTo>
                      <a:cubicBezTo>
                        <a:pt x="6320831" y="3750646"/>
                        <a:pt x="6345831" y="3697309"/>
                        <a:pt x="6360459" y="3646112"/>
                      </a:cubicBezTo>
                      <a:cubicBezTo>
                        <a:pt x="6365536" y="3628342"/>
                        <a:pt x="6368595" y="3610025"/>
                        <a:pt x="6373906" y="3592323"/>
                      </a:cubicBezTo>
                      <a:lnTo>
                        <a:pt x="6414247" y="3471300"/>
                      </a:lnTo>
                      <a:lnTo>
                        <a:pt x="6427694" y="3430959"/>
                      </a:lnTo>
                      <a:lnTo>
                        <a:pt x="6441142" y="3390617"/>
                      </a:lnTo>
                      <a:cubicBezTo>
                        <a:pt x="6445624" y="3336829"/>
                        <a:pt x="6445716" y="3282493"/>
                        <a:pt x="6454589" y="3229253"/>
                      </a:cubicBezTo>
                      <a:cubicBezTo>
                        <a:pt x="6459250" y="3201290"/>
                        <a:pt x="6481483" y="3148570"/>
                        <a:pt x="6481483" y="3148570"/>
                      </a:cubicBezTo>
                      <a:cubicBezTo>
                        <a:pt x="6490448" y="3009617"/>
                        <a:pt x="6496486" y="2870445"/>
                        <a:pt x="6508377" y="2731712"/>
                      </a:cubicBezTo>
                      <a:cubicBezTo>
                        <a:pt x="6514957" y="2654941"/>
                        <a:pt x="6557080" y="2676189"/>
                        <a:pt x="6481483" y="2583794"/>
                      </a:cubicBezTo>
                      <a:cubicBezTo>
                        <a:pt x="6469976" y="2569730"/>
                        <a:pt x="6376466" y="2512930"/>
                        <a:pt x="6347012" y="2503112"/>
                      </a:cubicBezTo>
                      <a:cubicBezTo>
                        <a:pt x="6325329" y="2495884"/>
                        <a:pt x="6302189" y="2494147"/>
                        <a:pt x="6279777" y="2489665"/>
                      </a:cubicBezTo>
                      <a:cubicBezTo>
                        <a:pt x="6270812" y="2480700"/>
                        <a:pt x="6262623" y="2470886"/>
                        <a:pt x="6252883" y="2462770"/>
                      </a:cubicBezTo>
                      <a:cubicBezTo>
                        <a:pt x="6204771" y="2422677"/>
                        <a:pt x="6198109" y="2433906"/>
                        <a:pt x="6172200" y="2382088"/>
                      </a:cubicBezTo>
                      <a:cubicBezTo>
                        <a:pt x="6114008" y="2265704"/>
                        <a:pt x="6226800" y="2439704"/>
                        <a:pt x="6118412" y="2287959"/>
                      </a:cubicBezTo>
                      <a:cubicBezTo>
                        <a:pt x="6109018" y="2274808"/>
                        <a:pt x="6104138" y="2257713"/>
                        <a:pt x="6091518" y="2247617"/>
                      </a:cubicBezTo>
                      <a:cubicBezTo>
                        <a:pt x="6080450" y="2238762"/>
                        <a:pt x="6063855" y="2240509"/>
                        <a:pt x="6051177" y="2234170"/>
                      </a:cubicBezTo>
                      <a:cubicBezTo>
                        <a:pt x="6036722" y="2226942"/>
                        <a:pt x="6023987" y="2216669"/>
                        <a:pt x="6010836" y="2207276"/>
                      </a:cubicBezTo>
                      <a:cubicBezTo>
                        <a:pt x="5992599" y="2194249"/>
                        <a:pt x="5977093" y="2176958"/>
                        <a:pt x="5957047" y="2166935"/>
                      </a:cubicBezTo>
                      <a:cubicBezTo>
                        <a:pt x="5931691" y="2154257"/>
                        <a:pt x="5899953" y="2155766"/>
                        <a:pt x="5876365" y="2140041"/>
                      </a:cubicBezTo>
                      <a:cubicBezTo>
                        <a:pt x="5862918" y="2131076"/>
                        <a:pt x="5850792" y="2119711"/>
                        <a:pt x="5836024" y="2113147"/>
                      </a:cubicBezTo>
                      <a:cubicBezTo>
                        <a:pt x="5810119" y="2101633"/>
                        <a:pt x="5782236" y="2095218"/>
                        <a:pt x="5755342" y="2086253"/>
                      </a:cubicBezTo>
                      <a:cubicBezTo>
                        <a:pt x="5697471" y="2066963"/>
                        <a:pt x="5728746" y="2076243"/>
                        <a:pt x="5661212" y="2059359"/>
                      </a:cubicBezTo>
                      <a:cubicBezTo>
                        <a:pt x="5611860" y="1985329"/>
                        <a:pt x="5662868" y="2045337"/>
                        <a:pt x="5567083" y="1992123"/>
                      </a:cubicBezTo>
                      <a:cubicBezTo>
                        <a:pt x="5547491" y="1981239"/>
                        <a:pt x="5532969" y="1962514"/>
                        <a:pt x="5513294" y="1951782"/>
                      </a:cubicBezTo>
                      <a:cubicBezTo>
                        <a:pt x="5299226" y="1835018"/>
                        <a:pt x="5497319" y="1963543"/>
                        <a:pt x="5378824" y="1884547"/>
                      </a:cubicBezTo>
                      <a:cubicBezTo>
                        <a:pt x="5375036" y="1884699"/>
                        <a:pt x="4985760" y="1914890"/>
                        <a:pt x="4894730" y="1884547"/>
                      </a:cubicBezTo>
                      <a:cubicBezTo>
                        <a:pt x="4881283" y="1880065"/>
                        <a:pt x="4885765" y="1857653"/>
                        <a:pt x="4881283" y="1844206"/>
                      </a:cubicBezTo>
                      <a:cubicBezTo>
                        <a:pt x="4885765" y="1776971"/>
                        <a:pt x="4885200" y="1709207"/>
                        <a:pt x="4894730" y="1642500"/>
                      </a:cubicBezTo>
                      <a:cubicBezTo>
                        <a:pt x="4898739" y="1614436"/>
                        <a:pt x="4912659" y="1588711"/>
                        <a:pt x="4921624" y="1561817"/>
                      </a:cubicBezTo>
                      <a:lnTo>
                        <a:pt x="4935071" y="1521476"/>
                      </a:lnTo>
                      <a:cubicBezTo>
                        <a:pt x="4930589" y="1454241"/>
                        <a:pt x="4971988" y="1364538"/>
                        <a:pt x="4921624" y="1319770"/>
                      </a:cubicBezTo>
                      <a:cubicBezTo>
                        <a:pt x="4864573" y="1269058"/>
                        <a:pt x="4769012" y="1313560"/>
                        <a:pt x="4693024" y="1306323"/>
                      </a:cubicBezTo>
                      <a:cubicBezTo>
                        <a:pt x="4674626" y="1304571"/>
                        <a:pt x="4656938" y="1298186"/>
                        <a:pt x="4639236" y="1292876"/>
                      </a:cubicBezTo>
                      <a:cubicBezTo>
                        <a:pt x="4612082" y="1284730"/>
                        <a:pt x="4558553" y="1265982"/>
                        <a:pt x="4558553" y="1265982"/>
                      </a:cubicBezTo>
                      <a:cubicBezTo>
                        <a:pt x="4522694" y="1270464"/>
                        <a:pt x="4486532" y="1272964"/>
                        <a:pt x="4450977" y="1279429"/>
                      </a:cubicBezTo>
                      <a:cubicBezTo>
                        <a:pt x="4437031" y="1281965"/>
                        <a:pt x="4424810" y="1292876"/>
                        <a:pt x="4410636" y="1292876"/>
                      </a:cubicBezTo>
                      <a:cubicBezTo>
                        <a:pt x="4302966" y="1292876"/>
                        <a:pt x="4195483" y="1283911"/>
                        <a:pt x="4087906" y="1279429"/>
                      </a:cubicBezTo>
                      <a:cubicBezTo>
                        <a:pt x="4074459" y="1274947"/>
                        <a:pt x="4061194" y="1269876"/>
                        <a:pt x="4047565" y="1265982"/>
                      </a:cubicBezTo>
                      <a:cubicBezTo>
                        <a:pt x="4029795" y="1260905"/>
                        <a:pt x="4010764" y="1259815"/>
                        <a:pt x="3993777" y="1252535"/>
                      </a:cubicBezTo>
                      <a:cubicBezTo>
                        <a:pt x="3963039" y="1239362"/>
                        <a:pt x="3927188" y="1199070"/>
                        <a:pt x="3899647" y="1185300"/>
                      </a:cubicBezTo>
                      <a:cubicBezTo>
                        <a:pt x="3874291" y="1172622"/>
                        <a:pt x="3818965" y="1158406"/>
                        <a:pt x="3818965" y="1158406"/>
                      </a:cubicBezTo>
                      <a:cubicBezTo>
                        <a:pt x="3810000" y="1144959"/>
                        <a:pt x="3798635" y="1132833"/>
                        <a:pt x="3792071" y="1118065"/>
                      </a:cubicBezTo>
                      <a:cubicBezTo>
                        <a:pt x="3780557" y="1092159"/>
                        <a:pt x="3765177" y="1037382"/>
                        <a:pt x="3765177" y="1037382"/>
                      </a:cubicBezTo>
                      <a:cubicBezTo>
                        <a:pt x="3760695" y="979111"/>
                        <a:pt x="3766788" y="919040"/>
                        <a:pt x="3751730" y="862570"/>
                      </a:cubicBezTo>
                      <a:cubicBezTo>
                        <a:pt x="3747566" y="846954"/>
                        <a:pt x="3724009" y="845772"/>
                        <a:pt x="3711389" y="835676"/>
                      </a:cubicBezTo>
                      <a:cubicBezTo>
                        <a:pt x="3615584" y="759033"/>
                        <a:pt x="3768317" y="864664"/>
                        <a:pt x="3644153" y="781888"/>
                      </a:cubicBezTo>
                      <a:cubicBezTo>
                        <a:pt x="3630706" y="759476"/>
                        <a:pt x="3622293" y="733134"/>
                        <a:pt x="3603812" y="714653"/>
                      </a:cubicBezTo>
                      <a:cubicBezTo>
                        <a:pt x="3557576" y="668417"/>
                        <a:pt x="3533516" y="664327"/>
                        <a:pt x="3482789" y="647417"/>
                      </a:cubicBezTo>
                      <a:cubicBezTo>
                        <a:pt x="3455876" y="620505"/>
                        <a:pt x="3423158" y="583985"/>
                        <a:pt x="3388659" y="566735"/>
                      </a:cubicBezTo>
                      <a:cubicBezTo>
                        <a:pt x="3372129" y="558470"/>
                        <a:pt x="3352800" y="557770"/>
                        <a:pt x="3334871" y="553288"/>
                      </a:cubicBezTo>
                      <a:cubicBezTo>
                        <a:pt x="3272118" y="557770"/>
                        <a:pt x="3209094" y="559384"/>
                        <a:pt x="3146612" y="566735"/>
                      </a:cubicBezTo>
                      <a:cubicBezTo>
                        <a:pt x="3102413" y="571935"/>
                        <a:pt x="3104983" y="587550"/>
                        <a:pt x="3065930" y="607076"/>
                      </a:cubicBezTo>
                      <a:cubicBezTo>
                        <a:pt x="3053252" y="613415"/>
                        <a:pt x="3039036" y="616041"/>
                        <a:pt x="3025589" y="620523"/>
                      </a:cubicBezTo>
                      <a:cubicBezTo>
                        <a:pt x="2785370" y="572480"/>
                        <a:pt x="3102928" y="648920"/>
                        <a:pt x="2918012" y="566735"/>
                      </a:cubicBezTo>
                      <a:cubicBezTo>
                        <a:pt x="2893097" y="555662"/>
                        <a:pt x="2864356" y="556891"/>
                        <a:pt x="2837330" y="553288"/>
                      </a:cubicBezTo>
                      <a:cubicBezTo>
                        <a:pt x="2797096" y="547924"/>
                        <a:pt x="2756582" y="544875"/>
                        <a:pt x="2716306" y="539841"/>
                      </a:cubicBezTo>
                      <a:cubicBezTo>
                        <a:pt x="2684856" y="535910"/>
                        <a:pt x="2653553" y="530876"/>
                        <a:pt x="2622177" y="526394"/>
                      </a:cubicBezTo>
                      <a:cubicBezTo>
                        <a:pt x="2589367" y="515457"/>
                        <a:pt x="2567561" y="512120"/>
                        <a:pt x="2541494" y="486053"/>
                      </a:cubicBezTo>
                      <a:cubicBezTo>
                        <a:pt x="2480669" y="425229"/>
                        <a:pt x="2552796" y="458444"/>
                        <a:pt x="2474259" y="432265"/>
                      </a:cubicBezTo>
                      <a:cubicBezTo>
                        <a:pt x="2447600" y="405605"/>
                        <a:pt x="2416994" y="367966"/>
                        <a:pt x="2380130" y="351582"/>
                      </a:cubicBezTo>
                      <a:cubicBezTo>
                        <a:pt x="2354224" y="340068"/>
                        <a:pt x="2299447" y="324688"/>
                        <a:pt x="2299447" y="324688"/>
                      </a:cubicBezTo>
                      <a:cubicBezTo>
                        <a:pt x="2186707" y="249528"/>
                        <a:pt x="2301061" y="315903"/>
                        <a:pt x="2017059" y="284347"/>
                      </a:cubicBezTo>
                      <a:cubicBezTo>
                        <a:pt x="1998978" y="282338"/>
                        <a:pt x="1895185" y="260930"/>
                        <a:pt x="1855694" y="244006"/>
                      </a:cubicBezTo>
                      <a:cubicBezTo>
                        <a:pt x="1837269" y="236110"/>
                        <a:pt x="1819835" y="226077"/>
                        <a:pt x="1801906" y="217112"/>
                      </a:cubicBezTo>
                      <a:cubicBezTo>
                        <a:pt x="1775577" y="190782"/>
                        <a:pt x="1734358" y="140772"/>
                        <a:pt x="1694330" y="122982"/>
                      </a:cubicBezTo>
                      <a:cubicBezTo>
                        <a:pt x="1668424" y="111468"/>
                        <a:pt x="1640541" y="105053"/>
                        <a:pt x="1613647" y="96088"/>
                      </a:cubicBezTo>
                      <a:lnTo>
                        <a:pt x="1573306" y="82641"/>
                      </a:lnTo>
                      <a:lnTo>
                        <a:pt x="1532965" y="69194"/>
                      </a:lnTo>
                      <a:cubicBezTo>
                        <a:pt x="1398494" y="73676"/>
                        <a:pt x="1263879" y="74965"/>
                        <a:pt x="1129553" y="82641"/>
                      </a:cubicBezTo>
                      <a:cubicBezTo>
                        <a:pt x="1116264" y="83400"/>
                        <a:pt x="1041925" y="98453"/>
                        <a:pt x="1021977" y="109535"/>
                      </a:cubicBezTo>
                      <a:cubicBezTo>
                        <a:pt x="993722" y="125232"/>
                        <a:pt x="941294" y="163323"/>
                        <a:pt x="941294" y="163323"/>
                      </a:cubicBezTo>
                      <a:cubicBezTo>
                        <a:pt x="910306" y="158158"/>
                        <a:pt x="853374" y="152981"/>
                        <a:pt x="820271" y="136429"/>
                      </a:cubicBezTo>
                      <a:cubicBezTo>
                        <a:pt x="805816" y="129201"/>
                        <a:pt x="793377" y="118500"/>
                        <a:pt x="779930" y="109535"/>
                      </a:cubicBezTo>
                      <a:cubicBezTo>
                        <a:pt x="730237" y="34996"/>
                        <a:pt x="781468" y="93954"/>
                        <a:pt x="712694" y="55747"/>
                      </a:cubicBezTo>
                      <a:cubicBezTo>
                        <a:pt x="684439" y="40050"/>
                        <a:pt x="632012" y="1959"/>
                        <a:pt x="632012" y="1959"/>
                      </a:cubicBezTo>
                      <a:cubicBezTo>
                        <a:pt x="488577" y="6441"/>
                        <a:pt x="342573" y="-11985"/>
                        <a:pt x="201706" y="15406"/>
                      </a:cubicBezTo>
                      <a:cubicBezTo>
                        <a:pt x="169978" y="21575"/>
                        <a:pt x="178582" y="85867"/>
                        <a:pt x="147918" y="96088"/>
                      </a:cubicBezTo>
                      <a:lnTo>
                        <a:pt x="67236" y="122982"/>
                      </a:lnTo>
                      <a:cubicBezTo>
                        <a:pt x="19807" y="170410"/>
                        <a:pt x="43903" y="154818"/>
                        <a:pt x="0" y="176770"/>
                      </a:cubicBezTo>
                      <a:lnTo>
                        <a:pt x="0" y="176770"/>
                      </a:lnTo>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500"/>
                </a:p>
              </p:txBody>
            </p:sp>
          </p:grpSp>
          <p:pic>
            <p:nvPicPr>
              <p:cNvPr id="9" name="Picture 2" descr="Resultado de imagen para dominicana mapa 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79" t="15036" r="10722" b="11430"/>
              <a:stretch/>
            </p:blipFill>
            <p:spPr bwMode="auto">
              <a:xfrm>
                <a:off x="4139" y="1153254"/>
                <a:ext cx="7227440" cy="49888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0" name="Oval 19"/>
            <p:cNvSpPr/>
            <p:nvPr/>
          </p:nvSpPr>
          <p:spPr>
            <a:xfrm rot="2901541">
              <a:off x="1264693" y="1778099"/>
              <a:ext cx="586586" cy="584838"/>
            </a:xfrm>
            <a:prstGeom prst="ellipse">
              <a:avLst/>
            </a:prstGeom>
            <a:solidFill>
              <a:srgbClr val="FFE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500">
                <a:solidFill>
                  <a:prstClr val="white"/>
                </a:solidFill>
              </a:endParaRPr>
            </a:p>
          </p:txBody>
        </p:sp>
        <p:pic>
          <p:nvPicPr>
            <p:cNvPr id="21" name="Picture 2" descr="Resultado de imagen para icono industri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4138" y="1849574"/>
              <a:ext cx="440570" cy="44188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756789" y="2098107"/>
              <a:ext cx="414177" cy="386708"/>
              <a:chOff x="2608214" y="2164480"/>
              <a:chExt cx="828000" cy="828000"/>
            </a:xfrm>
          </p:grpSpPr>
          <p:sp>
            <p:nvSpPr>
              <p:cNvPr id="23" name="Oval 22"/>
              <p:cNvSpPr/>
              <p:nvPr/>
            </p:nvSpPr>
            <p:spPr>
              <a:xfrm rot="2901541">
                <a:off x="2608214" y="2164480"/>
                <a:ext cx="828000" cy="82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500"/>
              </a:p>
            </p:txBody>
          </p:sp>
          <p:pic>
            <p:nvPicPr>
              <p:cNvPr id="24" name="Picture 4" descr="Resultado de imagen para icono agricultura banan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3925" y="2391088"/>
                <a:ext cx="594594" cy="39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p:nvPicPr>
          <p:blipFill>
            <a:blip r:embed="rId10"/>
            <a:stretch>
              <a:fillRect/>
            </a:stretch>
          </p:blipFill>
          <p:spPr>
            <a:xfrm>
              <a:off x="2024661" y="2452424"/>
              <a:ext cx="423089" cy="423089"/>
            </a:xfrm>
            <a:prstGeom prst="rect">
              <a:avLst/>
            </a:prstGeom>
          </p:spPr>
        </p:pic>
        <p:pic>
          <p:nvPicPr>
            <p:cNvPr id="30" name="Picture 29"/>
            <p:cNvPicPr>
              <a:picLocks noChangeAspect="1"/>
            </p:cNvPicPr>
            <p:nvPr/>
          </p:nvPicPr>
          <p:blipFill>
            <a:blip r:embed="rId11"/>
            <a:stretch>
              <a:fillRect/>
            </a:stretch>
          </p:blipFill>
          <p:spPr>
            <a:xfrm>
              <a:off x="3855918" y="2767710"/>
              <a:ext cx="752693" cy="758228"/>
            </a:xfrm>
            <a:prstGeom prst="rect">
              <a:avLst/>
            </a:prstGeom>
          </p:spPr>
        </p:pic>
        <p:pic>
          <p:nvPicPr>
            <p:cNvPr id="31" name="Picture 30"/>
            <p:cNvPicPr>
              <a:picLocks noChangeAspect="1"/>
            </p:cNvPicPr>
            <p:nvPr/>
          </p:nvPicPr>
          <p:blipFill>
            <a:blip r:embed="rId12"/>
            <a:stretch>
              <a:fillRect/>
            </a:stretch>
          </p:blipFill>
          <p:spPr>
            <a:xfrm>
              <a:off x="2500378" y="2967704"/>
              <a:ext cx="374118" cy="374118"/>
            </a:xfrm>
            <a:prstGeom prst="rect">
              <a:avLst/>
            </a:prstGeom>
            <a:effectLst>
              <a:outerShdw blurRad="50800" dist="38100" dir="2700000" algn="tl" rotWithShape="0">
                <a:prstClr val="black">
                  <a:alpha val="40000"/>
                </a:prstClr>
              </a:outerShdw>
            </a:effectLst>
          </p:spPr>
        </p:pic>
        <p:grpSp>
          <p:nvGrpSpPr>
            <p:cNvPr id="40" name="Group 39"/>
            <p:cNvGrpSpPr/>
            <p:nvPr/>
          </p:nvGrpSpPr>
          <p:grpSpPr>
            <a:xfrm>
              <a:off x="2183090" y="3184634"/>
              <a:ext cx="405410" cy="370724"/>
              <a:chOff x="1789765" y="4005818"/>
              <a:chExt cx="608020" cy="630237"/>
            </a:xfrm>
          </p:grpSpPr>
          <p:sp>
            <p:nvSpPr>
              <p:cNvPr id="41" name="Oval 40"/>
              <p:cNvSpPr/>
              <p:nvPr/>
            </p:nvSpPr>
            <p:spPr>
              <a:xfrm rot="2901541">
                <a:off x="1778656" y="4016927"/>
                <a:ext cx="630237" cy="608020"/>
              </a:xfrm>
              <a:prstGeom prst="ellipse">
                <a:avLst/>
              </a:prstGeom>
              <a:solidFill>
                <a:srgbClr val="FFE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500">
                  <a:solidFill>
                    <a:prstClr val="white"/>
                  </a:solidFill>
                </a:endParaRPr>
              </a:p>
            </p:txBody>
          </p:sp>
          <p:pic>
            <p:nvPicPr>
              <p:cNvPr id="1026" name="Picture 2" descr="Resultado de imagen para construcción icon"/>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4000" b="100000" l="0" r="100000">
                            <a14:foregroundMark x1="26222" y1="80889" x2="26222" y2="80889"/>
                            <a14:foregroundMark x1="27111" y1="89778" x2="27111" y2="89778"/>
                            <a14:foregroundMark x1="72889" y1="80444" x2="72889" y2="80444"/>
                            <a14:foregroundMark x1="72000" y1="89778" x2="72000" y2="89778"/>
                          </a14:backgroundRemoval>
                        </a14:imgEffect>
                      </a14:imgLayer>
                    </a14:imgProps>
                  </a:ext>
                  <a:ext uri="{28A0092B-C50C-407E-A947-70E740481C1C}">
                    <a14:useLocalDpi xmlns:a14="http://schemas.microsoft.com/office/drawing/2010/main" val="0"/>
                  </a:ext>
                </a:extLst>
              </a:blip>
              <a:srcRect/>
              <a:stretch>
                <a:fillRect/>
              </a:stretch>
            </p:blipFill>
            <p:spPr bwMode="auto">
              <a:xfrm>
                <a:off x="1857237" y="4084400"/>
                <a:ext cx="473075" cy="47307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4" name="Title 2">
            <a:hlinkClick r:id="" action="ppaction://noaction"/>
          </p:cNvPr>
          <p:cNvSpPr txBox="1">
            <a:spLocks/>
          </p:cNvSpPr>
          <p:nvPr/>
        </p:nvSpPr>
        <p:spPr>
          <a:xfrm>
            <a:off x="7529178" y="4066776"/>
            <a:ext cx="3138823" cy="504000"/>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s-DO" sz="2000" dirty="0"/>
              <a:t>Transporte y </a:t>
            </a:r>
            <a:r>
              <a:rPr lang="es-DO" sz="2000" dirty="0" err="1"/>
              <a:t>logistica</a:t>
            </a:r>
            <a:endParaRPr lang="es-DO" sz="2000" dirty="0"/>
          </a:p>
        </p:txBody>
      </p:sp>
      <p:sp>
        <p:nvSpPr>
          <p:cNvPr id="46" name="Title 2">
            <a:hlinkClick r:id="" action="ppaction://noaction"/>
          </p:cNvPr>
          <p:cNvSpPr txBox="1">
            <a:spLocks/>
          </p:cNvSpPr>
          <p:nvPr/>
        </p:nvSpPr>
        <p:spPr>
          <a:xfrm>
            <a:off x="7529178" y="4750527"/>
            <a:ext cx="3138823" cy="504000"/>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s-DO" sz="2000" dirty="0"/>
              <a:t>Servicios de Construcción</a:t>
            </a:r>
          </a:p>
        </p:txBody>
      </p:sp>
      <p:sp>
        <p:nvSpPr>
          <p:cNvPr id="29" name="Title 2">
            <a:hlinkClick r:id="" action="ppaction://noaction"/>
          </p:cNvPr>
          <p:cNvSpPr txBox="1">
            <a:spLocks/>
          </p:cNvSpPr>
          <p:nvPr/>
        </p:nvSpPr>
        <p:spPr>
          <a:xfrm>
            <a:off x="7529178" y="3383025"/>
            <a:ext cx="3138823" cy="504000"/>
          </a:xfrm>
          <a:prstGeom prst="rect">
            <a:avLst/>
          </a:prstGeom>
          <a:solidFill>
            <a:srgbClr val="FFE82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n-US" sz="2000" dirty="0" err="1"/>
              <a:t>Servicios</a:t>
            </a:r>
            <a:r>
              <a:rPr lang="en-US" sz="2000" dirty="0"/>
              <a:t> </a:t>
            </a:r>
            <a:r>
              <a:rPr lang="en-US" sz="2000" dirty="0" err="1"/>
              <a:t>Turísticos</a:t>
            </a:r>
            <a:endParaRPr lang="es-DO" sz="2000" dirty="0"/>
          </a:p>
        </p:txBody>
      </p:sp>
      <p:sp>
        <p:nvSpPr>
          <p:cNvPr id="13" name="Slide Number Placeholder 12"/>
          <p:cNvSpPr>
            <a:spLocks noGrp="1"/>
          </p:cNvSpPr>
          <p:nvPr>
            <p:ph type="sldNum" sz="quarter" idx="12"/>
          </p:nvPr>
        </p:nvSpPr>
        <p:spPr/>
        <p:txBody>
          <a:bodyPr/>
          <a:lstStyle/>
          <a:p>
            <a:fld id="{B0CCAEBE-B9EE-40FF-8EBC-CE10FBBEEF56}" type="slidenum">
              <a:rPr lang="es-DO" smtClean="0"/>
              <a:pPr/>
              <a:t>16</a:t>
            </a:fld>
            <a:endParaRPr lang="es-DO"/>
          </a:p>
        </p:txBody>
      </p:sp>
      <p:sp>
        <p:nvSpPr>
          <p:cNvPr id="2" name="TextBox 1"/>
          <p:cNvSpPr txBox="1"/>
          <p:nvPr/>
        </p:nvSpPr>
        <p:spPr>
          <a:xfrm>
            <a:off x="5491977" y="5524949"/>
            <a:ext cx="2274597" cy="379656"/>
          </a:xfrm>
          <a:prstGeom prst="rect">
            <a:avLst/>
          </a:prstGeom>
          <a:noFill/>
        </p:spPr>
        <p:txBody>
          <a:bodyPr wrap="none" rtlCol="0">
            <a:spAutoFit/>
          </a:bodyPr>
          <a:lstStyle/>
          <a:p>
            <a:r>
              <a:rPr lang="en-US" sz="1867" dirty="0" err="1">
                <a:latin typeface="Arial" panose="020B0604020202020204" pitchFamily="34" charset="0"/>
                <a:cs typeface="Arial" panose="020B0604020202020204" pitchFamily="34" charset="0"/>
              </a:rPr>
              <a:t>Ejes</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Transversales</a:t>
            </a:r>
            <a:r>
              <a:rPr lang="en-US" sz="1867" dirty="0">
                <a:latin typeface="Arial" panose="020B0604020202020204" pitchFamily="34" charset="0"/>
                <a:cs typeface="Arial" panose="020B0604020202020204" pitchFamily="34" charset="0"/>
              </a:rPr>
              <a:t>:</a:t>
            </a:r>
            <a:endParaRPr lang="es-DO"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33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1837" y="200408"/>
            <a:ext cx="5280000" cy="720000"/>
          </a:xfrm>
        </p:spPr>
        <p:txBody>
          <a:bodyPr>
            <a:normAutofit/>
          </a:bodyPr>
          <a:lstStyle/>
          <a:p>
            <a:r>
              <a:rPr lang="es-DO" dirty="0"/>
              <a:t>Modelo de Negocios</a:t>
            </a:r>
          </a:p>
        </p:txBody>
      </p:sp>
      <p:sp>
        <p:nvSpPr>
          <p:cNvPr id="9" name="Slide Number Placeholder 8"/>
          <p:cNvSpPr>
            <a:spLocks noGrp="1"/>
          </p:cNvSpPr>
          <p:nvPr>
            <p:ph type="sldNum" sz="quarter" idx="12"/>
          </p:nvPr>
        </p:nvSpPr>
        <p:spPr/>
        <p:txBody>
          <a:bodyPr/>
          <a:lstStyle/>
          <a:p>
            <a:fld id="{B0CCAEBE-B9EE-40FF-8EBC-CE10FBBEEF56}" type="slidenum">
              <a:rPr lang="es-DO" smtClean="0"/>
              <a:pPr/>
              <a:t>17</a:t>
            </a:fld>
            <a:endParaRPr lang="es-DO"/>
          </a:p>
        </p:txBody>
      </p:sp>
      <p:pic>
        <p:nvPicPr>
          <p:cNvPr id="5" name="Picture 4"/>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88717" y="1062894"/>
            <a:ext cx="8503139" cy="5241517"/>
          </a:xfrm>
          <a:prstGeom prst="rect">
            <a:avLst/>
          </a:prstGeom>
          <a:noFill/>
        </p:spPr>
      </p:pic>
    </p:spTree>
    <p:extLst>
      <p:ext uri="{BB962C8B-B14F-4D97-AF65-F5344CB8AC3E}">
        <p14:creationId xmlns:p14="http://schemas.microsoft.com/office/powerpoint/2010/main" val="222734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1970" y="1069340"/>
            <a:ext cx="9750830" cy="4046219"/>
          </a:xfrm>
        </p:spPr>
        <p:txBody>
          <a:bodyPr>
            <a:normAutofit/>
          </a:bodyPr>
          <a:lstStyle/>
          <a:p>
            <a:pPr marL="457200" indent="-457200">
              <a:buFont typeface="+mj-lt"/>
              <a:buAutoNum type="arabicPeriod"/>
            </a:pPr>
            <a:r>
              <a:rPr lang="es-DO" sz="2400" dirty="0"/>
              <a:t>Productos básicos de Captación y Colocación </a:t>
            </a:r>
          </a:p>
          <a:p>
            <a:pPr marL="457200" indent="-457200">
              <a:buFont typeface="+mj-lt"/>
              <a:buAutoNum type="arabicPeriod"/>
            </a:pPr>
            <a:endParaRPr lang="es-DO" sz="2400" dirty="0"/>
          </a:p>
          <a:p>
            <a:pPr marL="457200" indent="-457200">
              <a:buFont typeface="+mj-lt"/>
              <a:buAutoNum type="arabicPeriod"/>
            </a:pPr>
            <a:r>
              <a:rPr lang="es-DO" sz="2400" dirty="0"/>
              <a:t>Productos especializados:</a:t>
            </a:r>
          </a:p>
          <a:p>
            <a:pPr marL="749808" lvl="1" indent="-457200"/>
            <a:r>
              <a:rPr lang="en-US" sz="2200" dirty="0" err="1"/>
              <a:t>Portafolio</a:t>
            </a:r>
            <a:r>
              <a:rPr lang="en-US" sz="2200" dirty="0"/>
              <a:t> de </a:t>
            </a:r>
            <a:r>
              <a:rPr lang="en-US" sz="2200" dirty="0" err="1"/>
              <a:t>productos</a:t>
            </a:r>
            <a:r>
              <a:rPr lang="en-US" sz="2200" dirty="0"/>
              <a:t> (Consultoría IFC </a:t>
            </a:r>
            <a:r>
              <a:rPr lang="en-US" sz="2200" dirty="0" err="1"/>
              <a:t>en</a:t>
            </a:r>
            <a:r>
              <a:rPr lang="en-US" sz="2200" dirty="0"/>
              <a:t> </a:t>
            </a:r>
            <a:r>
              <a:rPr lang="en-US" sz="2200" dirty="0" err="1"/>
              <a:t>curso</a:t>
            </a:r>
            <a:r>
              <a:rPr lang="en-US" sz="2200" dirty="0"/>
              <a:t> con </a:t>
            </a:r>
            <a:r>
              <a:rPr lang="en-US" sz="2200" dirty="0" err="1"/>
              <a:t>apoyo</a:t>
            </a:r>
            <a:r>
              <a:rPr lang="en-US" sz="2200" dirty="0"/>
              <a:t> del BID)</a:t>
            </a:r>
            <a:endParaRPr lang="es-DO" sz="2200" dirty="0"/>
          </a:p>
          <a:p>
            <a:pPr marL="749808" lvl="1" indent="-457200"/>
            <a:r>
              <a:rPr lang="es-DO" sz="2200" dirty="0"/>
              <a:t>Factoring (FCI)</a:t>
            </a:r>
          </a:p>
          <a:p>
            <a:pPr marL="749808" lvl="1" indent="-457200"/>
            <a:r>
              <a:rPr lang="es-DO" sz="2200" dirty="0"/>
              <a:t>Cobertura de acceso a mercados (CESCE)</a:t>
            </a:r>
          </a:p>
          <a:p>
            <a:pPr marL="457200" indent="-457200">
              <a:buFont typeface="+mj-lt"/>
              <a:buAutoNum type="arabicPeriod"/>
            </a:pPr>
            <a:endParaRPr lang="es-DO" sz="2400" dirty="0"/>
          </a:p>
          <a:p>
            <a:pPr marL="457200" indent="-457200">
              <a:buFont typeface="+mj-lt"/>
              <a:buAutoNum type="arabicPeriod"/>
            </a:pPr>
            <a:r>
              <a:rPr lang="es-DO" sz="2400" dirty="0"/>
              <a:t>Canal de Segundo Piso (segundo semestre)</a:t>
            </a:r>
          </a:p>
          <a:p>
            <a:pPr marL="457200" indent="-457200">
              <a:buFont typeface="+mj-lt"/>
              <a:buAutoNum type="arabicPeriod"/>
            </a:pPr>
            <a:endParaRPr lang="es-DO" sz="2400" dirty="0"/>
          </a:p>
          <a:p>
            <a:pPr marL="0" indent="0">
              <a:buNone/>
            </a:pPr>
            <a:endParaRPr lang="es-DO" sz="2400" dirty="0"/>
          </a:p>
          <a:p>
            <a:pPr marL="457200" indent="-457200">
              <a:buFont typeface="+mj-lt"/>
              <a:buAutoNum type="arabicPeriod"/>
            </a:pPr>
            <a:endParaRPr lang="es-DO" sz="24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Desarrollo de productos</a:t>
            </a:r>
          </a:p>
        </p:txBody>
      </p:sp>
    </p:spTree>
    <p:extLst>
      <p:ext uri="{BB962C8B-B14F-4D97-AF65-F5344CB8AC3E}">
        <p14:creationId xmlns:p14="http://schemas.microsoft.com/office/powerpoint/2010/main" val="51615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1970" y="1069340"/>
            <a:ext cx="9750830" cy="4046219"/>
          </a:xfrm>
        </p:spPr>
        <p:txBody>
          <a:bodyPr>
            <a:normAutofit/>
          </a:bodyPr>
          <a:lstStyle/>
          <a:p>
            <a:pPr marL="457200" indent="-457200">
              <a:buFont typeface="+mj-lt"/>
              <a:buAutoNum type="arabicPeriod"/>
            </a:pPr>
            <a:r>
              <a:rPr lang="es-DO" sz="2400" dirty="0"/>
              <a:t>Certificados financieros (Captación)</a:t>
            </a:r>
          </a:p>
          <a:p>
            <a:pPr marL="457200" indent="-457200">
              <a:buFont typeface="+mj-lt"/>
              <a:buAutoNum type="arabicPeriod"/>
            </a:pPr>
            <a:endParaRPr lang="es-DO" sz="2400" dirty="0"/>
          </a:p>
          <a:p>
            <a:pPr marL="457200" indent="-457200">
              <a:buFont typeface="+mj-lt"/>
              <a:buAutoNum type="arabicPeriod"/>
            </a:pPr>
            <a:r>
              <a:rPr lang="es-DO" sz="2400" dirty="0"/>
              <a:t>Líneas de Crédito para la Exportación (Colocación)</a:t>
            </a:r>
          </a:p>
          <a:p>
            <a:pPr marL="457200" indent="-457200">
              <a:buFont typeface="+mj-lt"/>
              <a:buAutoNum type="arabicPeriod"/>
            </a:pPr>
            <a:endParaRPr lang="es-DO" sz="2400" dirty="0"/>
          </a:p>
          <a:p>
            <a:pPr marL="457200" indent="-457200">
              <a:buFont typeface="+mj-lt"/>
              <a:buAutoNum type="arabicPeriod"/>
            </a:pPr>
            <a:r>
              <a:rPr lang="es-DO" sz="2400" dirty="0"/>
              <a:t>Créditos para la Exportación (Colocación) </a:t>
            </a:r>
          </a:p>
          <a:p>
            <a:pPr marL="0" indent="0">
              <a:buNone/>
            </a:pPr>
            <a:endParaRPr lang="es-DO" sz="2400" dirty="0"/>
          </a:p>
          <a:p>
            <a:pPr marL="0" indent="0">
              <a:buNone/>
            </a:pPr>
            <a:endParaRPr lang="es-DO" sz="2400" dirty="0"/>
          </a:p>
          <a:p>
            <a:pPr marL="457200" indent="-457200">
              <a:buFont typeface="+mj-lt"/>
              <a:buAutoNum type="arabicPeriod"/>
            </a:pPr>
            <a:endParaRPr lang="es-DO" sz="24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Productos existentes</a:t>
            </a:r>
          </a:p>
        </p:txBody>
      </p:sp>
    </p:spTree>
    <p:extLst>
      <p:ext uri="{BB962C8B-B14F-4D97-AF65-F5344CB8AC3E}">
        <p14:creationId xmlns:p14="http://schemas.microsoft.com/office/powerpoint/2010/main" val="357206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0130" y="1074420"/>
            <a:ext cx="9627870" cy="4851083"/>
          </a:xfrm>
        </p:spPr>
        <p:txBody>
          <a:bodyPr>
            <a:noAutofit/>
          </a:bodyPr>
          <a:lstStyle/>
          <a:p>
            <a:pPr marL="514350" indent="-514350">
              <a:lnSpc>
                <a:spcPct val="110000"/>
              </a:lnSpc>
              <a:spcBef>
                <a:spcPts val="300"/>
              </a:spcBef>
              <a:spcAft>
                <a:spcPts val="300"/>
              </a:spcAft>
              <a:buFont typeface="+mj-lt"/>
              <a:buAutoNum type="arabicPeriod"/>
            </a:pPr>
            <a:r>
              <a:rPr lang="es-DO" sz="2400" dirty="0"/>
              <a:t>Transformación del Banco</a:t>
            </a:r>
          </a:p>
          <a:p>
            <a:pPr marL="514350" indent="-514350">
              <a:lnSpc>
                <a:spcPct val="110000"/>
              </a:lnSpc>
              <a:spcBef>
                <a:spcPts val="300"/>
              </a:spcBef>
              <a:spcAft>
                <a:spcPts val="300"/>
              </a:spcAft>
              <a:buFont typeface="+mj-lt"/>
              <a:buAutoNum type="arabicPeriod"/>
            </a:pPr>
            <a:r>
              <a:rPr lang="es-DO" sz="2400" dirty="0"/>
              <a:t>Reestructuración administrativa y funcional</a:t>
            </a:r>
          </a:p>
          <a:p>
            <a:pPr marL="514350" indent="-514350">
              <a:lnSpc>
                <a:spcPct val="110000"/>
              </a:lnSpc>
              <a:spcBef>
                <a:spcPts val="300"/>
              </a:spcBef>
              <a:spcAft>
                <a:spcPts val="300"/>
              </a:spcAft>
              <a:buFont typeface="+mj-lt"/>
              <a:buAutoNum type="arabicPeriod"/>
            </a:pPr>
            <a:r>
              <a:rPr lang="es-DO" sz="2400" dirty="0"/>
              <a:t>Gobierno Corporativo</a:t>
            </a:r>
          </a:p>
          <a:p>
            <a:pPr marL="514350" indent="-514350">
              <a:lnSpc>
                <a:spcPct val="110000"/>
              </a:lnSpc>
              <a:spcBef>
                <a:spcPts val="300"/>
              </a:spcBef>
              <a:spcAft>
                <a:spcPts val="300"/>
              </a:spcAft>
              <a:buFont typeface="+mj-lt"/>
              <a:buAutoNum type="arabicPeriod"/>
            </a:pPr>
            <a:r>
              <a:rPr lang="es-DO" sz="2400" dirty="0"/>
              <a:t>Plan Estratégico y Plan de Negocios</a:t>
            </a:r>
          </a:p>
          <a:p>
            <a:pPr marL="514350" indent="-514350">
              <a:lnSpc>
                <a:spcPct val="110000"/>
              </a:lnSpc>
              <a:spcBef>
                <a:spcPts val="300"/>
              </a:spcBef>
              <a:spcAft>
                <a:spcPts val="300"/>
              </a:spcAft>
              <a:buFont typeface="+mj-lt"/>
              <a:buAutoNum type="arabicPeriod"/>
            </a:pPr>
            <a:r>
              <a:rPr lang="es-DO" sz="2400" dirty="0"/>
              <a:t>Membresía en Unión de Berna  </a:t>
            </a:r>
          </a:p>
          <a:p>
            <a:pPr marL="514350" indent="-514350">
              <a:lnSpc>
                <a:spcPct val="110000"/>
              </a:lnSpc>
              <a:spcBef>
                <a:spcPts val="300"/>
              </a:spcBef>
              <a:spcAft>
                <a:spcPts val="300"/>
              </a:spcAft>
              <a:buFont typeface="+mj-lt"/>
              <a:buAutoNum type="arabicPeriod"/>
            </a:pPr>
            <a:r>
              <a:rPr lang="es-DO" sz="2400" dirty="0"/>
              <a:t>Visitas a empresas. Levantamiento necesidades.</a:t>
            </a:r>
          </a:p>
          <a:p>
            <a:pPr marL="514350" indent="-514350">
              <a:lnSpc>
                <a:spcPct val="110000"/>
              </a:lnSpc>
              <a:spcBef>
                <a:spcPts val="300"/>
              </a:spcBef>
              <a:spcAft>
                <a:spcPts val="300"/>
              </a:spcAft>
              <a:buFont typeface="+mj-lt"/>
              <a:buAutoNum type="arabicPeriod"/>
            </a:pPr>
            <a:r>
              <a:rPr lang="es-DO" sz="2400" dirty="0"/>
              <a:t>Benchmarking con Redes y Bancos Contrapartes</a:t>
            </a:r>
          </a:p>
        </p:txBody>
      </p:sp>
      <p:sp>
        <p:nvSpPr>
          <p:cNvPr id="3" name="Title 2"/>
          <p:cNvSpPr>
            <a:spLocks noGrp="1"/>
          </p:cNvSpPr>
          <p:nvPr>
            <p:ph type="title"/>
          </p:nvPr>
        </p:nvSpPr>
        <p:spPr>
          <a:xfrm>
            <a:off x="498070" y="280630"/>
            <a:ext cx="9604935" cy="447619"/>
          </a:xfrm>
        </p:spPr>
        <p:txBody>
          <a:bodyPr>
            <a:normAutofit fontScale="90000"/>
          </a:bodyPr>
          <a:lstStyle/>
          <a:p>
            <a:r>
              <a:rPr lang="es-DO" dirty="0"/>
              <a:t>Un Periodo de Construcción 2015-2017</a:t>
            </a:r>
          </a:p>
        </p:txBody>
      </p:sp>
    </p:spTree>
    <p:extLst>
      <p:ext uri="{BB962C8B-B14F-4D97-AF65-F5344CB8AC3E}">
        <p14:creationId xmlns:p14="http://schemas.microsoft.com/office/powerpoint/2010/main" val="372658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560" y="1074420"/>
            <a:ext cx="4912130" cy="4046219"/>
          </a:xfrm>
        </p:spPr>
        <p:txBody>
          <a:bodyPr>
            <a:noAutofit/>
          </a:bodyPr>
          <a:lstStyle/>
          <a:p>
            <a:pPr marL="0" indent="0" algn="just">
              <a:buNone/>
            </a:pPr>
            <a:r>
              <a:rPr lang="es-DO" sz="2200" dirty="0"/>
              <a:t>El estudio para la definición del portafolio de productos de BANDEX a partir del Plan de Negocios de la entidad se realiza con una cooperación técnica del Banco Interamericano de Desarrollo (BID) desde abril de 2018. </a:t>
            </a:r>
          </a:p>
          <a:p>
            <a:pPr marL="0" indent="0" algn="just">
              <a:spcBef>
                <a:spcPts val="600"/>
              </a:spcBef>
              <a:spcAft>
                <a:spcPts val="600"/>
              </a:spcAft>
              <a:buNone/>
            </a:pPr>
            <a:r>
              <a:rPr lang="es-DO" sz="2200" dirty="0"/>
              <a:t>Para ello, el BID contrató a la firma de consultoría International Financial Consulting (IFC) de Canadá cuya presidente, Diana </a:t>
            </a:r>
            <a:r>
              <a:rPr lang="es-DO" sz="2200" dirty="0" err="1"/>
              <a:t>Smallrige</a:t>
            </a:r>
            <a:r>
              <a:rPr lang="es-DO" sz="2200" dirty="0"/>
              <a:t>, cuenta con más de 30 años de experiencia trabajando con bancos de desarrollo y/o de comercio exterior incluyendo 12 laborando en Export Development Canada (EDC), el banco de apoyo a las exportaciones de Canadá. </a:t>
            </a:r>
          </a:p>
        </p:txBody>
      </p:sp>
      <p:sp>
        <p:nvSpPr>
          <p:cNvPr id="3" name="Title 2"/>
          <p:cNvSpPr>
            <a:spLocks noGrp="1"/>
          </p:cNvSpPr>
          <p:nvPr>
            <p:ph type="title"/>
          </p:nvPr>
        </p:nvSpPr>
        <p:spPr>
          <a:xfrm>
            <a:off x="498070" y="252690"/>
            <a:ext cx="9604935" cy="447619"/>
          </a:xfrm>
        </p:spPr>
        <p:txBody>
          <a:bodyPr>
            <a:normAutofit fontScale="90000"/>
          </a:bodyPr>
          <a:lstStyle/>
          <a:p>
            <a:r>
              <a:rPr lang="es-DO" dirty="0"/>
              <a:t>Desarrollo de productos: Consultoría IFC-BID</a:t>
            </a:r>
          </a:p>
        </p:txBody>
      </p:sp>
      <p:pic>
        <p:nvPicPr>
          <p:cNvPr id="5" name="Picture 4"/>
          <p:cNvPicPr/>
          <p:nvPr/>
        </p:nvPicPr>
        <p:blipFill rotWithShape="1">
          <a:blip r:embed="rId2"/>
          <a:srcRect l="7035" t="25096" r="35875" b="16226"/>
          <a:stretch/>
        </p:blipFill>
        <p:spPr bwMode="auto">
          <a:xfrm>
            <a:off x="5842000" y="1074420"/>
            <a:ext cx="6113780" cy="50406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028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4670" y="1018540"/>
            <a:ext cx="8868335" cy="4046219"/>
          </a:xfrm>
        </p:spPr>
        <p:txBody>
          <a:bodyPr>
            <a:normAutofit/>
          </a:bodyPr>
          <a:lstStyle/>
          <a:p>
            <a:pPr marL="0" indent="0" algn="just">
              <a:spcBef>
                <a:spcPts val="600"/>
              </a:spcBef>
              <a:spcAft>
                <a:spcPts val="600"/>
              </a:spcAft>
              <a:buNone/>
            </a:pPr>
            <a:r>
              <a:rPr lang="es-DO" sz="2200" dirty="0"/>
              <a:t>La consultoría tiene dos productos principales: </a:t>
            </a:r>
          </a:p>
          <a:p>
            <a:pPr marL="457200" indent="-457200" algn="just">
              <a:spcBef>
                <a:spcPts val="600"/>
              </a:spcBef>
              <a:spcAft>
                <a:spcPts val="600"/>
              </a:spcAft>
              <a:buFont typeface="+mj-lt"/>
              <a:buAutoNum type="arabicPeriod"/>
            </a:pPr>
            <a:r>
              <a:rPr lang="es-DO" sz="2200" dirty="0"/>
              <a:t>El informe del </a:t>
            </a:r>
            <a:r>
              <a:rPr lang="es-DO" sz="2200" b="1" dirty="0"/>
              <a:t>diagnóstico de mercado </a:t>
            </a:r>
            <a:r>
              <a:rPr lang="es-DO" sz="2200" dirty="0"/>
              <a:t>de BANDEX incorporando los resultados del estudio del sector exportador comisionado por el Banco (Dic. 2017), la encuesta realizada con las Entidades de Intermediación Financiera (EIF) y otras fuentes. El borrador de este informe fue entregado a finales de julio de 2018. </a:t>
            </a:r>
          </a:p>
          <a:p>
            <a:pPr marL="457200" indent="-457200" algn="just">
              <a:spcBef>
                <a:spcPts val="600"/>
              </a:spcBef>
              <a:spcAft>
                <a:spcPts val="600"/>
              </a:spcAft>
              <a:buFont typeface="+mj-lt"/>
              <a:buAutoNum type="arabicPeriod"/>
            </a:pPr>
            <a:r>
              <a:rPr lang="es-DO" sz="2200" dirty="0"/>
              <a:t>La propuesta de </a:t>
            </a:r>
            <a:r>
              <a:rPr lang="es-DO" sz="2200" b="1" dirty="0"/>
              <a:t>portafolio de productos </a:t>
            </a:r>
            <a:r>
              <a:rPr lang="es-DO" sz="2200" dirty="0"/>
              <a:t>entregado a finales de agosto de 2018 que fue elaborado en base a las tendencias encontradas en el diagnóstico y las mejores prácticas internacionales sobre productos financieros para fomentar las exportaciones. </a:t>
            </a:r>
          </a:p>
        </p:txBody>
      </p:sp>
      <p:sp>
        <p:nvSpPr>
          <p:cNvPr id="3" name="Title 2"/>
          <p:cNvSpPr>
            <a:spLocks noGrp="1"/>
          </p:cNvSpPr>
          <p:nvPr>
            <p:ph type="title"/>
          </p:nvPr>
        </p:nvSpPr>
        <p:spPr>
          <a:xfrm>
            <a:off x="498070" y="252690"/>
            <a:ext cx="9604935" cy="447619"/>
          </a:xfrm>
        </p:spPr>
        <p:txBody>
          <a:bodyPr>
            <a:normAutofit fontScale="90000"/>
          </a:bodyPr>
          <a:lstStyle/>
          <a:p>
            <a:r>
              <a:rPr lang="es-DO" dirty="0"/>
              <a:t>Desarrollo de productos: Portafolio con Consultoría IFC-BID</a:t>
            </a:r>
          </a:p>
        </p:txBody>
      </p:sp>
    </p:spTree>
    <p:extLst>
      <p:ext uri="{BB962C8B-B14F-4D97-AF65-F5344CB8AC3E}">
        <p14:creationId xmlns:p14="http://schemas.microsoft.com/office/powerpoint/2010/main" val="366448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4670" y="1043940"/>
            <a:ext cx="8868335" cy="4963160"/>
          </a:xfrm>
        </p:spPr>
        <p:txBody>
          <a:bodyPr>
            <a:normAutofit/>
          </a:bodyPr>
          <a:lstStyle/>
          <a:p>
            <a:pPr marL="0" indent="0" algn="just">
              <a:spcBef>
                <a:spcPts val="600"/>
              </a:spcBef>
              <a:spcAft>
                <a:spcPts val="600"/>
              </a:spcAft>
              <a:buNone/>
            </a:pPr>
            <a:r>
              <a:rPr lang="es-DO" sz="2200" dirty="0"/>
              <a:t>A partir de la aprobación de BANDEX como Miembro Asociado de FCI en junio de 2018, el Banco está preparándose para ofrecer factoring doméstico e internacional en el primer trimestre del 2019: </a:t>
            </a:r>
          </a:p>
          <a:p>
            <a:pPr marL="457200" indent="-457200" algn="just">
              <a:spcBef>
                <a:spcPts val="600"/>
              </a:spcBef>
              <a:spcAft>
                <a:spcPts val="600"/>
              </a:spcAft>
              <a:buFont typeface="+mj-lt"/>
              <a:buAutoNum type="arabicPeriod"/>
            </a:pPr>
            <a:r>
              <a:rPr lang="es-DO" sz="2200" dirty="0"/>
              <a:t>Capacitación con Alberto Wyderka, Director Regional de FCI para América Latina y el Caribe en julio de 2018 incluyendo sesión sobre plataforma de TI de FCI: edifactoring.com </a:t>
            </a:r>
          </a:p>
          <a:p>
            <a:pPr marL="457200" indent="-457200" algn="just">
              <a:spcBef>
                <a:spcPts val="600"/>
              </a:spcBef>
              <a:spcAft>
                <a:spcPts val="600"/>
              </a:spcAft>
              <a:buFont typeface="+mj-lt"/>
              <a:buAutoNum type="arabicPeriod"/>
            </a:pPr>
            <a:r>
              <a:rPr lang="es-DO" sz="2200" dirty="0"/>
              <a:t>Capacitación en línea del equipo de desarrollo de nuevos productos y áreas de Operaciones y de Negocios (en curso) con oferta de formación de FCI desde junio hasta diciembre de 2018.  </a:t>
            </a:r>
          </a:p>
          <a:p>
            <a:pPr marL="457200" indent="-457200" algn="just">
              <a:spcBef>
                <a:spcPts val="600"/>
              </a:spcBef>
              <a:spcAft>
                <a:spcPts val="600"/>
              </a:spcAft>
              <a:buFont typeface="+mj-lt"/>
              <a:buAutoNum type="arabicPeriod"/>
            </a:pPr>
            <a:r>
              <a:rPr lang="es-DO" sz="2200" dirty="0"/>
              <a:t>Taller especializado sobre Factoring del Club de Praga en la Asamblea General de la Unión de Berna en octubre de 2018.  </a:t>
            </a:r>
          </a:p>
          <a:p>
            <a:pPr marL="457200" indent="-457200" algn="just">
              <a:spcBef>
                <a:spcPts val="600"/>
              </a:spcBef>
              <a:spcAft>
                <a:spcPts val="600"/>
              </a:spcAft>
              <a:buFont typeface="+mj-lt"/>
              <a:buAutoNum type="arabicPeriod"/>
            </a:pPr>
            <a:r>
              <a:rPr lang="es-DO" sz="2200" dirty="0"/>
              <a:t>Ajustes internos y/o creación de políticas, procedimientos y sistemas informáticos (en curso) desde junio hasta diciembre de 2018. </a:t>
            </a:r>
          </a:p>
          <a:p>
            <a:pPr marL="457200" indent="-457200" algn="just">
              <a:spcBef>
                <a:spcPts val="600"/>
              </a:spcBef>
              <a:spcAft>
                <a:spcPts val="600"/>
              </a:spcAft>
              <a:buFont typeface="+mj-lt"/>
              <a:buAutoNum type="arabicPeriod"/>
            </a:pPr>
            <a:endParaRPr lang="es-DO" sz="2200" dirty="0">
              <a:solidFill>
                <a:schemeClr val="tx1"/>
              </a:solidFill>
            </a:endParaRPr>
          </a:p>
          <a:p>
            <a:pPr marL="457200" indent="-457200" algn="just">
              <a:spcBef>
                <a:spcPts val="600"/>
              </a:spcBef>
              <a:spcAft>
                <a:spcPts val="600"/>
              </a:spcAft>
              <a:buFont typeface="+mj-lt"/>
              <a:buAutoNum type="arabicPeriod"/>
            </a:pPr>
            <a:endParaRPr lang="es-DO" sz="2200" dirty="0">
              <a:solidFill>
                <a:schemeClr val="tx1"/>
              </a:solidFill>
            </a:endParaRPr>
          </a:p>
          <a:p>
            <a:pPr marL="0" indent="0" algn="just">
              <a:spcBef>
                <a:spcPts val="600"/>
              </a:spcBef>
              <a:spcAft>
                <a:spcPts val="600"/>
              </a:spcAft>
              <a:buNone/>
            </a:pPr>
            <a:endParaRPr lang="es-DO" sz="2200" dirty="0">
              <a:solidFill>
                <a:schemeClr val="tx1"/>
              </a:solidFill>
            </a:endParaRPr>
          </a:p>
          <a:p>
            <a:pPr algn="just">
              <a:spcBef>
                <a:spcPts val="600"/>
              </a:spcBef>
              <a:spcAft>
                <a:spcPts val="600"/>
              </a:spcAft>
            </a:pPr>
            <a:endParaRPr lang="es-DO" sz="2200" dirty="0">
              <a:solidFill>
                <a:schemeClr val="tx1"/>
              </a:solidFill>
            </a:endParaRPr>
          </a:p>
        </p:txBody>
      </p:sp>
      <p:sp>
        <p:nvSpPr>
          <p:cNvPr id="3" name="Title 2"/>
          <p:cNvSpPr>
            <a:spLocks noGrp="1"/>
          </p:cNvSpPr>
          <p:nvPr>
            <p:ph type="title"/>
          </p:nvPr>
        </p:nvSpPr>
        <p:spPr>
          <a:xfrm>
            <a:off x="498070" y="252690"/>
            <a:ext cx="9604935" cy="447619"/>
          </a:xfrm>
        </p:spPr>
        <p:txBody>
          <a:bodyPr>
            <a:normAutofit fontScale="90000"/>
          </a:bodyPr>
          <a:lstStyle/>
          <a:p>
            <a:r>
              <a:rPr lang="es-DO" dirty="0"/>
              <a:t>Desarrollo de productos: Factoring con FCI</a:t>
            </a:r>
          </a:p>
        </p:txBody>
      </p:sp>
    </p:spTree>
    <p:extLst>
      <p:ext uri="{BB962C8B-B14F-4D97-AF65-F5344CB8AC3E}">
        <p14:creationId xmlns:p14="http://schemas.microsoft.com/office/powerpoint/2010/main" val="144948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4670" y="1031240"/>
            <a:ext cx="8868335" cy="5382260"/>
          </a:xfrm>
        </p:spPr>
        <p:txBody>
          <a:bodyPr>
            <a:normAutofit/>
          </a:bodyPr>
          <a:lstStyle/>
          <a:p>
            <a:pPr marL="0" indent="0" algn="just">
              <a:spcBef>
                <a:spcPts val="600"/>
              </a:spcBef>
              <a:spcAft>
                <a:spcPts val="600"/>
              </a:spcAft>
              <a:buNone/>
            </a:pPr>
            <a:r>
              <a:rPr lang="es-DO" sz="2200" dirty="0"/>
              <a:t>BANDEX ha estado en contacto con la Compañía Española de Seguros de Crédito a la Exportación (CESCE) desde el año 2017 para aprender de las mejores prácticas internacionales implementadas por dicha entidad. El apoyo de CESCE servirá para desarrollar los productos de cobertura de acceso a mercados de BANDEX. Las acciones principales han sido: </a:t>
            </a:r>
          </a:p>
          <a:p>
            <a:pPr marL="457200" indent="-457200" algn="just">
              <a:spcBef>
                <a:spcPts val="600"/>
              </a:spcBef>
              <a:spcAft>
                <a:spcPts val="600"/>
              </a:spcAft>
              <a:buFont typeface="+mj-lt"/>
              <a:buAutoNum type="arabicPeriod"/>
            </a:pPr>
            <a:r>
              <a:rPr lang="es-DO" sz="2200" dirty="0"/>
              <a:t>Apoyo y voto de CESCE a favor de BANDEX en proceso de solicitud de membresía a la Unión de Berna durante todo el 2017. </a:t>
            </a:r>
          </a:p>
          <a:p>
            <a:pPr marL="457200" indent="-457200" algn="just">
              <a:spcBef>
                <a:spcPts val="600"/>
              </a:spcBef>
              <a:spcAft>
                <a:spcPts val="600"/>
              </a:spcAft>
              <a:buFont typeface="+mj-lt"/>
              <a:buAutoNum type="arabicPeriod"/>
            </a:pPr>
            <a:r>
              <a:rPr lang="es-DO" sz="2200" dirty="0"/>
              <a:t>Visita del Gerente General y la Directora de Negocios de BANDEX al Presidente y equipo directivo de CESCE en septiembre de 2017 e inicio de coordinación entre ambas instituciones. </a:t>
            </a:r>
          </a:p>
          <a:p>
            <a:pPr marL="457200" indent="-457200" algn="just">
              <a:spcBef>
                <a:spcPts val="600"/>
              </a:spcBef>
              <a:spcAft>
                <a:spcPts val="600"/>
              </a:spcAft>
              <a:buFont typeface="+mj-lt"/>
              <a:buAutoNum type="arabicPeriod"/>
            </a:pPr>
            <a:r>
              <a:rPr lang="es-DO" sz="2200" dirty="0"/>
              <a:t>Misión de BANDEX a CESCE en octubre 2018 para ver en más detalle productos de cobertura de acceso a mercados. </a:t>
            </a:r>
          </a:p>
          <a:p>
            <a:pPr marL="457200" indent="-457200" algn="just">
              <a:spcBef>
                <a:spcPts val="600"/>
              </a:spcBef>
              <a:spcAft>
                <a:spcPts val="600"/>
              </a:spcAft>
              <a:buFont typeface="+mj-lt"/>
              <a:buAutoNum type="arabicPeriod"/>
            </a:pPr>
            <a:r>
              <a:rPr lang="es-DO" sz="2200" dirty="0"/>
              <a:t>Desarrollo de productos de cobertura de acceso a mercados de BANDEX durante segundo semestre 2018 e inicios 2019 incluyendo enviar persona a formarse en CESCE a inicios del 2019. </a:t>
            </a:r>
          </a:p>
          <a:p>
            <a:pPr marL="457200" indent="-457200" algn="just">
              <a:spcBef>
                <a:spcPts val="600"/>
              </a:spcBef>
              <a:spcAft>
                <a:spcPts val="600"/>
              </a:spcAft>
              <a:buFont typeface="+mj-lt"/>
              <a:buAutoNum type="arabicPeriod"/>
            </a:pPr>
            <a:endParaRPr lang="es-DO" sz="2200" dirty="0">
              <a:solidFill>
                <a:schemeClr val="tx1"/>
              </a:solidFill>
            </a:endParaRPr>
          </a:p>
          <a:p>
            <a:pPr marL="457200" indent="-457200" algn="just">
              <a:spcBef>
                <a:spcPts val="600"/>
              </a:spcBef>
              <a:spcAft>
                <a:spcPts val="600"/>
              </a:spcAft>
              <a:buFont typeface="+mj-lt"/>
              <a:buAutoNum type="arabicPeriod"/>
            </a:pPr>
            <a:endParaRPr lang="es-DO" sz="2200" dirty="0">
              <a:solidFill>
                <a:schemeClr val="tx1"/>
              </a:solidFill>
            </a:endParaRPr>
          </a:p>
          <a:p>
            <a:pPr marL="457200" indent="-457200" algn="just">
              <a:spcBef>
                <a:spcPts val="600"/>
              </a:spcBef>
              <a:spcAft>
                <a:spcPts val="600"/>
              </a:spcAft>
              <a:buFont typeface="+mj-lt"/>
              <a:buAutoNum type="arabicPeriod"/>
            </a:pPr>
            <a:endParaRPr lang="es-DO" sz="2200" dirty="0">
              <a:solidFill>
                <a:schemeClr val="tx1"/>
              </a:solidFill>
            </a:endParaRPr>
          </a:p>
          <a:p>
            <a:pPr marL="457200" indent="-457200" algn="just">
              <a:spcBef>
                <a:spcPts val="600"/>
              </a:spcBef>
              <a:spcAft>
                <a:spcPts val="600"/>
              </a:spcAft>
              <a:buFont typeface="+mj-lt"/>
              <a:buAutoNum type="arabicPeriod"/>
            </a:pPr>
            <a:endParaRPr lang="es-DO" sz="2200" dirty="0">
              <a:solidFill>
                <a:schemeClr val="tx1"/>
              </a:solidFill>
            </a:endParaRPr>
          </a:p>
          <a:p>
            <a:pPr marL="0" indent="0" algn="just">
              <a:spcBef>
                <a:spcPts val="600"/>
              </a:spcBef>
              <a:spcAft>
                <a:spcPts val="600"/>
              </a:spcAft>
              <a:buNone/>
            </a:pPr>
            <a:endParaRPr lang="es-DO" sz="2200" dirty="0">
              <a:solidFill>
                <a:schemeClr val="tx1"/>
              </a:solidFill>
            </a:endParaRPr>
          </a:p>
          <a:p>
            <a:pPr algn="just">
              <a:spcBef>
                <a:spcPts val="600"/>
              </a:spcBef>
              <a:spcAft>
                <a:spcPts val="600"/>
              </a:spcAft>
            </a:pPr>
            <a:endParaRPr lang="es-DO" sz="2200" dirty="0">
              <a:solidFill>
                <a:schemeClr val="tx1"/>
              </a:solidFill>
            </a:endParaRPr>
          </a:p>
        </p:txBody>
      </p:sp>
      <p:sp>
        <p:nvSpPr>
          <p:cNvPr id="3" name="Title 2"/>
          <p:cNvSpPr>
            <a:spLocks noGrp="1"/>
          </p:cNvSpPr>
          <p:nvPr>
            <p:ph type="title"/>
          </p:nvPr>
        </p:nvSpPr>
        <p:spPr>
          <a:xfrm>
            <a:off x="498070" y="252690"/>
            <a:ext cx="9604935" cy="447619"/>
          </a:xfrm>
        </p:spPr>
        <p:txBody>
          <a:bodyPr>
            <a:normAutofit fontScale="90000"/>
          </a:bodyPr>
          <a:lstStyle/>
          <a:p>
            <a:r>
              <a:rPr lang="es-DO" dirty="0"/>
              <a:t>Desarrollo de productos: Cobertura de Acceso a Mercados</a:t>
            </a:r>
          </a:p>
        </p:txBody>
      </p:sp>
    </p:spTree>
    <p:extLst>
      <p:ext uri="{BB962C8B-B14F-4D97-AF65-F5344CB8AC3E}">
        <p14:creationId xmlns:p14="http://schemas.microsoft.com/office/powerpoint/2010/main" val="422041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05" y="993140"/>
            <a:ext cx="8915400" cy="5560060"/>
          </a:xfrm>
        </p:spPr>
        <p:txBody>
          <a:bodyPr>
            <a:normAutofit fontScale="92500" lnSpcReduction="10000"/>
          </a:bodyPr>
          <a:lstStyle/>
          <a:p>
            <a:pPr algn="just"/>
            <a:r>
              <a:rPr lang="es-DO" sz="2200" dirty="0"/>
              <a:t>La banca de segundo piso es un canal que permite ofrecer recursos financieros a las empresas exportadoras a través de las Entidades de Intermediación Financiera (EIF), fortaleciendo la competitividad de las cadenas de exportación dominicanas. Este canal permite una mayor penetración en el mercado gracias a la sinergia con las EIF, facilitando atender a un notable número de empresas del sector exportador sin necesidad de que el BANDEX cuente con una gran infraestructura.</a:t>
            </a:r>
          </a:p>
          <a:p>
            <a:pPr algn="just"/>
            <a:r>
              <a:rPr lang="es-DO" sz="2200" dirty="0"/>
              <a:t>Dentro del segundo piso, se pueden utilizar distintos productos financieros para canalizar los recursos de la forma más conveniente según las necesidades del sector exportador. Hasta ahora las acciones principales incluyen: </a:t>
            </a:r>
          </a:p>
          <a:p>
            <a:pPr marL="457200" indent="-457200" algn="just">
              <a:spcBef>
                <a:spcPts val="600"/>
              </a:spcBef>
              <a:spcAft>
                <a:spcPts val="600"/>
              </a:spcAft>
              <a:buFont typeface="+mj-lt"/>
              <a:buAutoNum type="arabicPeriod"/>
            </a:pPr>
            <a:r>
              <a:rPr lang="es-DO" sz="2200" dirty="0"/>
              <a:t>Misiones al Banco de Desarrollo Empresarial y Comercio Exterior de Colombia (BANCOLDEX) en marzo 2017 y al Banco Nacional de Comercio Exterior de México (BANCOMEXT) en abril de 2018 para aprender de sus mejores prácticas (y de sus errores) en sus programas de segundo piso. </a:t>
            </a:r>
          </a:p>
          <a:p>
            <a:pPr marL="457200" indent="-457200" algn="just">
              <a:spcBef>
                <a:spcPts val="600"/>
              </a:spcBef>
              <a:spcAft>
                <a:spcPts val="600"/>
              </a:spcAft>
              <a:buFont typeface="+mj-lt"/>
              <a:buAutoNum type="arabicPeriod"/>
            </a:pPr>
            <a:r>
              <a:rPr lang="es-DO" sz="2200" dirty="0"/>
              <a:t>Elaboración de Manual de Banca de Segundo Piso de BANDEX y aprobación del Consejo de Administración en julio de 2018 y ajustes internos incluyendo modelos de contratos para inicio del canal. </a:t>
            </a:r>
          </a:p>
          <a:p>
            <a:pPr marL="457200" indent="-457200" algn="just">
              <a:spcBef>
                <a:spcPts val="600"/>
              </a:spcBef>
              <a:spcAft>
                <a:spcPts val="600"/>
              </a:spcAft>
              <a:buFont typeface="+mj-lt"/>
              <a:buAutoNum type="arabicPeriod"/>
            </a:pPr>
            <a:r>
              <a:rPr lang="es-DO" sz="2200" dirty="0"/>
              <a:t>Negociaciones en curso con dos bancos para iniciar canalización de fondos y un tercero ha mostrado interés.</a:t>
            </a:r>
          </a:p>
          <a:p>
            <a:pPr algn="just"/>
            <a:endParaRPr lang="es-DO" sz="2200" dirty="0"/>
          </a:p>
          <a:p>
            <a:pPr algn="just"/>
            <a:endParaRPr lang="es-DO" sz="2200" dirty="0"/>
          </a:p>
          <a:p>
            <a:pPr algn="just"/>
            <a:endParaRPr lang="es-DO" sz="2200" dirty="0"/>
          </a:p>
          <a:p>
            <a:pPr marL="0" indent="0" algn="just">
              <a:buNone/>
            </a:pPr>
            <a:endParaRPr lang="es-DO" sz="22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Canal de Segundo Piso</a:t>
            </a:r>
          </a:p>
        </p:txBody>
      </p:sp>
    </p:spTree>
    <p:extLst>
      <p:ext uri="{BB962C8B-B14F-4D97-AF65-F5344CB8AC3E}">
        <p14:creationId xmlns:p14="http://schemas.microsoft.com/office/powerpoint/2010/main" val="120557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05" y="974361"/>
            <a:ext cx="8915400" cy="5578839"/>
          </a:xfrm>
        </p:spPr>
        <p:txBody>
          <a:bodyPr>
            <a:normAutofit fontScale="92500"/>
          </a:bodyPr>
          <a:lstStyle/>
          <a:p>
            <a:pPr lvl="0" algn="just"/>
            <a:r>
              <a:rPr lang="es-DO" sz="2400" dirty="0"/>
              <a:t>Es importante resaltar, que el sector de las MIPYMES está representado en el Consejo de Administración del BANDEX ya que en este se encuentra Sr. </a:t>
            </a:r>
            <a:r>
              <a:rPr lang="es-DO" sz="2400" dirty="0" err="1"/>
              <a:t>Issaachart</a:t>
            </a:r>
            <a:r>
              <a:rPr lang="es-DO" sz="2400" dirty="0"/>
              <a:t> Burgos García, Presidente Confederación Dominicana de la Pequeña y Mediana Empresa (CODOPYME) como miembro.</a:t>
            </a:r>
          </a:p>
          <a:p>
            <a:pPr lvl="0" algn="just"/>
            <a:r>
              <a:rPr lang="es-DO" sz="2400" dirty="0"/>
              <a:t>Las MIPYMES con vocación exportadora, pueden acceder a las facilidades de servicios y productos financieros de BANDEX a través de nuestros canales de primer y segundo piso. En el presente estamos trabajado vía primer piso con el sector; sin embargo es el canal de segundo piso, y sus productos actualmente en desarrollo, con los cuales brindaremos mayor apoyo ya que podrán acceder a ellos a través de las demás Entidades de Intermediación Financiera del sistema financiero dominicano. </a:t>
            </a:r>
          </a:p>
          <a:p>
            <a:pPr algn="just"/>
            <a:r>
              <a:rPr lang="es-DO" sz="2400" dirty="0"/>
              <a:t>Lo antes mencionado significa, que las y los exportadores del sector localizados en cualquier parte del territorio nacional tendrán igual oportunidad de optar por acceder a los recursos que BANDEX pone a su disposición con la ventaja que pueden presentar su solicitud en la EIF que prefiera o a la cual tengan acceso. </a:t>
            </a:r>
          </a:p>
          <a:p>
            <a:pPr algn="just"/>
            <a:endParaRPr lang="es-DO" sz="2200" dirty="0"/>
          </a:p>
          <a:p>
            <a:pPr algn="just"/>
            <a:endParaRPr lang="es-DO" sz="2200" dirty="0"/>
          </a:p>
          <a:p>
            <a:pPr algn="just"/>
            <a:endParaRPr lang="es-DO" sz="2200" dirty="0"/>
          </a:p>
          <a:p>
            <a:pPr marL="0" indent="0" algn="just">
              <a:buNone/>
            </a:pPr>
            <a:endParaRPr lang="es-DO" sz="22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Sector MIPYMES (1/2)</a:t>
            </a:r>
          </a:p>
        </p:txBody>
      </p:sp>
    </p:spTree>
    <p:extLst>
      <p:ext uri="{BB962C8B-B14F-4D97-AF65-F5344CB8AC3E}">
        <p14:creationId xmlns:p14="http://schemas.microsoft.com/office/powerpoint/2010/main" val="80429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05" y="959370"/>
            <a:ext cx="8915400" cy="5231568"/>
          </a:xfrm>
        </p:spPr>
        <p:txBody>
          <a:bodyPr>
            <a:normAutofit/>
          </a:bodyPr>
          <a:lstStyle/>
          <a:p>
            <a:pPr algn="just"/>
            <a:r>
              <a:rPr lang="es-DO" sz="2400" dirty="0"/>
              <a:t>Generamos mayor valor agregado para las empresas del sector ya que trabajamos en base a las necesidades particulares y características de las MIPYMES en estrecha coordinación con el Centro PYMES, el CEI-RD y organizaciones como CONACERD, una de las principales dentro de dicho sector. </a:t>
            </a:r>
          </a:p>
          <a:p>
            <a:pPr algn="just"/>
            <a:r>
              <a:rPr lang="es-DO" sz="2400" dirty="0"/>
              <a:t>El canal de segundo piso fue desarrollado en el marco del Plan de Negocios 2017-2022, incorporando el conocimiento adquirido en las misiones que el equipo del Banco ha llevado a cabo en BANCOMEXT y BANCOLDEX, quienes han compartido sus experiencias adquiridas, permitiendo acelerar la curva de aprendizaje y desarrollo de BANDEX significativamente.</a:t>
            </a:r>
          </a:p>
          <a:p>
            <a:endParaRPr lang="es-DO" sz="2400" dirty="0"/>
          </a:p>
          <a:p>
            <a:pPr algn="just"/>
            <a:endParaRPr lang="es-DO" sz="2200" dirty="0"/>
          </a:p>
          <a:p>
            <a:pPr algn="just"/>
            <a:endParaRPr lang="es-DO" sz="2200" dirty="0"/>
          </a:p>
          <a:p>
            <a:pPr algn="just"/>
            <a:endParaRPr lang="es-DO" sz="2200" dirty="0"/>
          </a:p>
          <a:p>
            <a:pPr marL="0" indent="0" algn="just">
              <a:buNone/>
            </a:pPr>
            <a:endParaRPr lang="es-DO" sz="22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Sector MIPYMES (2/2)</a:t>
            </a:r>
          </a:p>
        </p:txBody>
      </p:sp>
    </p:spTree>
    <p:extLst>
      <p:ext uri="{BB962C8B-B14F-4D97-AF65-F5344CB8AC3E}">
        <p14:creationId xmlns:p14="http://schemas.microsoft.com/office/powerpoint/2010/main" val="293857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s-DO" cap="none" dirty="0">
                <a:solidFill>
                  <a:srgbClr val="FF0000"/>
                </a:solidFill>
              </a:rPr>
              <a:t>Sistema de Monitoreo BANDEX</a:t>
            </a:r>
          </a:p>
        </p:txBody>
      </p:sp>
      <p:sp>
        <p:nvSpPr>
          <p:cNvPr id="3" name="Title 2"/>
          <p:cNvSpPr>
            <a:spLocks noGrp="1"/>
          </p:cNvSpPr>
          <p:nvPr>
            <p:ph type="title"/>
          </p:nvPr>
        </p:nvSpPr>
        <p:spPr/>
        <p:txBody>
          <a:bodyPr>
            <a:normAutofit/>
          </a:bodyPr>
          <a:lstStyle/>
          <a:p>
            <a:r>
              <a:rPr lang="es-DO" sz="4400" dirty="0">
                <a:solidFill>
                  <a:srgbClr val="002060"/>
                </a:solidFill>
              </a:rPr>
              <a:t>PLAN DE MONITOREO</a:t>
            </a:r>
          </a:p>
        </p:txBody>
      </p:sp>
    </p:spTree>
    <p:extLst>
      <p:ext uri="{BB962C8B-B14F-4D97-AF65-F5344CB8AC3E}">
        <p14:creationId xmlns:p14="http://schemas.microsoft.com/office/powerpoint/2010/main" val="203282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05" y="993140"/>
            <a:ext cx="8915400" cy="5560060"/>
          </a:xfrm>
        </p:spPr>
        <p:txBody>
          <a:bodyPr>
            <a:normAutofit/>
          </a:bodyPr>
          <a:lstStyle/>
          <a:p>
            <a:pPr lvl="0" algn="just"/>
            <a:r>
              <a:rPr lang="es-DO" dirty="0"/>
              <a:t>A</a:t>
            </a:r>
            <a:r>
              <a:rPr lang="es-DO" sz="2400" dirty="0"/>
              <a:t> </a:t>
            </a:r>
            <a:r>
              <a:rPr lang="es-DO" dirty="0"/>
              <a:t>partir de la construcción del nuevo Plan Estratégico, el Plan de Negocios y el Plan Estratégico de TI de BANDEX, se identificaron iniciativas a ejecutar a fin de operativizar la implementación de la nueva cartas de ruta del Banco dentro de sus Ejes Estratégicos, considerando las diferentes etapas de desarrollo del mismo.</a:t>
            </a:r>
          </a:p>
          <a:p>
            <a:pPr lvl="0" algn="just"/>
            <a:r>
              <a:rPr lang="es-DO" dirty="0"/>
              <a:t>De estas iniciativas nacen los Planes Operativos Anuales del Banco (POA) para los años 2017-2018 y 2019. Este último actualmente está en proceso de construcción por las áreas líderes de implementación. </a:t>
            </a:r>
          </a:p>
          <a:p>
            <a:pPr lvl="0" algn="just"/>
            <a:r>
              <a:rPr lang="es-DO" dirty="0"/>
              <a:t>El sistema de monitoreo de BANDEX se concibe basado en la implementación de Indicadores Claves de Gestión tanto predictivos, como de desempeño y de resultado; alineados con el cumplimiento a los requerimientos existentes para la ECA dentro del marco legal vigente y aquellos de los Órganos Reguladores del Sistema Financiero de la República Dominicana bajo el cual operamos.</a:t>
            </a:r>
          </a:p>
          <a:p>
            <a:pPr algn="just"/>
            <a:r>
              <a:rPr lang="es-DO" dirty="0"/>
              <a:t>El proceso de diseño e implementación del rediseño del sistema de M&amp;E consta de 4 grandes fases que se describen a continuación.</a:t>
            </a:r>
          </a:p>
          <a:p>
            <a:pPr lvl="0" algn="just"/>
            <a:endParaRPr lang="es-DO" dirty="0"/>
          </a:p>
          <a:p>
            <a:pPr algn="just"/>
            <a:endParaRPr lang="es-DO" sz="2200" dirty="0"/>
          </a:p>
          <a:p>
            <a:pPr marL="0" indent="0" algn="just">
              <a:buNone/>
            </a:pPr>
            <a:endParaRPr lang="es-DO" sz="2200" dirty="0"/>
          </a:p>
        </p:txBody>
      </p:sp>
      <p:sp>
        <p:nvSpPr>
          <p:cNvPr id="3" name="Title 2"/>
          <p:cNvSpPr>
            <a:spLocks noGrp="1"/>
          </p:cNvSpPr>
          <p:nvPr>
            <p:ph type="title"/>
          </p:nvPr>
        </p:nvSpPr>
        <p:spPr>
          <a:xfrm>
            <a:off x="498070" y="252690"/>
            <a:ext cx="9604935" cy="447619"/>
          </a:xfrm>
        </p:spPr>
        <p:txBody>
          <a:bodyPr>
            <a:normAutofit fontScale="90000"/>
          </a:bodyPr>
          <a:lstStyle/>
          <a:p>
            <a:r>
              <a:rPr lang="en-US" dirty="0"/>
              <a:t>Sistema de </a:t>
            </a:r>
            <a:r>
              <a:rPr lang="es-DO" dirty="0"/>
              <a:t>Monitoreo</a:t>
            </a:r>
            <a:r>
              <a:rPr lang="en-US" dirty="0"/>
              <a:t> BANDEX</a:t>
            </a:r>
            <a:endParaRPr lang="es-DO" dirty="0"/>
          </a:p>
        </p:txBody>
      </p:sp>
    </p:spTree>
    <p:extLst>
      <p:ext uri="{BB962C8B-B14F-4D97-AF65-F5344CB8AC3E}">
        <p14:creationId xmlns:p14="http://schemas.microsoft.com/office/powerpoint/2010/main" val="206052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05" y="993140"/>
            <a:ext cx="8915400" cy="5560060"/>
          </a:xfrm>
        </p:spPr>
        <p:txBody>
          <a:bodyPr>
            <a:normAutofit/>
          </a:bodyPr>
          <a:lstStyle/>
          <a:p>
            <a:pPr algn="just"/>
            <a:endParaRPr lang="es-DO" sz="2200" dirty="0"/>
          </a:p>
          <a:p>
            <a:pPr algn="just"/>
            <a:endParaRPr lang="es-DO" sz="2200" dirty="0"/>
          </a:p>
          <a:p>
            <a:pPr algn="just"/>
            <a:endParaRPr lang="es-DO" sz="2200" dirty="0"/>
          </a:p>
          <a:p>
            <a:pPr marL="0" indent="0" algn="just">
              <a:buNone/>
            </a:pPr>
            <a:endParaRPr lang="es-DO" sz="22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Fases del Desarrollo Sistema de Monitoreo </a:t>
            </a:r>
            <a:r>
              <a:rPr lang="en-US" dirty="0"/>
              <a:t>BANDEX (1/2)</a:t>
            </a:r>
            <a:endParaRPr lang="es-DO" dirty="0"/>
          </a:p>
        </p:txBody>
      </p:sp>
      <p:graphicFrame>
        <p:nvGraphicFramePr>
          <p:cNvPr id="6" name="Diagram 5"/>
          <p:cNvGraphicFramePr/>
          <p:nvPr>
            <p:extLst>
              <p:ext uri="{D42A27DB-BD31-4B8C-83A1-F6EECF244321}">
                <p14:modId xmlns:p14="http://schemas.microsoft.com/office/powerpoint/2010/main" val="430315984"/>
              </p:ext>
            </p:extLst>
          </p:nvPr>
        </p:nvGraphicFramePr>
        <p:xfrm>
          <a:off x="1351128" y="803827"/>
          <a:ext cx="9710309" cy="5501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788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1630" y="1314449"/>
            <a:ext cx="8980170" cy="4085273"/>
          </a:xfrm>
        </p:spPr>
        <p:txBody>
          <a:bodyPr>
            <a:normAutofit/>
          </a:bodyPr>
          <a:lstStyle/>
          <a:p>
            <a:pPr marL="514350" indent="-514350">
              <a:lnSpc>
                <a:spcPct val="150000"/>
              </a:lnSpc>
              <a:spcBef>
                <a:spcPts val="600"/>
              </a:spcBef>
              <a:spcAft>
                <a:spcPts val="600"/>
              </a:spcAft>
              <a:buFont typeface="+mj-lt"/>
              <a:buAutoNum type="arabicPeriod"/>
            </a:pPr>
            <a:r>
              <a:rPr lang="es-DO" sz="2400" dirty="0" err="1"/>
              <a:t>Hub</a:t>
            </a:r>
            <a:r>
              <a:rPr lang="es-DO" sz="2400" dirty="0"/>
              <a:t> de la Cámara de Comercio y Producción de Santo Domingo</a:t>
            </a:r>
          </a:p>
          <a:p>
            <a:pPr marL="514350" indent="-514350">
              <a:lnSpc>
                <a:spcPct val="150000"/>
              </a:lnSpc>
              <a:spcBef>
                <a:spcPts val="600"/>
              </a:spcBef>
              <a:spcAft>
                <a:spcPts val="600"/>
              </a:spcAft>
              <a:buFont typeface="+mj-lt"/>
              <a:buAutoNum type="arabicPeriod"/>
            </a:pPr>
            <a:r>
              <a:rPr lang="es-DO" sz="2400" dirty="0"/>
              <a:t>Membresía FCI</a:t>
            </a:r>
          </a:p>
          <a:p>
            <a:pPr marL="514350" indent="-514350">
              <a:lnSpc>
                <a:spcPct val="150000"/>
              </a:lnSpc>
              <a:spcBef>
                <a:spcPts val="600"/>
              </a:spcBef>
              <a:spcAft>
                <a:spcPts val="600"/>
              </a:spcAft>
              <a:buFont typeface="+mj-lt"/>
              <a:buAutoNum type="arabicPeriod"/>
            </a:pPr>
            <a:r>
              <a:rPr lang="es-DO" sz="2400" dirty="0"/>
              <a:t>BID, consultoría de productos y otras acciones</a:t>
            </a:r>
          </a:p>
          <a:p>
            <a:pPr marL="514350" indent="-514350">
              <a:lnSpc>
                <a:spcPct val="150000"/>
              </a:lnSpc>
              <a:spcBef>
                <a:spcPts val="600"/>
              </a:spcBef>
              <a:spcAft>
                <a:spcPts val="600"/>
              </a:spcAft>
              <a:buFont typeface="+mj-lt"/>
              <a:buAutoNum type="arabicPeriod"/>
            </a:pPr>
            <a:r>
              <a:rPr lang="es-DO" sz="2400" dirty="0"/>
              <a:t>ABA, ADEXPO, AIRD y asociaciones empresariales</a:t>
            </a:r>
          </a:p>
          <a:p>
            <a:pPr marL="514350" indent="-514350">
              <a:lnSpc>
                <a:spcPct val="150000"/>
              </a:lnSpc>
              <a:spcBef>
                <a:spcPts val="600"/>
              </a:spcBef>
              <a:spcAft>
                <a:spcPts val="600"/>
              </a:spcAft>
              <a:buFont typeface="+mj-lt"/>
              <a:buAutoNum type="arabicPeriod"/>
            </a:pPr>
            <a:endParaRPr lang="es-DO" sz="2400" dirty="0"/>
          </a:p>
          <a:p>
            <a:pPr marL="514350" indent="-514350">
              <a:lnSpc>
                <a:spcPct val="150000"/>
              </a:lnSpc>
              <a:spcBef>
                <a:spcPts val="600"/>
              </a:spcBef>
              <a:spcAft>
                <a:spcPts val="600"/>
              </a:spcAft>
              <a:buFont typeface="+mj-lt"/>
              <a:buAutoNum type="arabicPeriod"/>
            </a:pPr>
            <a:endParaRPr lang="es-DO" sz="2400" dirty="0"/>
          </a:p>
        </p:txBody>
      </p:sp>
      <p:sp>
        <p:nvSpPr>
          <p:cNvPr id="3" name="Title 2"/>
          <p:cNvSpPr>
            <a:spLocks noGrp="1"/>
          </p:cNvSpPr>
          <p:nvPr>
            <p:ph type="title"/>
          </p:nvPr>
        </p:nvSpPr>
        <p:spPr>
          <a:xfrm>
            <a:off x="543790" y="280630"/>
            <a:ext cx="9604935" cy="447619"/>
          </a:xfrm>
        </p:spPr>
        <p:txBody>
          <a:bodyPr>
            <a:normAutofit fontScale="90000"/>
          </a:bodyPr>
          <a:lstStyle/>
          <a:p>
            <a:r>
              <a:rPr lang="es-DO" dirty="0"/>
              <a:t>2018 Implementando el cambio</a:t>
            </a:r>
          </a:p>
        </p:txBody>
      </p:sp>
    </p:spTree>
    <p:extLst>
      <p:ext uri="{BB962C8B-B14F-4D97-AF65-F5344CB8AC3E}">
        <p14:creationId xmlns:p14="http://schemas.microsoft.com/office/powerpoint/2010/main" val="13193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05" y="993140"/>
            <a:ext cx="8915400" cy="5560060"/>
          </a:xfrm>
        </p:spPr>
        <p:txBody>
          <a:bodyPr>
            <a:normAutofit/>
          </a:bodyPr>
          <a:lstStyle/>
          <a:p>
            <a:pPr algn="just"/>
            <a:endParaRPr lang="es-DO" sz="2200" dirty="0"/>
          </a:p>
          <a:p>
            <a:pPr algn="just"/>
            <a:endParaRPr lang="es-DO" sz="2200" dirty="0"/>
          </a:p>
          <a:p>
            <a:pPr algn="just"/>
            <a:endParaRPr lang="es-DO" sz="2200" dirty="0"/>
          </a:p>
          <a:p>
            <a:pPr marL="0" indent="0" algn="just">
              <a:buNone/>
            </a:pPr>
            <a:endParaRPr lang="es-DO" sz="2200" dirty="0"/>
          </a:p>
        </p:txBody>
      </p:sp>
      <p:sp>
        <p:nvSpPr>
          <p:cNvPr id="3" name="Title 2"/>
          <p:cNvSpPr>
            <a:spLocks noGrp="1"/>
          </p:cNvSpPr>
          <p:nvPr>
            <p:ph type="title"/>
          </p:nvPr>
        </p:nvSpPr>
        <p:spPr>
          <a:xfrm>
            <a:off x="498070" y="252690"/>
            <a:ext cx="9604935" cy="447619"/>
          </a:xfrm>
        </p:spPr>
        <p:txBody>
          <a:bodyPr>
            <a:normAutofit fontScale="90000"/>
          </a:bodyPr>
          <a:lstStyle/>
          <a:p>
            <a:r>
              <a:rPr lang="es-DO" dirty="0"/>
              <a:t>Fases del Desarrollo Sistema de Monitoreo </a:t>
            </a:r>
            <a:r>
              <a:rPr lang="en-US" dirty="0"/>
              <a:t>BANDEX (2/2)</a:t>
            </a:r>
            <a:endParaRPr lang="es-DO" dirty="0"/>
          </a:p>
        </p:txBody>
      </p:sp>
      <p:graphicFrame>
        <p:nvGraphicFramePr>
          <p:cNvPr id="6" name="Diagram 5"/>
          <p:cNvGraphicFramePr/>
          <p:nvPr>
            <p:extLst>
              <p:ext uri="{D42A27DB-BD31-4B8C-83A1-F6EECF244321}">
                <p14:modId xmlns:p14="http://schemas.microsoft.com/office/powerpoint/2010/main" val="1947124655"/>
              </p:ext>
            </p:extLst>
          </p:nvPr>
        </p:nvGraphicFramePr>
        <p:xfrm>
          <a:off x="1187605" y="1158669"/>
          <a:ext cx="9710309" cy="484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7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DO" dirty="0">
                <a:solidFill>
                  <a:srgbClr val="002060"/>
                </a:solidFill>
              </a:rPr>
              <a:t>PLAN ESTRATEGICO BANDEX</a:t>
            </a:r>
          </a:p>
        </p:txBody>
      </p:sp>
      <p:sp>
        <p:nvSpPr>
          <p:cNvPr id="3" name="Subtitle 2"/>
          <p:cNvSpPr>
            <a:spLocks noGrp="1"/>
          </p:cNvSpPr>
          <p:nvPr>
            <p:ph type="subTitle" idx="1"/>
          </p:nvPr>
        </p:nvSpPr>
        <p:spPr/>
        <p:txBody>
          <a:bodyPr/>
          <a:lstStyle/>
          <a:p>
            <a:r>
              <a:rPr lang="en-US" dirty="0"/>
              <a:t>2017-2022</a:t>
            </a:r>
            <a:endParaRPr lang="es-DO" dirty="0"/>
          </a:p>
        </p:txBody>
      </p:sp>
    </p:spTree>
    <p:extLst>
      <p:ext uri="{BB962C8B-B14F-4D97-AF65-F5344CB8AC3E}">
        <p14:creationId xmlns:p14="http://schemas.microsoft.com/office/powerpoint/2010/main" val="341400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alpha val="96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1177"/>
          </a:xfrm>
          <a:prstGeom prst="rect">
            <a:avLst/>
          </a:prstGeom>
        </p:spPr>
      </p:pic>
      <p:sp>
        <p:nvSpPr>
          <p:cNvPr id="5" name="object 2"/>
          <p:cNvSpPr txBox="1"/>
          <p:nvPr/>
        </p:nvSpPr>
        <p:spPr>
          <a:xfrm>
            <a:off x="-122830" y="-109183"/>
            <a:ext cx="12437660" cy="6967183"/>
          </a:xfrm>
          <a:prstGeom prst="rect">
            <a:avLst/>
          </a:prstGeom>
          <a:solidFill>
            <a:schemeClr val="tx2">
              <a:alpha val="71000"/>
            </a:schemeClr>
          </a:solidFill>
        </p:spPr>
        <p:txBody>
          <a:bodyPr vert="horz" wrap="square" lIns="0" tIns="0" rIns="0" bIns="0" rtlCol="0" anchor="ctr">
            <a:noAutofit/>
          </a:bodyPr>
          <a:lstStyle/>
          <a:p>
            <a:pPr marL="10860" algn="ctr" defTabSz="914400">
              <a:lnSpc>
                <a:spcPts val="5374"/>
              </a:lnSpc>
            </a:pPr>
            <a:endParaRPr lang="es-PA" sz="4800" b="1" dirty="0">
              <a:solidFill>
                <a:srgbClr val="000000">
                  <a:lumMod val="85000"/>
                  <a:lumOff val="15000"/>
                </a:srgbClr>
              </a:solidFill>
              <a:latin typeface="Calibri" panose="020F0502020204030204" pitchFamily="34" charset="0"/>
              <a:cs typeface="Calibri" panose="020F0502020204030204" pitchFamily="34" charset="0"/>
            </a:endParaRPr>
          </a:p>
        </p:txBody>
      </p:sp>
      <p:grpSp>
        <p:nvGrpSpPr>
          <p:cNvPr id="11" name="Group 10"/>
          <p:cNvGrpSpPr/>
          <p:nvPr/>
        </p:nvGrpSpPr>
        <p:grpSpPr>
          <a:xfrm>
            <a:off x="9105710" y="5611927"/>
            <a:ext cx="2473931" cy="904788"/>
            <a:chOff x="1940515" y="3969796"/>
            <a:chExt cx="2888339" cy="1117460"/>
          </a:xfrm>
        </p:grpSpPr>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
        <p:nvSpPr>
          <p:cNvPr id="9" name="object 3"/>
          <p:cNvSpPr txBox="1">
            <a:spLocks/>
          </p:cNvSpPr>
          <p:nvPr/>
        </p:nvSpPr>
        <p:spPr>
          <a:xfrm>
            <a:off x="4016609" y="3720624"/>
            <a:ext cx="7563032" cy="1274316"/>
          </a:xfrm>
          <a:prstGeom prst="rect">
            <a:avLst/>
          </a:prstGeom>
        </p:spPr>
        <p:txBody>
          <a:bodyPr vert="horz" wrap="square" lIns="0" tIns="98608" rIns="0" bIns="0" rtlCol="0" anchor="t" anchorCtr="0">
            <a:spAutoFit/>
          </a:bodyPr>
          <a:lstStyle>
            <a:lvl1pPr algn="l" defTabSz="914400" rtl="0" eaLnBrk="1" latinLnBrk="0" hangingPunct="1">
              <a:lnSpc>
                <a:spcPct val="85000"/>
              </a:lnSpc>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pPr algn="r">
              <a:lnSpc>
                <a:spcPts val="11018"/>
              </a:lnSpc>
            </a:pPr>
            <a:r>
              <a:rPr lang="es-PA" sz="4000" dirty="0">
                <a:solidFill>
                  <a:srgbClr val="000000"/>
                </a:solidFill>
                <a:latin typeface="Arial (Headings)"/>
              </a:rPr>
              <a:t>NUESTRO PROPÓSITO</a:t>
            </a:r>
          </a:p>
        </p:txBody>
      </p:sp>
    </p:spTree>
    <p:extLst>
      <p:ext uri="{BB962C8B-B14F-4D97-AF65-F5344CB8AC3E}">
        <p14:creationId xmlns:p14="http://schemas.microsoft.com/office/powerpoint/2010/main" val="184753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1177"/>
          </a:xfrm>
          <a:prstGeom prst="rect">
            <a:avLst/>
          </a:prstGeom>
        </p:spPr>
      </p:pic>
      <p:sp>
        <p:nvSpPr>
          <p:cNvPr id="5" name="object 2"/>
          <p:cNvSpPr txBox="1"/>
          <p:nvPr/>
        </p:nvSpPr>
        <p:spPr>
          <a:xfrm>
            <a:off x="-520405" y="2169993"/>
            <a:ext cx="10410436" cy="3137267"/>
          </a:xfrm>
          <a:prstGeom prst="parallelogram">
            <a:avLst>
              <a:gd name="adj" fmla="val 12540"/>
            </a:avLst>
          </a:prstGeom>
          <a:solidFill>
            <a:schemeClr val="tx2">
              <a:alpha val="71000"/>
            </a:schemeClr>
          </a:solidFill>
        </p:spPr>
        <p:txBody>
          <a:bodyPr vert="horz" wrap="square" lIns="0" tIns="0" rIns="0" bIns="0" rtlCol="0" anchor="ctr">
            <a:noAutofit/>
          </a:bodyPr>
          <a:lstStyle/>
          <a:p>
            <a:pPr marL="10860" algn="ctr" defTabSz="914400">
              <a:lnSpc>
                <a:spcPts val="5374"/>
              </a:lnSpc>
            </a:pPr>
            <a:r>
              <a:rPr lang="es-PA" sz="3200" b="1" dirty="0">
                <a:solidFill>
                  <a:srgbClr val="000000">
                    <a:lumMod val="85000"/>
                    <a:lumOff val="15000"/>
                  </a:srgbClr>
                </a:solidFill>
                <a:latin typeface="Calibri" panose="020F0502020204030204" pitchFamily="34" charset="0"/>
                <a:cs typeface="Calibri" panose="020F0502020204030204" pitchFamily="34" charset="0"/>
              </a:rPr>
              <a:t>Apoyar la capacidad exportadora ofreciendo servicios financieros para contribuir al desarrollo y bienestar de la sociedad dominicana</a:t>
            </a:r>
          </a:p>
        </p:txBody>
      </p:sp>
      <p:grpSp>
        <p:nvGrpSpPr>
          <p:cNvPr id="6" name="Group 5"/>
          <p:cNvGrpSpPr/>
          <p:nvPr/>
        </p:nvGrpSpPr>
        <p:grpSpPr>
          <a:xfrm>
            <a:off x="9105710" y="5611927"/>
            <a:ext cx="2473931" cy="904788"/>
            <a:chOff x="1940515" y="3969796"/>
            <a:chExt cx="2888339" cy="111746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Tree>
    <p:extLst>
      <p:ext uri="{BB962C8B-B14F-4D97-AF65-F5344CB8AC3E}">
        <p14:creationId xmlns:p14="http://schemas.microsoft.com/office/powerpoint/2010/main" val="260262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042" y="0"/>
            <a:ext cx="12242042" cy="6987655"/>
          </a:xfrm>
          <a:prstGeom prst="rect">
            <a:avLst/>
          </a:prstGeom>
        </p:spPr>
      </p:pic>
      <p:sp>
        <p:nvSpPr>
          <p:cNvPr id="9" name="object 2"/>
          <p:cNvSpPr txBox="1"/>
          <p:nvPr/>
        </p:nvSpPr>
        <p:spPr>
          <a:xfrm>
            <a:off x="-122830" y="-136478"/>
            <a:ext cx="12437660" cy="7124133"/>
          </a:xfrm>
          <a:prstGeom prst="rect">
            <a:avLst/>
          </a:prstGeom>
          <a:solidFill>
            <a:schemeClr val="tx2">
              <a:alpha val="71000"/>
            </a:schemeClr>
          </a:solidFill>
        </p:spPr>
        <p:txBody>
          <a:bodyPr vert="horz" wrap="square" lIns="0" tIns="0" rIns="0" bIns="0" rtlCol="0" anchor="ctr">
            <a:noAutofit/>
          </a:bodyPr>
          <a:lstStyle/>
          <a:p>
            <a:pPr marL="10860" algn="ctr" defTabSz="914400">
              <a:lnSpc>
                <a:spcPts val="5374"/>
              </a:lnSpc>
            </a:pPr>
            <a:endParaRPr lang="es-PA" sz="4800" b="1" dirty="0">
              <a:solidFill>
                <a:srgbClr val="000000">
                  <a:lumMod val="85000"/>
                  <a:lumOff val="15000"/>
                </a:srgbClr>
              </a:solidFill>
              <a:latin typeface="Calibri" panose="020F0502020204030204" pitchFamily="34" charset="0"/>
              <a:cs typeface="Calibri" panose="020F0502020204030204" pitchFamily="34" charset="0"/>
            </a:endParaRPr>
          </a:p>
        </p:txBody>
      </p:sp>
      <p:grpSp>
        <p:nvGrpSpPr>
          <p:cNvPr id="10" name="Group 9"/>
          <p:cNvGrpSpPr/>
          <p:nvPr/>
        </p:nvGrpSpPr>
        <p:grpSpPr>
          <a:xfrm>
            <a:off x="9105710" y="5611927"/>
            <a:ext cx="2473931" cy="904788"/>
            <a:chOff x="1940515" y="3969796"/>
            <a:chExt cx="2888339" cy="1117460"/>
          </a:xfrm>
        </p:grpSpPr>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16" name="Picture 1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
        <p:nvSpPr>
          <p:cNvPr id="17" name="object 3"/>
          <p:cNvSpPr txBox="1">
            <a:spLocks/>
          </p:cNvSpPr>
          <p:nvPr/>
        </p:nvSpPr>
        <p:spPr>
          <a:xfrm>
            <a:off x="4016609" y="3720624"/>
            <a:ext cx="7563032" cy="1274316"/>
          </a:xfrm>
          <a:prstGeom prst="rect">
            <a:avLst/>
          </a:prstGeom>
        </p:spPr>
        <p:txBody>
          <a:bodyPr vert="horz" wrap="square" lIns="0" tIns="98608" rIns="0" bIns="0" rtlCol="0" anchor="t" anchorCtr="0">
            <a:spAutoFit/>
          </a:bodyPr>
          <a:lstStyle>
            <a:lvl1pPr algn="l" defTabSz="914400" rtl="0" eaLnBrk="1" latinLnBrk="0" hangingPunct="1">
              <a:lnSpc>
                <a:spcPct val="85000"/>
              </a:lnSpc>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pPr algn="r">
              <a:lnSpc>
                <a:spcPts val="11018"/>
              </a:lnSpc>
            </a:pPr>
            <a:r>
              <a:rPr lang="es-PA" sz="4000" dirty="0">
                <a:solidFill>
                  <a:srgbClr val="000000"/>
                </a:solidFill>
                <a:latin typeface="Arial (Headings)"/>
              </a:rPr>
              <a:t>NUESTRA VISIÓN</a:t>
            </a:r>
          </a:p>
        </p:txBody>
      </p:sp>
    </p:spTree>
    <p:extLst>
      <p:ext uri="{BB962C8B-B14F-4D97-AF65-F5344CB8AC3E}">
        <p14:creationId xmlns:p14="http://schemas.microsoft.com/office/powerpoint/2010/main" val="32474543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042" y="0"/>
            <a:ext cx="12242042" cy="6987655"/>
          </a:xfrm>
          <a:prstGeom prst="rect">
            <a:avLst/>
          </a:prstGeom>
        </p:spPr>
      </p:pic>
      <p:grpSp>
        <p:nvGrpSpPr>
          <p:cNvPr id="19" name="Group 18"/>
          <p:cNvGrpSpPr/>
          <p:nvPr/>
        </p:nvGrpSpPr>
        <p:grpSpPr>
          <a:xfrm>
            <a:off x="9105710" y="5611927"/>
            <a:ext cx="2473931" cy="904788"/>
            <a:chOff x="1940515" y="3969796"/>
            <a:chExt cx="2888339" cy="1117460"/>
          </a:xfrm>
        </p:grpSpPr>
        <p:pic>
          <p:nvPicPr>
            <p:cNvPr id="20" name="Picture 1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21" name="Picture 2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
        <p:nvSpPr>
          <p:cNvPr id="31" name="object 2"/>
          <p:cNvSpPr txBox="1"/>
          <p:nvPr/>
        </p:nvSpPr>
        <p:spPr>
          <a:xfrm>
            <a:off x="-520405" y="2169993"/>
            <a:ext cx="10410436" cy="3137267"/>
          </a:xfrm>
          <a:prstGeom prst="parallelogram">
            <a:avLst>
              <a:gd name="adj" fmla="val 12540"/>
            </a:avLst>
          </a:prstGeom>
          <a:solidFill>
            <a:srgbClr val="FFFFFF">
              <a:alpha val="69000"/>
            </a:srgbClr>
          </a:solidFill>
        </p:spPr>
        <p:txBody>
          <a:bodyPr vert="horz" wrap="square" lIns="0" tIns="0" rIns="0" bIns="0" rtlCol="0" anchor="ctr">
            <a:noAutofit/>
          </a:bodyPr>
          <a:lstStyle/>
          <a:p>
            <a:pPr marL="10860" algn="ctr">
              <a:lnSpc>
                <a:spcPts val="4500"/>
              </a:lnSpc>
            </a:pPr>
            <a:endParaRPr lang="es-PA" sz="4000" b="1" kern="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33" name="TextBox 32"/>
          <p:cNvSpPr txBox="1"/>
          <p:nvPr/>
        </p:nvSpPr>
        <p:spPr>
          <a:xfrm>
            <a:off x="693263" y="2571687"/>
            <a:ext cx="7929832" cy="2579168"/>
          </a:xfrm>
          <a:prstGeom prst="rect">
            <a:avLst/>
          </a:prstGeom>
          <a:noFill/>
        </p:spPr>
        <p:txBody>
          <a:bodyPr wrap="square" lIns="0" tIns="36576" rIns="0" bIns="0" rtlCol="0" anchor="ctr">
            <a:spAutoFit/>
          </a:bodyPr>
          <a:lstStyle/>
          <a:p>
            <a:pPr algn="ctr">
              <a:spcAft>
                <a:spcPts val="600"/>
              </a:spcAft>
              <a:buClr>
                <a:srgbClr val="FFE600"/>
              </a:buClr>
              <a:buSzPct val="70000"/>
            </a:pPr>
            <a:r>
              <a:rPr lang="es-PA" sz="3000" b="1" dirty="0">
                <a:solidFill>
                  <a:srgbClr val="000000">
                    <a:lumMod val="85000"/>
                    <a:lumOff val="15000"/>
                  </a:srgbClr>
                </a:solidFill>
                <a:latin typeface="Calibri" panose="020F0502020204030204" pitchFamily="34" charset="0"/>
                <a:cs typeface="Calibri" panose="020F0502020204030204" pitchFamily="34" charset="0"/>
              </a:rPr>
              <a:t>Ser uno de los mejores 10 bancos de exportación del mundo, siguiendo las prácticas de la OCDE y posicionándonos como aliados de nuestros clientes ofreciendo servicios financieros especializados y competitivos</a:t>
            </a:r>
          </a:p>
          <a:p>
            <a:pPr marL="356616" indent="-356616" algn="ctr">
              <a:lnSpc>
                <a:spcPct val="85000"/>
              </a:lnSpc>
              <a:spcAft>
                <a:spcPts val="600"/>
              </a:spcAft>
              <a:buClr>
                <a:srgbClr val="FFE600"/>
              </a:buClr>
              <a:buSzPct val="70000"/>
              <a:buFont typeface="Arial" pitchFamily="34" charset="0"/>
              <a:buChar char="►"/>
            </a:pPr>
            <a:endParaRPr lang="es-PA" sz="1200" dirty="0">
              <a:solidFill>
                <a:srgbClr val="FFFFFF"/>
              </a:solidFill>
            </a:endParaRPr>
          </a:p>
        </p:txBody>
      </p:sp>
    </p:spTree>
    <p:extLst>
      <p:ext uri="{BB962C8B-B14F-4D97-AF65-F5344CB8AC3E}">
        <p14:creationId xmlns:p14="http://schemas.microsoft.com/office/powerpoint/2010/main" val="15754427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81886"/>
            <a:ext cx="12192000" cy="6974006"/>
          </a:xfrm>
          <a:prstGeom prst="rect">
            <a:avLst/>
          </a:prstGeom>
        </p:spPr>
      </p:pic>
      <p:sp>
        <p:nvSpPr>
          <p:cNvPr id="17" name="object 2"/>
          <p:cNvSpPr txBox="1"/>
          <p:nvPr/>
        </p:nvSpPr>
        <p:spPr>
          <a:xfrm>
            <a:off x="-122830" y="-133067"/>
            <a:ext cx="12437660" cy="7124133"/>
          </a:xfrm>
          <a:prstGeom prst="rect">
            <a:avLst/>
          </a:prstGeom>
          <a:solidFill>
            <a:srgbClr val="FFFFFF">
              <a:alpha val="71000"/>
            </a:srgbClr>
          </a:solidFill>
        </p:spPr>
        <p:txBody>
          <a:bodyPr vert="horz" wrap="square" lIns="0" tIns="0" rIns="0" bIns="0" rtlCol="0" anchor="ctr">
            <a:noAutofit/>
          </a:bodyPr>
          <a:lstStyle/>
          <a:p>
            <a:pPr marL="10860" algn="ctr">
              <a:lnSpc>
                <a:spcPts val="5374"/>
              </a:lnSpc>
              <a:defRPr/>
            </a:pPr>
            <a:endParaRPr lang="es-PA" sz="4800" b="1" kern="0" dirty="0">
              <a:solidFill>
                <a:srgbClr val="000000">
                  <a:lumMod val="85000"/>
                  <a:lumOff val="15000"/>
                </a:srgbClr>
              </a:solidFill>
              <a:latin typeface="Calibri" panose="020F0502020204030204" pitchFamily="34" charset="0"/>
              <a:cs typeface="Calibri" panose="020F0502020204030204" pitchFamily="34" charset="0"/>
            </a:endParaRPr>
          </a:p>
        </p:txBody>
      </p:sp>
      <p:grpSp>
        <p:nvGrpSpPr>
          <p:cNvPr id="18" name="Group 17"/>
          <p:cNvGrpSpPr/>
          <p:nvPr/>
        </p:nvGrpSpPr>
        <p:grpSpPr>
          <a:xfrm>
            <a:off x="9105710" y="5611927"/>
            <a:ext cx="2473931" cy="904788"/>
            <a:chOff x="1940515" y="3969796"/>
            <a:chExt cx="2888339" cy="1117460"/>
          </a:xfrm>
        </p:grpSpPr>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56217" y="3969796"/>
              <a:ext cx="1972637" cy="1117460"/>
            </a:xfrm>
            <a:prstGeom prst="rect">
              <a:avLst/>
            </a:prstGeom>
          </p:spPr>
        </p:pic>
        <p:pic>
          <p:nvPicPr>
            <p:cNvPr id="20" name="Picture 1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940515" y="4019619"/>
              <a:ext cx="915702" cy="1009581"/>
            </a:xfrm>
            <a:prstGeom prst="rect">
              <a:avLst/>
            </a:prstGeom>
          </p:spPr>
        </p:pic>
      </p:grpSp>
      <p:sp>
        <p:nvSpPr>
          <p:cNvPr id="21" name="object 3"/>
          <p:cNvSpPr txBox="1">
            <a:spLocks/>
          </p:cNvSpPr>
          <p:nvPr/>
        </p:nvSpPr>
        <p:spPr>
          <a:xfrm>
            <a:off x="4016609" y="3720624"/>
            <a:ext cx="7563032" cy="1274316"/>
          </a:xfrm>
          <a:prstGeom prst="rect">
            <a:avLst/>
          </a:prstGeom>
        </p:spPr>
        <p:txBody>
          <a:bodyPr vert="horz" wrap="square" lIns="0" tIns="98608" rIns="0" bIns="0" rtlCol="0" anchor="t" anchorCtr="0">
            <a:spAutoFit/>
          </a:bodyPr>
          <a:lstStyle>
            <a:lvl1pPr algn="l" defTabSz="914400" rtl="0" eaLnBrk="1" latinLnBrk="0" hangingPunct="1">
              <a:lnSpc>
                <a:spcPct val="85000"/>
              </a:lnSpc>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pPr algn="r">
              <a:lnSpc>
                <a:spcPts val="11018"/>
              </a:lnSpc>
            </a:pPr>
            <a:r>
              <a:rPr lang="es-PA" sz="4000" dirty="0">
                <a:solidFill>
                  <a:srgbClr val="000000"/>
                </a:solidFill>
                <a:latin typeface="Arial (Headings)"/>
              </a:rPr>
              <a:t>NUESTRA MISIÓN</a:t>
            </a:r>
          </a:p>
        </p:txBody>
      </p:sp>
    </p:spTree>
    <p:extLst>
      <p:ext uri="{BB962C8B-B14F-4D97-AF65-F5344CB8AC3E}">
        <p14:creationId xmlns:p14="http://schemas.microsoft.com/office/powerpoint/2010/main" val="293414607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Custom 3">
      <a:dk1>
        <a:sysClr val="windowText" lastClr="000000"/>
      </a:dk1>
      <a:lt1>
        <a:sysClr val="window" lastClr="FFFFFF"/>
      </a:lt1>
      <a:dk2>
        <a:srgbClr val="344068"/>
      </a:dk2>
      <a:lt2>
        <a:srgbClr val="D9E0E6"/>
      </a:lt2>
      <a:accent1>
        <a:srgbClr val="2683C6"/>
      </a:accent1>
      <a:accent2>
        <a:srgbClr val="002060"/>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EY_widescreen_ presentation_AR">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B050"/>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nchor="ctr">
        <a:spAutoFit/>
      </a:bodyPr>
      <a:lstStyle>
        <a:defPPr algn="ctr">
          <a:lnSpc>
            <a:spcPct val="85000"/>
          </a:lnSpc>
          <a:spcAft>
            <a:spcPts val="600"/>
          </a:spcAft>
          <a:buClr>
            <a:schemeClr val="accent2"/>
          </a:buClr>
          <a:buSzPct val="70000"/>
          <a:defRPr sz="800" dirty="0" smtClean="0">
            <a:latin typeface="EYInterstate Light" panose="02000506000000020004" pitchFamily="2" charset="0"/>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Presentation level design">
  <a:themeElements>
    <a:clrScheme name="Custom 2">
      <a:dk1>
        <a:sysClr val="windowText" lastClr="000000"/>
      </a:dk1>
      <a:lt1>
        <a:sysClr val="window" lastClr="FFFFFF"/>
      </a:lt1>
      <a:dk2>
        <a:srgbClr val="44546A"/>
      </a:dk2>
      <a:lt2>
        <a:srgbClr val="E7E6E6"/>
      </a:lt2>
      <a:accent1>
        <a:srgbClr val="5B9BD5"/>
      </a:accent1>
      <a:accent2>
        <a:srgbClr val="C00000"/>
      </a:accent2>
      <a:accent3>
        <a:srgbClr val="A5A5A5"/>
      </a:accent3>
      <a:accent4>
        <a:srgbClr val="2F5496"/>
      </a:accent4>
      <a:accent5>
        <a:srgbClr val="4472C4"/>
      </a:accent5>
      <a:accent6>
        <a:srgbClr val="002060"/>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3080A1A1B58547A66A381FAAB4896B" ma:contentTypeVersion="10" ma:contentTypeDescription="Create a new document." ma:contentTypeScope="" ma:versionID="b3163a5f4881fe3fa0dd525c9398c990">
  <xsd:schema xmlns:xsd="http://www.w3.org/2001/XMLSchema" xmlns:xs="http://www.w3.org/2001/XMLSchema" xmlns:p="http://schemas.microsoft.com/office/2006/metadata/properties" xmlns:ns2="cdc7663a-08f0-4737-9e8c-148ce897a09c" xmlns:ns3="a02d9897-dc9c-47da-8ee1-c51d0c773f9f" targetNamespace="http://schemas.microsoft.com/office/2006/metadata/properties" ma:root="true" ma:fieldsID="18ae935a6bc661ad8a0b8dae309d2e3d" ns2:_="" ns3:_="">
    <xsd:import namespace="cdc7663a-08f0-4737-9e8c-148ce897a09c"/>
    <xsd:import namespace="a02d9897-dc9c-47da-8ee1-c51d0c773f9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02d9897-dc9c-47da-8ee1-c51d0c773f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dc7663a-08f0-4737-9e8c-148ce897a09c">EZSHARE-1590319330-23132</_dlc_DocId>
    <_dlc_DocIdUrl xmlns="cdc7663a-08f0-4737-9e8c-148ce897a09c">
      <Url>https://idbg.sharepoint.com/teams/ezShareTestArea/_layouts/15/DocIdRedir.aspx?ID=EZSHARE-1590319330-23132</Url>
      <Description>EZSHARE-1590319330-23132</Description>
    </_dlc_DocIdUrl>
  </documentManagement>
</p:properties>
</file>

<file path=customXml/itemProps1.xml><?xml version="1.0" encoding="utf-8"?>
<ds:datastoreItem xmlns:ds="http://schemas.openxmlformats.org/officeDocument/2006/customXml" ds:itemID="{5B9B3812-7AE1-4316-888E-E02AF330FF33}"/>
</file>

<file path=customXml/itemProps2.xml><?xml version="1.0" encoding="utf-8"?>
<ds:datastoreItem xmlns:ds="http://schemas.openxmlformats.org/officeDocument/2006/customXml" ds:itemID="{9CBEFDEA-53AB-4528-9E48-DF74E7A39989}"/>
</file>

<file path=customXml/itemProps3.xml><?xml version="1.0" encoding="utf-8"?>
<ds:datastoreItem xmlns:ds="http://schemas.openxmlformats.org/officeDocument/2006/customXml" ds:itemID="{864D1C7E-D525-4468-9A43-A4517F81462B}"/>
</file>

<file path=customXml/itemProps4.xml><?xml version="1.0" encoding="utf-8"?>
<ds:datastoreItem xmlns:ds="http://schemas.openxmlformats.org/officeDocument/2006/customXml" ds:itemID="{C23C1583-219C-43DA-9C97-6D43274F98C2}"/>
</file>

<file path=docProps/app.xml><?xml version="1.0" encoding="utf-8"?>
<Properties xmlns="http://schemas.openxmlformats.org/officeDocument/2006/extended-properties" xmlns:vt="http://schemas.openxmlformats.org/officeDocument/2006/docPropsVTypes">
  <Template>Wisp</Template>
  <TotalTime>16644</TotalTime>
  <Words>1857</Words>
  <Application>Microsoft Office PowerPoint</Application>
  <PresentationFormat>Widescreen</PresentationFormat>
  <Paragraphs>186</Paragraphs>
  <Slides>30</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3" baseType="lpstr">
      <vt:lpstr>Arial</vt:lpstr>
      <vt:lpstr>Arial (Headings)</vt:lpstr>
      <vt:lpstr>Calibri</vt:lpstr>
      <vt:lpstr>Calibri Light</vt:lpstr>
      <vt:lpstr>Century Gothic</vt:lpstr>
      <vt:lpstr>EYInterstate Light</vt:lpstr>
      <vt:lpstr>EYInterstate Regular</vt:lpstr>
      <vt:lpstr>Times New Roman</vt:lpstr>
      <vt:lpstr>Wingdings</vt:lpstr>
      <vt:lpstr>Retrospect</vt:lpstr>
      <vt:lpstr>EY_widescreen_ presentation_AR</vt:lpstr>
      <vt:lpstr>Presentation level design</vt:lpstr>
      <vt:lpstr>think-cell Slide</vt:lpstr>
      <vt:lpstr>BANCO NACIONAL DE LAS EXPORTACIONES (BANDEX)</vt:lpstr>
      <vt:lpstr>Un Periodo de Construcción 2015-2017</vt:lpstr>
      <vt:lpstr>2018 Implementando el cambio</vt:lpstr>
      <vt:lpstr>PLAN ESTRATEGICO BANDEX</vt:lpstr>
      <vt:lpstr>PowerPoint Presentation</vt:lpstr>
      <vt:lpstr>PowerPoint Presentation</vt:lpstr>
      <vt:lpstr>PowerPoint Presentation</vt:lpstr>
      <vt:lpstr>PowerPoint Presentation</vt:lpstr>
      <vt:lpstr>PowerPoint Presentation</vt:lpstr>
      <vt:lpstr>PowerPoint Presentation</vt:lpstr>
      <vt:lpstr>NUESTROS VALORES</vt:lpstr>
      <vt:lpstr>NUESTROS VALORES</vt:lpstr>
      <vt:lpstr>PowerPoint Presentation</vt:lpstr>
      <vt:lpstr>PowerPoint Presentation</vt:lpstr>
      <vt:lpstr>PLAN DE NEGOCIOS</vt:lpstr>
      <vt:lpstr>Sectores Prioritarios</vt:lpstr>
      <vt:lpstr>Modelo de Negocios</vt:lpstr>
      <vt:lpstr>Desarrollo de productos</vt:lpstr>
      <vt:lpstr>Productos existentes</vt:lpstr>
      <vt:lpstr>Desarrollo de productos: Consultoría IFC-BID</vt:lpstr>
      <vt:lpstr>Desarrollo de productos: Portafolio con Consultoría IFC-BID</vt:lpstr>
      <vt:lpstr>Desarrollo de productos: Factoring con FCI</vt:lpstr>
      <vt:lpstr>Desarrollo de productos: Cobertura de Acceso a Mercados</vt:lpstr>
      <vt:lpstr>Canal de Segundo Piso</vt:lpstr>
      <vt:lpstr>Sector MIPYMES (1/2)</vt:lpstr>
      <vt:lpstr>Sector MIPYMES (2/2)</vt:lpstr>
      <vt:lpstr>PLAN DE MONITOREO</vt:lpstr>
      <vt:lpstr>Sistema de Monitoreo BANDEX</vt:lpstr>
      <vt:lpstr>Fases del Desarrollo Sistema de Monitoreo BANDEX (1/2)</vt:lpstr>
      <vt:lpstr>Fases del Desarrollo Sistema de Monitoreo BANDEX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BANDEX</dc:title>
  <dc:creator>Carmen Sancho</dc:creator>
  <cp:lastModifiedBy>Arroyo, Johan Floyd</cp:lastModifiedBy>
  <cp:revision>323</cp:revision>
  <cp:lastPrinted>2018-05-11T13:26:20Z</cp:lastPrinted>
  <dcterms:created xsi:type="dcterms:W3CDTF">2016-09-13T22:00:54Z</dcterms:created>
  <dcterms:modified xsi:type="dcterms:W3CDTF">2018-11-06T18:50:14Z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0x010100443080A1A1B58547A66A381FAAB4896B</vt:lpwstr>
  </property>
  <property fmtid="{D5CDD505-2E9C-101B-9397-08002B2CF9AE}" pid="3" name="_dlc_DocIdItemGuid">
    <vt:lpwstr>1034ec8c-8f73-4718-a048-fc59c2f688d4</vt:lpwstr>
  </property>
</Properties>
</file>