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6F54-8747-49BB-915D-E032EF3CA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67A58D-A3D9-404B-814C-15A8AE4E5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8E265-C326-44BD-8660-CDECEE4D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8A6A0-076E-4C37-82C0-66D9AEA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63AE2-E8E3-46BA-A987-FEF2F2F8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3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99F62-F6F0-4AD2-93EC-86454AC7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34267-8E6F-4346-8D48-F37F1465F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A0D77-ECAD-4A7B-B400-457A4858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4A737-7CA3-417D-9951-4E857355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1F06C-3C4D-4295-8E82-4C719D9C8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6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A552A-3518-47C8-924D-4BC53145D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5E9B6-267C-4EE6-BD21-08A89D874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C1A28-C4BD-4178-9BBF-9FE75A40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66A4E-5FF7-46C0-8350-B3A010C3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B632D-E346-403D-BA05-1B0399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2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7A278-79CE-4501-B67E-F99F2C81B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216E0-9A49-4D76-95AC-AC40CA655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C5D66-2840-4A80-B323-C83450FA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B47A8-88AD-40BD-A8BA-960A60AA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055D5-DDB1-44A5-8E0B-C5A1195A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08B7-0320-4155-8196-511ECC4D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50142-6DBF-4C1E-8AB1-39822DA1F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14A47-A667-4090-A456-92D13C5B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ACD57-AFE5-41F3-9A3A-8DAE8CCB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8F145-3B20-41DD-AC07-01A81AB9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C80E8-691E-4577-9EF6-A1E72994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68C52-B466-4BC4-BCE3-093939652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ED230-A6F5-4CF0-9C1A-AE7D670D4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04431-61DF-4CC2-92CB-CE2ECA65E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CAD51-FF36-46CD-8D89-AE408575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63E2F-5B7C-46A2-89FA-AEF913A4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8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3145-2703-46AD-BF77-EABFCB5A0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8B706-E723-4D4E-82F6-6EA1CDEA8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AEAEB-173C-43C8-B422-1B8DE690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C61AB0-2D24-48FC-B855-500CAC5A8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CD313E-EEA2-46E3-8631-83771AAC4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32E05-D3F8-4610-9250-F5CB87D6D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FCD1DB-B248-4870-A3A0-117FE986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D7D7C-F852-4832-BF33-B664AF31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1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00575-4FEA-4D33-BA86-D7AE4A9CB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7F466F-B109-49C8-98CF-6CE0B0525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3B11BA-D87E-4E2C-8B76-A9EA98DE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6B369-186B-4434-BF60-E86BF30F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3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EE532-3681-417D-828C-B65967A8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EECC0-18F4-453F-936D-06EB73AF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BCAD7-FEE8-49F9-B8DC-21D07362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1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83B5-6EFB-4C95-8607-AD6A243A2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27C1-693E-4B6B-9205-BF728FC9D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EEA2C-89CA-411A-9F6E-5F75ADC49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306BB-2FB7-44BD-961A-FE5FADE3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DCCAA-C217-4493-842D-00ECCF918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8EAAB-A205-4E0F-B6DC-62084700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1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110A-83D6-439C-8FEE-428D1ED08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00D603-674B-40C7-912D-A77BF0D97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636B1-9DDB-4A54-9F49-7A8C44CBF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E6C65-0A63-4C21-AC90-55162DAC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F1643-8CD1-4E2E-8CA8-94B3AFC2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29EBB-AA30-47E9-8024-09E02C62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5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85EF63-D4DB-49D1-BD38-F91ACD48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A9D35-5330-45AA-A5D6-781B9287E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50297-5EA2-4B4C-9FE9-4D6F4A860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81E-166E-4A46-867C-94BE7BE8E1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177B7-F192-4CBB-86AF-05AF1B698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10FD0-04FC-4EE2-9928-EDA799DC4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C83EF-627A-4464-BEDE-A534E08D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3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5474-18FA-4145-8ADA-2868A7D83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96EBE-5637-4DF6-BC0F-FDF7E8431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6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Desafíos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Capacidad técnica para evaluar datos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Sistemas adecuados (capacidad y seguridad)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Controles de calidad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Documentación</a:t>
            </a:r>
          </a:p>
          <a:p>
            <a:pPr lvl="1"/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Censura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Documentación y plataforma de registro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Disponibilidad (típicamente restringida)</a:t>
            </a:r>
          </a:p>
        </p:txBody>
      </p:sp>
    </p:spTree>
    <p:extLst>
      <p:ext uri="{BB962C8B-B14F-4D97-AF65-F5344CB8AC3E}">
        <p14:creationId xmlns:p14="http://schemas.microsoft.com/office/powerpoint/2010/main" val="248628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Gestión de la información</a:t>
            </a:r>
          </a:p>
          <a:p>
            <a:endParaRPr lang="es-ES_tradnl" sz="2000" b="1" dirty="0">
              <a:solidFill>
                <a:srgbClr val="C00000"/>
              </a:solidFill>
            </a:endParaRPr>
          </a:p>
          <a:p>
            <a:r>
              <a:rPr lang="es-ES_tradnl" sz="3400" b="1" dirty="0">
                <a:solidFill>
                  <a:srgbClr val="C00000"/>
                </a:solidFill>
              </a:rPr>
              <a:t>Bajo </a:t>
            </a:r>
            <a:r>
              <a:rPr lang="es-ES_tradnl" sz="3400" b="1" u="sng" dirty="0">
                <a:solidFill>
                  <a:srgbClr val="C00000"/>
                </a:solidFill>
              </a:rPr>
              <a:t>cualquier</a:t>
            </a:r>
            <a:r>
              <a:rPr lang="es-ES_tradnl" sz="3400" b="1" dirty="0">
                <a:solidFill>
                  <a:srgbClr val="C00000"/>
                </a:solidFill>
              </a:rPr>
              <a:t> estrategia de recolección de información, existen principios que deben cumplirse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b="1" dirty="0">
                <a:solidFill>
                  <a:srgbClr val="0070C0"/>
                </a:solidFill>
              </a:rPr>
              <a:t>Integración y disponibilidad (</a:t>
            </a:r>
            <a:r>
              <a:rPr lang="es-ES_tradnl" sz="3400" b="1" dirty="0">
                <a:solidFill>
                  <a:srgbClr val="FF0000"/>
                </a:solidFill>
              </a:rPr>
              <a:t>digitalización al inicio</a:t>
            </a:r>
            <a:r>
              <a:rPr lang="es-ES_tradnl" sz="3400" b="1" dirty="0">
                <a:solidFill>
                  <a:srgbClr val="0070C0"/>
                </a:solidFill>
              </a:rPr>
              <a:t> y distribución)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b="1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b="1" dirty="0">
                <a:solidFill>
                  <a:srgbClr val="0070C0"/>
                </a:solidFill>
              </a:rPr>
              <a:t>Identificación precisa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b="1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b="1" dirty="0">
                <a:solidFill>
                  <a:srgbClr val="0070C0"/>
                </a:solidFill>
              </a:rPr>
              <a:t>Claridad conceptual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b="1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b="1" dirty="0">
                <a:solidFill>
                  <a:srgbClr val="0070C0"/>
                </a:solidFill>
              </a:rPr>
              <a:t>Estandarización (homogeneidad)</a:t>
            </a:r>
          </a:p>
        </p:txBody>
      </p:sp>
    </p:spTree>
    <p:extLst>
      <p:ext uri="{BB962C8B-B14F-4D97-AF65-F5344CB8AC3E}">
        <p14:creationId xmlns:p14="http://schemas.microsoft.com/office/powerpoint/2010/main" val="364921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0"/>
            <a:ext cx="12192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Identificación precisa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r>
              <a:rPr lang="es-ES_tradnl" sz="3400" b="1" dirty="0">
                <a:solidFill>
                  <a:srgbClr val="0070C0"/>
                </a:solidFill>
              </a:rPr>
              <a:t>Identificación precisa de beneficiarios (seguimiento, cruzamiento)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Identificador Nacional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Identificador fiscal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Ubicación geográfica (legal vs operación física de la unidad de interés)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Identificador de medidores (electricidad, agua, gas)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b="1" dirty="0">
                <a:solidFill>
                  <a:srgbClr val="0070C0"/>
                </a:solidFill>
              </a:rPr>
              <a:t>Consentimiento </a:t>
            </a:r>
            <a:r>
              <a:rPr lang="es-ES_tradnl" sz="3400" dirty="0">
                <a:solidFill>
                  <a:srgbClr val="0070C0"/>
                </a:solidFill>
              </a:rPr>
              <a:t>(… u otras alternativas legales)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3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Claridad conceptual</a:t>
            </a:r>
            <a:r>
              <a:rPr lang="es-ES_tradnl" sz="3400" dirty="0">
                <a:solidFill>
                  <a:srgbClr val="C00000"/>
                </a:solidFill>
              </a:rPr>
              <a:t> (calidad)</a:t>
            </a:r>
          </a:p>
          <a:p>
            <a:endParaRPr lang="es-ES_tradnl" sz="3600" dirty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Tipo de ingresos (por ventas, familiares, salariales, etc.)</a:t>
            </a:r>
          </a:p>
          <a:p>
            <a:pPr lvl="1"/>
            <a:endParaRPr lang="es-ES_tradnl" sz="2500" dirty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Número de empleados (permanentes, temporales, remunerados, dueño o propietario?, número o corte?)</a:t>
            </a:r>
          </a:p>
          <a:p>
            <a:pPr lvl="1"/>
            <a:endParaRPr lang="es-ES_tradnl" sz="2500" dirty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Período de reporte (último semana/mes/ “temporada”/año)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_tradnl" sz="2500" dirty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Ubicación geográfica vs domicilio legal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_tradnl" sz="2500" dirty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Verificación de consistencia </a:t>
            </a:r>
          </a:p>
          <a:p>
            <a:pPr lvl="1"/>
            <a:endParaRPr lang="es-ES_tradnl" sz="2500" dirty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Documentar </a:t>
            </a:r>
          </a:p>
        </p:txBody>
      </p:sp>
    </p:spTree>
    <p:extLst>
      <p:ext uri="{BB962C8B-B14F-4D97-AF65-F5344CB8AC3E}">
        <p14:creationId xmlns:p14="http://schemas.microsoft.com/office/powerpoint/2010/main" val="37890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Estandarización registro de la información</a:t>
            </a:r>
          </a:p>
          <a:p>
            <a:pPr lvl="1"/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Caso </a:t>
            </a:r>
            <a:r>
              <a:rPr lang="es-ES_tradnl" sz="3400" b="1" dirty="0">
                <a:solidFill>
                  <a:srgbClr val="0070C0"/>
                </a:solidFill>
              </a:rPr>
              <a:t>AFD</a:t>
            </a:r>
            <a:r>
              <a:rPr lang="es-ES_tradnl" sz="3400" dirty="0">
                <a:solidFill>
                  <a:srgbClr val="0070C0"/>
                </a:solidFill>
              </a:rPr>
              <a:t>: esfuerzo de hacer </a:t>
            </a:r>
            <a:r>
              <a:rPr lang="es-ES_tradnl" sz="3400" b="1" u="sng" dirty="0">
                <a:solidFill>
                  <a:srgbClr val="0070C0"/>
                </a:solidFill>
              </a:rPr>
              <a:t>compatible y comparable </a:t>
            </a:r>
            <a:r>
              <a:rPr lang="es-ES_tradnl" sz="3400" dirty="0">
                <a:solidFill>
                  <a:srgbClr val="0070C0"/>
                </a:solidFill>
              </a:rPr>
              <a:t>el registro y levantamiento de información con fuentes existentes:</a:t>
            </a:r>
          </a:p>
          <a:p>
            <a:endParaRPr lang="es-ES_tradnl" sz="3400" dirty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Encuestas de Hogares (LSMS)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Encuestas empresariales (ES)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Clasificación sectores CIIU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Compatibilidad y comparabilidad domestica </a:t>
            </a:r>
            <a:r>
              <a:rPr lang="en-US" sz="3400" dirty="0">
                <a:solidFill>
                  <a:srgbClr val="0070C0"/>
                </a:solidFill>
              </a:rPr>
              <a:t>+ </a:t>
            </a:r>
            <a:r>
              <a:rPr lang="en-US" sz="3400" dirty="0" err="1">
                <a:solidFill>
                  <a:srgbClr val="0070C0"/>
                </a:solidFill>
              </a:rPr>
              <a:t>comparabilidad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en-US" sz="3400" dirty="0" err="1">
                <a:solidFill>
                  <a:srgbClr val="0070C0"/>
                </a:solidFill>
              </a:rPr>
              <a:t>internacional</a:t>
            </a:r>
            <a:r>
              <a:rPr lang="en-US" sz="3400" dirty="0">
                <a:solidFill>
                  <a:srgbClr val="0070C0"/>
                </a:solidFill>
              </a:rPr>
              <a:t> (F. </a:t>
            </a:r>
            <a:r>
              <a:rPr lang="en-US" sz="3400" dirty="0" err="1">
                <a:solidFill>
                  <a:srgbClr val="0070C0"/>
                </a:solidFill>
              </a:rPr>
              <a:t>Hoyo</a:t>
            </a:r>
            <a:r>
              <a:rPr lang="en-US" sz="3400" dirty="0">
                <a:solidFill>
                  <a:srgbClr val="0070C0"/>
                </a:solidFill>
              </a:rPr>
              <a:t>, </a:t>
            </a:r>
            <a:r>
              <a:rPr lang="en-US" sz="3400" b="1" dirty="0" err="1">
                <a:solidFill>
                  <a:srgbClr val="0070C0"/>
                </a:solidFill>
              </a:rPr>
              <a:t>Bancomext</a:t>
            </a:r>
            <a:r>
              <a:rPr lang="en-US" sz="3400" dirty="0">
                <a:solidFill>
                  <a:srgbClr val="0070C0"/>
                </a:solidFill>
              </a:rPr>
              <a:t>).</a:t>
            </a:r>
            <a:endParaRPr lang="es-ES_tradnl" sz="3400" dirty="0">
              <a:solidFill>
                <a:srgbClr val="0070C0"/>
              </a:solidFill>
            </a:endParaRPr>
          </a:p>
          <a:p>
            <a:endParaRPr lang="es-ES_tradnl" sz="34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4794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Puntos principales </a:t>
            </a:r>
            <a:r>
              <a:rPr lang="es-ES_tradnl" sz="3400" dirty="0">
                <a:solidFill>
                  <a:srgbClr val="C00000"/>
                </a:solidFill>
              </a:rPr>
              <a:t>(</a:t>
            </a:r>
            <a:r>
              <a:rPr lang="es-ES" sz="3400" dirty="0">
                <a:solidFill>
                  <a:srgbClr val="C00000"/>
                </a:solidFill>
              </a:rPr>
              <a:t>gestión y acceso a la información)</a:t>
            </a:r>
            <a:endParaRPr lang="es-ES_tradnl" sz="3400" dirty="0">
              <a:solidFill>
                <a:srgbClr val="C00000"/>
              </a:solidFill>
            </a:endParaRPr>
          </a:p>
          <a:p>
            <a:pPr lvl="1"/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La gestión de información es crucial en el proceso de evaluación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La calidad al inicio es crucial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Identificación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Claridad conceptual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Consistencia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Digitalización de captura e integración al sistema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Fuentes administrativas pueden ser </a:t>
            </a:r>
            <a:r>
              <a:rPr lang="es-ES_tradnl" sz="3400" dirty="0" err="1">
                <a:solidFill>
                  <a:srgbClr val="0070C0"/>
                </a:solidFill>
              </a:rPr>
              <a:t>alt</a:t>
            </a:r>
            <a:r>
              <a:rPr lang="es-ES_tradnl" sz="3400" dirty="0">
                <a:solidFill>
                  <a:srgbClr val="0070C0"/>
                </a:solidFill>
              </a:rPr>
              <a:t>. costo-eficientes</a:t>
            </a:r>
          </a:p>
          <a:p>
            <a:endParaRPr lang="es-ES_tradnl" sz="34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0661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chemeClr val="bg1">
                    <a:lumMod val="95000"/>
                  </a:schemeClr>
                </a:solidFill>
              </a:rPr>
              <a:t>Objetivos de la presentación</a:t>
            </a:r>
            <a:endParaRPr lang="en-US" sz="3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17D8E-8F83-43A3-B4AF-1DAF1BED9C31}"/>
              </a:ext>
            </a:extLst>
          </p:cNvPr>
          <p:cNvSpPr txBox="1"/>
          <p:nvPr/>
        </p:nvSpPr>
        <p:spPr>
          <a:xfrm>
            <a:off x="0" y="1181100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chemeClr val="bg1">
                    <a:lumMod val="95000"/>
                  </a:schemeClr>
                </a:solidFill>
              </a:rPr>
              <a:t>A - Gestión y acceso a la información</a:t>
            </a:r>
          </a:p>
          <a:p>
            <a:endParaRPr lang="es-ES_tradnl" sz="3400" b="1" dirty="0">
              <a:solidFill>
                <a:srgbClr val="0070C0"/>
              </a:solidFill>
            </a:endParaRPr>
          </a:p>
          <a:p>
            <a:r>
              <a:rPr lang="es-ES" sz="3400" b="1" dirty="0">
                <a:solidFill>
                  <a:srgbClr val="C00000"/>
                </a:solidFill>
              </a:rPr>
              <a:t>B - Voluntad institucional, gestión del cambio organizacional y bonus </a:t>
            </a:r>
            <a:r>
              <a:rPr lang="es-ES" sz="3400" b="1" dirty="0" err="1">
                <a:solidFill>
                  <a:srgbClr val="C00000"/>
                </a:solidFill>
              </a:rPr>
              <a:t>track</a:t>
            </a:r>
            <a:endParaRPr lang="es-ES" sz="3400" b="1" dirty="0">
              <a:solidFill>
                <a:srgbClr val="C00000"/>
              </a:solidFill>
            </a:endParaRPr>
          </a:p>
          <a:p>
            <a:endParaRPr lang="es-ES_tradnl" sz="3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Voluntad institucional (estrategia, plan, acción) y gestión del cambio</a:t>
            </a:r>
          </a:p>
          <a:p>
            <a:pPr lvl="1"/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“Parche” vs acción racional dada por un </a:t>
            </a:r>
            <a:r>
              <a:rPr lang="es-ES_tradnl" sz="3400" u="sng" dirty="0">
                <a:solidFill>
                  <a:srgbClr val="0070C0"/>
                </a:solidFill>
              </a:rPr>
              <a:t>plan consistente con la estrategia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Construcción </a:t>
            </a:r>
            <a:r>
              <a:rPr lang="es-ES_tradnl" sz="3400" u="sng" dirty="0">
                <a:solidFill>
                  <a:srgbClr val="0070C0"/>
                </a:solidFill>
              </a:rPr>
              <a:t>gradual</a:t>
            </a:r>
            <a:r>
              <a:rPr lang="es-ES_tradnl" sz="3400" dirty="0">
                <a:solidFill>
                  <a:srgbClr val="0070C0"/>
                </a:solidFill>
              </a:rPr>
              <a:t> del sistema de información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Resiliencia y distribución del conocimiento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u="sng" dirty="0">
                <a:solidFill>
                  <a:srgbClr val="0070C0"/>
                </a:solidFill>
              </a:rPr>
              <a:t>Alineación de incentivos</a:t>
            </a:r>
            <a:r>
              <a:rPr lang="es-ES_tradnl" sz="3400" dirty="0">
                <a:solidFill>
                  <a:srgbClr val="0070C0"/>
                </a:solidFill>
              </a:rPr>
              <a:t>, participación de actores involucrados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Resolver </a:t>
            </a:r>
            <a:r>
              <a:rPr lang="es-ES_tradnl" sz="3400" u="sng" dirty="0">
                <a:solidFill>
                  <a:srgbClr val="0070C0"/>
                </a:solidFill>
              </a:rPr>
              <a:t>conflictos de intereses dentro de la organización  </a:t>
            </a:r>
            <a:endParaRPr lang="es-ES_tradnl" sz="3400" u="sng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887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Bonus </a:t>
            </a:r>
            <a:r>
              <a:rPr lang="es-ES_tradnl" sz="3400" b="1" dirty="0" err="1">
                <a:solidFill>
                  <a:srgbClr val="C00000"/>
                </a:solidFill>
              </a:rPr>
              <a:t>track</a:t>
            </a:r>
            <a:r>
              <a:rPr lang="es-ES_tradnl" sz="3400" b="1" dirty="0">
                <a:solidFill>
                  <a:srgbClr val="C00000"/>
                </a:solidFill>
              </a:rPr>
              <a:t>: alternativas de acceso a información confidencial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Agregación por grupos – preservar anonimato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Procesamiento / acceso supervisado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 err="1">
                <a:solidFill>
                  <a:srgbClr val="0070C0"/>
                </a:solidFill>
              </a:rPr>
              <a:t>Pareamiento</a:t>
            </a:r>
            <a:r>
              <a:rPr lang="es-ES_tradnl" sz="3400" dirty="0">
                <a:solidFill>
                  <a:srgbClr val="0070C0"/>
                </a:solidFill>
              </a:rPr>
              <a:t> ciego  (se envía código)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Voluntad institucional (peso relativo: alianzas institucionales)</a:t>
            </a:r>
          </a:p>
        </p:txBody>
      </p:sp>
    </p:spTree>
    <p:extLst>
      <p:ext uri="{BB962C8B-B14F-4D97-AF65-F5344CB8AC3E}">
        <p14:creationId xmlns:p14="http://schemas.microsoft.com/office/powerpoint/2010/main" val="138986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Conclusión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DA abren una importante fuente de datos costo-efectiva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Sistematización y recolección de datos en el programa es esencial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Limitaciones regulatorias, legales y burocracia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Proceso de aprendizaje y construcción gradual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Necesidad de política institucional</a:t>
            </a:r>
            <a:endParaRPr lang="es-ES_tradnl" sz="34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1611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4E4ABA-6444-4BF2-9F3E-2C8BBFA2C84F}"/>
              </a:ext>
            </a:extLst>
          </p:cNvPr>
          <p:cNvSpPr txBox="1">
            <a:spLocks/>
          </p:cNvSpPr>
          <p:nvPr/>
        </p:nvSpPr>
        <p:spPr>
          <a:xfrm>
            <a:off x="604519" y="3311861"/>
            <a:ext cx="4846322" cy="1857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endParaRPr lang="en-US" sz="2600" dirty="0"/>
          </a:p>
        </p:txBody>
      </p:sp>
      <p:pic>
        <p:nvPicPr>
          <p:cNvPr id="3" name="Picture 2" descr="drafting instruments on top of table">
            <a:extLst>
              <a:ext uri="{FF2B5EF4-FFF2-40B4-BE49-F238E27FC236}">
                <a16:creationId xmlns:a16="http://schemas.microsoft.com/office/drawing/2014/main" id="{4AB85CC4-ED49-40D7-9006-B0C8C28992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5" r="19111" b="-1"/>
          <a:stretch/>
        </p:blipFill>
        <p:spPr bwMode="auto">
          <a:xfrm>
            <a:off x="5913123" y="-22444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 FIRA">
            <a:extLst>
              <a:ext uri="{FF2B5EF4-FFF2-40B4-BE49-F238E27FC236}">
                <a16:creationId xmlns:a16="http://schemas.microsoft.com/office/drawing/2014/main" id="{DC1E89C9-71FC-41A9-A635-99EE2FC8D7E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013" y="5996559"/>
            <a:ext cx="1668780" cy="66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800EC8-083C-4228-BB7E-B434CDC55BA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3" y="5747983"/>
            <a:ext cx="1668780" cy="10875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2E9A09-54F0-4BB4-8F5E-641B467D305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15" y="5915025"/>
            <a:ext cx="1995170" cy="76581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DA06A33-A678-4159-8B0D-0BAA34306E1B}"/>
              </a:ext>
            </a:extLst>
          </p:cNvPr>
          <p:cNvSpPr txBox="1">
            <a:spLocks/>
          </p:cNvSpPr>
          <p:nvPr/>
        </p:nvSpPr>
        <p:spPr>
          <a:xfrm>
            <a:off x="655320" y="5206927"/>
            <a:ext cx="2667000" cy="6629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>
                <a:latin typeface="+mj-lt"/>
              </a:rPr>
              <a:t>Morelia, México</a:t>
            </a:r>
            <a:br>
              <a:rPr lang="en-US" sz="1500" dirty="0">
                <a:latin typeface="+mj-lt"/>
              </a:rPr>
            </a:br>
            <a:r>
              <a:rPr lang="en-US" sz="1500" dirty="0" err="1">
                <a:latin typeface="+mj-lt"/>
              </a:rPr>
              <a:t>Noviembre</a:t>
            </a:r>
            <a:r>
              <a:rPr lang="en-US" sz="1500" dirty="0">
                <a:latin typeface="+mj-lt"/>
              </a:rPr>
              <a:t> 6-7, 2018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207D4B-6D1D-4967-9429-765C743D9AA9}"/>
              </a:ext>
            </a:extLst>
          </p:cNvPr>
          <p:cNvSpPr txBox="1">
            <a:spLocks/>
          </p:cNvSpPr>
          <p:nvPr/>
        </p:nvSpPr>
        <p:spPr>
          <a:xfrm>
            <a:off x="501411" y="983101"/>
            <a:ext cx="5998847" cy="18073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C00000"/>
                </a:solidFill>
              </a:rPr>
              <a:t>Gestión</a:t>
            </a:r>
            <a:r>
              <a:rPr lang="en-US" sz="4000" b="1" dirty="0">
                <a:solidFill>
                  <a:srgbClr val="C00000"/>
                </a:solidFill>
              </a:rPr>
              <a:t> de </a:t>
            </a:r>
            <a:r>
              <a:rPr lang="en-US" sz="4000" b="1" dirty="0" err="1">
                <a:solidFill>
                  <a:srgbClr val="C00000"/>
                </a:solidFill>
              </a:rPr>
              <a:t>datos</a:t>
            </a:r>
            <a:r>
              <a:rPr lang="en-US" sz="4000" b="1" dirty="0">
                <a:solidFill>
                  <a:srgbClr val="C00000"/>
                </a:solidFill>
              </a:rPr>
              <a:t>: 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 err="1">
                <a:solidFill>
                  <a:srgbClr val="C00000"/>
                </a:solidFill>
              </a:rPr>
              <a:t>oportunidades</a:t>
            </a:r>
            <a:r>
              <a:rPr lang="en-US" sz="4000" b="1" dirty="0">
                <a:solidFill>
                  <a:srgbClr val="C00000"/>
                </a:solidFill>
              </a:rPr>
              <a:t> y </a:t>
            </a:r>
            <a:r>
              <a:rPr lang="en-US" sz="4000" b="1" dirty="0" err="1">
                <a:solidFill>
                  <a:srgbClr val="C00000"/>
                </a:solidFill>
              </a:rPr>
              <a:t>desafíos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2451633-8598-4481-B06A-134E4E0C6B3B}"/>
              </a:ext>
            </a:extLst>
          </p:cNvPr>
          <p:cNvSpPr txBox="1">
            <a:spLocks/>
          </p:cNvSpPr>
          <p:nvPr/>
        </p:nvSpPr>
        <p:spPr>
          <a:xfrm>
            <a:off x="603014" y="2705091"/>
            <a:ext cx="4846322" cy="4191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i="1" dirty="0"/>
              <a:t>Alejandro Támola</a:t>
            </a:r>
          </a:p>
        </p:txBody>
      </p:sp>
    </p:spTree>
    <p:extLst>
      <p:ext uri="{BB962C8B-B14F-4D97-AF65-F5344CB8AC3E}">
        <p14:creationId xmlns:p14="http://schemas.microsoft.com/office/powerpoint/2010/main" val="86017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Objetivos de la presentación</a:t>
            </a:r>
            <a:endParaRPr lang="en-US" sz="34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17D8E-8F83-43A3-B4AF-1DAF1BED9C31}"/>
              </a:ext>
            </a:extLst>
          </p:cNvPr>
          <p:cNvSpPr txBox="1"/>
          <p:nvPr/>
        </p:nvSpPr>
        <p:spPr>
          <a:xfrm>
            <a:off x="0" y="1181100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0070C0"/>
                </a:solidFill>
              </a:rPr>
              <a:t>A - Gestión y acceso a la información</a:t>
            </a:r>
          </a:p>
          <a:p>
            <a:endParaRPr lang="es-ES_tradnl" sz="3400" b="1" dirty="0">
              <a:solidFill>
                <a:srgbClr val="0070C0"/>
              </a:solidFill>
            </a:endParaRPr>
          </a:p>
          <a:p>
            <a:r>
              <a:rPr lang="es-ES_tradnl" sz="3400" b="1" dirty="0">
                <a:solidFill>
                  <a:srgbClr val="0070C0"/>
                </a:solidFill>
              </a:rPr>
              <a:t>B - Voluntad institucional, gestión del cambio organizacional y bonus </a:t>
            </a:r>
            <a:r>
              <a:rPr lang="es-ES_tradnl" sz="3400" b="1" dirty="0" err="1">
                <a:solidFill>
                  <a:srgbClr val="0070C0"/>
                </a:solidFill>
              </a:rPr>
              <a:t>track</a:t>
            </a:r>
            <a:endParaRPr lang="en-US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6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chemeClr val="bg1">
                    <a:lumMod val="95000"/>
                  </a:schemeClr>
                </a:solidFill>
              </a:rPr>
              <a:t>Objetivos de la presentación</a:t>
            </a:r>
            <a:endParaRPr lang="en-US" sz="3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17D8E-8F83-43A3-B4AF-1DAF1BED9C31}"/>
              </a:ext>
            </a:extLst>
          </p:cNvPr>
          <p:cNvSpPr txBox="1"/>
          <p:nvPr/>
        </p:nvSpPr>
        <p:spPr>
          <a:xfrm>
            <a:off x="0" y="1181100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A - Gestión y acceso a la información</a:t>
            </a:r>
          </a:p>
          <a:p>
            <a:endParaRPr lang="es-ES_tradnl" sz="3400" b="1" dirty="0">
              <a:solidFill>
                <a:srgbClr val="0070C0"/>
              </a:solidFill>
            </a:endParaRPr>
          </a:p>
          <a:p>
            <a:r>
              <a:rPr lang="es-ES" sz="3400" b="1" dirty="0">
                <a:solidFill>
                  <a:schemeClr val="bg1">
                    <a:lumMod val="95000"/>
                  </a:schemeClr>
                </a:solidFill>
              </a:rPr>
              <a:t>B - Voluntad institucional, gestión del cambio organizacional y bonus </a:t>
            </a:r>
            <a:r>
              <a:rPr lang="es-ES" sz="3400" b="1" dirty="0" err="1">
                <a:solidFill>
                  <a:schemeClr val="bg1">
                    <a:lumMod val="95000"/>
                  </a:schemeClr>
                </a:solidFill>
              </a:rPr>
              <a:t>track</a:t>
            </a:r>
            <a:endParaRPr lang="es-ES" sz="3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Fuentes de datos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17D8E-8F83-43A3-B4AF-1DAF1BED9C31}"/>
              </a:ext>
            </a:extLst>
          </p:cNvPr>
          <p:cNvSpPr txBox="1"/>
          <p:nvPr/>
        </p:nvSpPr>
        <p:spPr>
          <a:xfrm>
            <a:off x="0" y="1181100"/>
            <a:ext cx="1219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b="1" u="sng" dirty="0">
                <a:solidFill>
                  <a:srgbClr val="0070C0"/>
                </a:solidFill>
              </a:rPr>
              <a:t>Fuentes primarias</a:t>
            </a:r>
            <a:r>
              <a:rPr lang="es-ES_tradnl" sz="3400" dirty="0">
                <a:solidFill>
                  <a:srgbClr val="0070C0"/>
                </a:solidFill>
              </a:rPr>
              <a:t>: (encuestas)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Desafíos de diseño e implementación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Costos (puede ser aprox. 66% del costo de una evaluación)</a:t>
            </a:r>
          </a:p>
          <a:p>
            <a:pPr lvl="1"/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b="1" u="sng" dirty="0">
                <a:solidFill>
                  <a:srgbClr val="0070C0"/>
                </a:solidFill>
              </a:rPr>
              <a:t>Fuentes secundarias:</a:t>
            </a:r>
            <a:r>
              <a:rPr lang="es-ES_tradnl" sz="3400" dirty="0">
                <a:solidFill>
                  <a:srgbClr val="0070C0"/>
                </a:solidFill>
              </a:rPr>
              <a:t> (datos administrativos)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Alternativa de menor costo y mayor cobertura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Distintos grados de dificultad de acceso</a:t>
            </a:r>
            <a:endParaRPr lang="en-US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9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0"/>
            <a:ext cx="12192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Datos administrativos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Usualmente generados para monitoreo de actividades de Gob., focalización de intervenciones, regulación y auditoría</a:t>
            </a:r>
          </a:p>
          <a:p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Fuente gubernamentales pero también </a:t>
            </a:r>
            <a:r>
              <a:rPr lang="es-ES_tradnl" sz="3400" u="sng" dirty="0">
                <a:solidFill>
                  <a:srgbClr val="0070C0"/>
                </a:solidFill>
              </a:rPr>
              <a:t>privadas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Típicamente amplia cobertura de un grupo objetivo; frecuencia estable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Pueden tener alto detalle informativo</a:t>
            </a:r>
            <a:endParaRPr lang="en-US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3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0"/>
            <a:ext cx="12192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Relevancia para la evaluación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Cubrir población objetivo y control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Período cobertura relevante (</a:t>
            </a:r>
            <a:r>
              <a:rPr lang="es-ES_tradnl" sz="3400" dirty="0" err="1">
                <a:solidFill>
                  <a:srgbClr val="0070C0"/>
                </a:solidFill>
              </a:rPr>
              <a:t>baseline</a:t>
            </a:r>
            <a:r>
              <a:rPr lang="es-ES_tradnl" sz="3400" dirty="0">
                <a:solidFill>
                  <a:srgbClr val="0070C0"/>
                </a:solidFill>
              </a:rPr>
              <a:t>, seguimiento)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Variables de impacto y control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Calidad de la información (protocolos de recolección, controles, etc.)</a:t>
            </a:r>
          </a:p>
        </p:txBody>
      </p:sp>
    </p:spTree>
    <p:extLst>
      <p:ext uri="{BB962C8B-B14F-4D97-AF65-F5344CB8AC3E}">
        <p14:creationId xmlns:p14="http://schemas.microsoft.com/office/powerpoint/2010/main" val="329530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Fuentes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Oficinas de Estadística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Banco Central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Ministerios/Secretarías de Finanzas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Ministerios/Secretarías de Trabajo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Agencias de Recaudación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Otras agencias estatales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Fuentes privadas (servicios públicos)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Bureaus de crédito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Información por imágenes (satélites, drones, Google </a:t>
            </a:r>
            <a:r>
              <a:rPr lang="es-ES_tradnl" sz="3400" dirty="0" err="1">
                <a:solidFill>
                  <a:srgbClr val="0070C0"/>
                </a:solidFill>
              </a:rPr>
              <a:t>Maps</a:t>
            </a:r>
            <a:r>
              <a:rPr lang="es-ES_tradnl" sz="3400" dirty="0">
                <a:solidFill>
                  <a:srgbClr val="0070C0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Datos climáticos</a:t>
            </a:r>
          </a:p>
        </p:txBody>
      </p:sp>
    </p:spTree>
    <p:extLst>
      <p:ext uri="{BB962C8B-B14F-4D97-AF65-F5344CB8AC3E}">
        <p14:creationId xmlns:p14="http://schemas.microsoft.com/office/powerpoint/2010/main" val="122822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A178282-AEFE-47F9-801D-7E4C1857F0AE}"/>
              </a:ext>
            </a:extLst>
          </p:cNvPr>
          <p:cNvSpPr txBox="1"/>
          <p:nvPr/>
        </p:nvSpPr>
        <p:spPr>
          <a:xfrm>
            <a:off x="0" y="12085"/>
            <a:ext cx="12192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dirty="0">
                <a:solidFill>
                  <a:srgbClr val="C00000"/>
                </a:solidFill>
              </a:rPr>
              <a:t>Ventajas y contras</a:t>
            </a:r>
          </a:p>
          <a:p>
            <a:endParaRPr lang="es-ES_tradnl" sz="3400" b="1" dirty="0">
              <a:solidFill>
                <a:srgbClr val="C00000"/>
              </a:solidFill>
            </a:endParaRPr>
          </a:p>
          <a:p>
            <a:r>
              <a:rPr lang="es-ES_tradnl" sz="3400" b="1" dirty="0">
                <a:solidFill>
                  <a:srgbClr val="0070C0"/>
                </a:solidFill>
              </a:rPr>
              <a:t>Ventajas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Tamaño muestral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Frecuencia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Menores grados de atrición, no respuesta y error de medición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Costo para evaluar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  <a:p>
            <a:r>
              <a:rPr lang="es-ES_tradnl" sz="3400" b="1" dirty="0">
                <a:solidFill>
                  <a:srgbClr val="0070C0"/>
                </a:solidFill>
              </a:rPr>
              <a:t>Contras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Variables no pensadas inicialmente para evaluación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Comparabilidad con programa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dirty="0">
                <a:solidFill>
                  <a:srgbClr val="0070C0"/>
                </a:solidFill>
              </a:rPr>
              <a:t>Dificultad para asignar datos con precisión a </a:t>
            </a:r>
            <a:r>
              <a:rPr lang="es-ES_tradnl" sz="3400" dirty="0" err="1">
                <a:solidFill>
                  <a:srgbClr val="0070C0"/>
                </a:solidFill>
              </a:rPr>
              <a:t>obs</a:t>
            </a:r>
            <a:r>
              <a:rPr lang="es-ES_tradnl" sz="3400" dirty="0">
                <a:solidFill>
                  <a:srgbClr val="0070C0"/>
                </a:solidFill>
              </a:rPr>
              <a:t>. del </a:t>
            </a:r>
            <a:r>
              <a:rPr lang="es-ES_tradnl" sz="3400" dirty="0" err="1">
                <a:solidFill>
                  <a:srgbClr val="0070C0"/>
                </a:solidFill>
              </a:rPr>
              <a:t>prog</a:t>
            </a:r>
            <a:r>
              <a:rPr lang="es-ES_tradnl" sz="3400" dirty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400" u="sng" dirty="0">
                <a:solidFill>
                  <a:srgbClr val="0070C0"/>
                </a:solidFill>
              </a:rPr>
              <a:t>Limitaciones al acceso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_tradnl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76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3080A1A1B58547A66A381FAAB4896B" ma:contentTypeVersion="10" ma:contentTypeDescription="Create a new document." ma:contentTypeScope="" ma:versionID="b3163a5f4881fe3fa0dd525c9398c990">
  <xsd:schema xmlns:xsd="http://www.w3.org/2001/XMLSchema" xmlns:xs="http://www.w3.org/2001/XMLSchema" xmlns:p="http://schemas.microsoft.com/office/2006/metadata/properties" xmlns:ns2="cdc7663a-08f0-4737-9e8c-148ce897a09c" xmlns:ns3="a02d9897-dc9c-47da-8ee1-c51d0c773f9f" targetNamespace="http://schemas.microsoft.com/office/2006/metadata/properties" ma:root="true" ma:fieldsID="18ae935a6bc661ad8a0b8dae309d2e3d" ns2:_="" ns3:_="">
    <xsd:import namespace="cdc7663a-08f0-4737-9e8c-148ce897a09c"/>
    <xsd:import namespace="a02d9897-dc9c-47da-8ee1-c51d0c773f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2d9897-dc9c-47da-8ee1-c51d0c773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dc7663a-08f0-4737-9e8c-148ce897a09c">EZSHARE-1590319330-23141</_dlc_DocId>
    <_dlc_DocIdUrl xmlns="cdc7663a-08f0-4737-9e8c-148ce897a09c">
      <Url>https://idbg.sharepoint.com/teams/ezShareTestArea/_layouts/15/DocIdRedir.aspx?ID=EZSHARE-1590319330-23141</Url>
      <Description>EZSHARE-1590319330-23141</Description>
    </_dlc_DocIdUrl>
  </documentManagement>
</p:properties>
</file>

<file path=customXml/itemProps1.xml><?xml version="1.0" encoding="utf-8"?>
<ds:datastoreItem xmlns:ds="http://schemas.openxmlformats.org/officeDocument/2006/customXml" ds:itemID="{E698D4CA-269C-4F6D-B882-9711D2A3D343}"/>
</file>

<file path=customXml/itemProps2.xml><?xml version="1.0" encoding="utf-8"?>
<ds:datastoreItem xmlns:ds="http://schemas.openxmlformats.org/officeDocument/2006/customXml" ds:itemID="{9BF4EE01-5246-4B97-963B-AD43313FABB9}"/>
</file>

<file path=customXml/itemProps3.xml><?xml version="1.0" encoding="utf-8"?>
<ds:datastoreItem xmlns:ds="http://schemas.openxmlformats.org/officeDocument/2006/customXml" ds:itemID="{45374BDA-FA4A-4A2F-A4DC-C2554B4E0C82}"/>
</file>

<file path=customXml/itemProps4.xml><?xml version="1.0" encoding="utf-8"?>
<ds:datastoreItem xmlns:ds="http://schemas.openxmlformats.org/officeDocument/2006/customXml" ds:itemID="{76275769-063D-496F-BD41-AE6D676EFF3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Widescreen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Barrio Sarmiento, Adela</dc:creator>
  <cp:lastModifiedBy>Barrio Sarmiento, Adela</cp:lastModifiedBy>
  <cp:revision>1</cp:revision>
  <dcterms:created xsi:type="dcterms:W3CDTF">2018-11-08T15:59:15Z</dcterms:created>
  <dcterms:modified xsi:type="dcterms:W3CDTF">2018-11-08T16:00:03Z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0x010100443080A1A1B58547A66A381FAAB4896B</vt:lpwstr>
  </property>
  <property fmtid="{D5CDD505-2E9C-101B-9397-08002B2CF9AE}" pid="3" name="_dlc_DocIdItemGuid">
    <vt:lpwstr>b3320092-cdf1-4b63-8ef4-c43f9a68cf5e</vt:lpwstr>
  </property>
</Properties>
</file>