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259" r:id="rId2"/>
    <p:sldId id="310" r:id="rId3"/>
    <p:sldId id="288" r:id="rId4"/>
    <p:sldId id="311" r:id="rId5"/>
    <p:sldId id="291" r:id="rId6"/>
    <p:sldId id="294" r:id="rId7"/>
    <p:sldId id="312" r:id="rId8"/>
    <p:sldId id="325" r:id="rId9"/>
    <p:sldId id="326" r:id="rId10"/>
    <p:sldId id="327" r:id="rId11"/>
    <p:sldId id="328" r:id="rId12"/>
    <p:sldId id="313" r:id="rId13"/>
    <p:sldId id="317" r:id="rId14"/>
    <p:sldId id="330" r:id="rId15"/>
    <p:sldId id="318" r:id="rId16"/>
    <p:sldId id="319" r:id="rId17"/>
    <p:sldId id="331" r:id="rId18"/>
    <p:sldId id="332" r:id="rId19"/>
    <p:sldId id="338" r:id="rId20"/>
    <p:sldId id="339" r:id="rId21"/>
    <p:sldId id="333" r:id="rId22"/>
    <p:sldId id="314" r:id="rId23"/>
    <p:sldId id="309" r:id="rId24"/>
    <p:sldId id="289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55" autoAdjust="0"/>
  </p:normalViewPr>
  <p:slideViewPr>
    <p:cSldViewPr snapToGrid="0" snapToObjects="1">
      <p:cViewPr>
        <p:scale>
          <a:sx n="70" d="100"/>
          <a:sy n="70" d="100"/>
        </p:scale>
        <p:origin x="1284" y="54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FD0D90E6-2104-3348-8367-D38FD1198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E93C93B3-9B50-7449-8999-20B58BF932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72B28D-1BF0-CC4C-990C-0F3D58BE9B87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5C0FDB9-EF54-9043-8192-5F1C29E18F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9773AFE7-28C6-5249-8C41-54038CFA2F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0EC9BC-B7FB-EA47-95C2-03AEC13F93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84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08FA88-1FAE-4075-B8C3-BACD12F76C89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90D04C-9CF7-44DA-9EDD-A362F7E92D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25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3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15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42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6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12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76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879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839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02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6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1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85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62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44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38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3157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0D04C-9CF7-44DA-9EDD-A362F7E92D12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9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9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50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2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PROMOC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4874" y="-4216"/>
            <a:ext cx="8208635" cy="6884688"/>
          </a:xfrm>
          <a:custGeom>
            <a:avLst/>
            <a:gdLst>
              <a:gd name="connsiteX0" fmla="*/ 6901685 w 12946744"/>
              <a:gd name="connsiteY0" fmla="*/ 0 h 6858000"/>
              <a:gd name="connsiteX1" fmla="*/ 12946744 w 12946744"/>
              <a:gd name="connsiteY1" fmla="*/ 0 h 6858000"/>
              <a:gd name="connsiteX2" fmla="*/ 6045059 w 12946744"/>
              <a:gd name="connsiteY2" fmla="*/ 6858000 h 6858000"/>
              <a:gd name="connsiteX3" fmla="*/ 0 w 12946744"/>
              <a:gd name="connsiteY3" fmla="*/ 6858000 h 6858000"/>
              <a:gd name="connsiteX0" fmla="*/ 10727241 w 16772300"/>
              <a:gd name="connsiteY0" fmla="*/ 0 h 6873680"/>
              <a:gd name="connsiteX1" fmla="*/ 16772300 w 16772300"/>
              <a:gd name="connsiteY1" fmla="*/ 0 h 6873680"/>
              <a:gd name="connsiteX2" fmla="*/ 9870615 w 16772300"/>
              <a:gd name="connsiteY2" fmla="*/ 6858000 h 6873680"/>
              <a:gd name="connsiteX3" fmla="*/ 0 w 16772300"/>
              <a:gd name="connsiteY3" fmla="*/ 6873680 h 6873680"/>
              <a:gd name="connsiteX4" fmla="*/ 10727241 w 16772300"/>
              <a:gd name="connsiteY4" fmla="*/ 0 h 6873680"/>
              <a:gd name="connsiteX0" fmla="*/ 4926192 w 16772300"/>
              <a:gd name="connsiteY0" fmla="*/ 0 h 6873680"/>
              <a:gd name="connsiteX1" fmla="*/ 16772300 w 16772300"/>
              <a:gd name="connsiteY1" fmla="*/ 0 h 6873680"/>
              <a:gd name="connsiteX2" fmla="*/ 9870615 w 16772300"/>
              <a:gd name="connsiteY2" fmla="*/ 6858000 h 6873680"/>
              <a:gd name="connsiteX3" fmla="*/ 0 w 16772300"/>
              <a:gd name="connsiteY3" fmla="*/ 6873680 h 6873680"/>
              <a:gd name="connsiteX4" fmla="*/ 4926192 w 16772300"/>
              <a:gd name="connsiteY4" fmla="*/ 0 h 6873680"/>
              <a:gd name="connsiteX0" fmla="*/ 4926192 w 16772300"/>
              <a:gd name="connsiteY0" fmla="*/ 0 h 6873680"/>
              <a:gd name="connsiteX1" fmla="*/ 16772300 w 16772300"/>
              <a:gd name="connsiteY1" fmla="*/ 0 h 6873680"/>
              <a:gd name="connsiteX2" fmla="*/ 9870615 w 16772300"/>
              <a:gd name="connsiteY2" fmla="*/ 6858000 h 6873680"/>
              <a:gd name="connsiteX3" fmla="*/ 0 w 16772300"/>
              <a:gd name="connsiteY3" fmla="*/ 6873680 h 6873680"/>
              <a:gd name="connsiteX4" fmla="*/ 4926192 w 16772300"/>
              <a:gd name="connsiteY4" fmla="*/ 0 h 6873680"/>
              <a:gd name="connsiteX0" fmla="*/ 34497 w 16772300"/>
              <a:gd name="connsiteY0" fmla="*/ 0 h 6889360"/>
              <a:gd name="connsiteX1" fmla="*/ 16772300 w 16772300"/>
              <a:gd name="connsiteY1" fmla="*/ 15680 h 6889360"/>
              <a:gd name="connsiteX2" fmla="*/ 9870615 w 16772300"/>
              <a:gd name="connsiteY2" fmla="*/ 6873680 h 6889360"/>
              <a:gd name="connsiteX3" fmla="*/ 0 w 16772300"/>
              <a:gd name="connsiteY3" fmla="*/ 6889360 h 6889360"/>
              <a:gd name="connsiteX4" fmla="*/ 34497 w 16772300"/>
              <a:gd name="connsiteY4" fmla="*/ 0 h 6889360"/>
              <a:gd name="connsiteX0" fmla="*/ 34497 w 16772300"/>
              <a:gd name="connsiteY0" fmla="*/ 0 h 6889360"/>
              <a:gd name="connsiteX1" fmla="*/ 16772300 w 16772300"/>
              <a:gd name="connsiteY1" fmla="*/ 15680 h 6889360"/>
              <a:gd name="connsiteX2" fmla="*/ 9870615 w 16772300"/>
              <a:gd name="connsiteY2" fmla="*/ 6873680 h 6889360"/>
              <a:gd name="connsiteX3" fmla="*/ 0 w 16772300"/>
              <a:gd name="connsiteY3" fmla="*/ 6889360 h 6889360"/>
              <a:gd name="connsiteX4" fmla="*/ 34497 w 16772300"/>
              <a:gd name="connsiteY4" fmla="*/ 0 h 6889360"/>
              <a:gd name="connsiteX0" fmla="*/ 3141 w 16772300"/>
              <a:gd name="connsiteY0" fmla="*/ 0 h 6897200"/>
              <a:gd name="connsiteX1" fmla="*/ 16772300 w 16772300"/>
              <a:gd name="connsiteY1" fmla="*/ 23520 h 6897200"/>
              <a:gd name="connsiteX2" fmla="*/ 9870615 w 16772300"/>
              <a:gd name="connsiteY2" fmla="*/ 6881520 h 6897200"/>
              <a:gd name="connsiteX3" fmla="*/ 0 w 16772300"/>
              <a:gd name="connsiteY3" fmla="*/ 6897200 h 6897200"/>
              <a:gd name="connsiteX4" fmla="*/ 3141 w 16772300"/>
              <a:gd name="connsiteY4" fmla="*/ 0 h 6897200"/>
              <a:gd name="connsiteX0" fmla="*/ 3141 w 16772300"/>
              <a:gd name="connsiteY0" fmla="*/ 0 h 6897200"/>
              <a:gd name="connsiteX1" fmla="*/ 16772300 w 16772300"/>
              <a:gd name="connsiteY1" fmla="*/ 23520 h 6897200"/>
              <a:gd name="connsiteX2" fmla="*/ 10271661 w 16772300"/>
              <a:gd name="connsiteY2" fmla="*/ 6874093 h 6897200"/>
              <a:gd name="connsiteX3" fmla="*/ 0 w 16772300"/>
              <a:gd name="connsiteY3" fmla="*/ 6897200 h 6897200"/>
              <a:gd name="connsiteX4" fmla="*/ 3141 w 16772300"/>
              <a:gd name="connsiteY4" fmla="*/ 0 h 6897200"/>
              <a:gd name="connsiteX0" fmla="*/ 3141 w 16772300"/>
              <a:gd name="connsiteY0" fmla="*/ 0 h 6897200"/>
              <a:gd name="connsiteX1" fmla="*/ 16772300 w 16772300"/>
              <a:gd name="connsiteY1" fmla="*/ 23520 h 6897200"/>
              <a:gd name="connsiteX2" fmla="*/ 10271661 w 16772300"/>
              <a:gd name="connsiteY2" fmla="*/ 6874093 h 6897200"/>
              <a:gd name="connsiteX3" fmla="*/ 0 w 16772300"/>
              <a:gd name="connsiteY3" fmla="*/ 6897200 h 6897200"/>
              <a:gd name="connsiteX4" fmla="*/ 3141 w 16772300"/>
              <a:gd name="connsiteY4" fmla="*/ 0 h 6897200"/>
              <a:gd name="connsiteX0" fmla="*/ 3141 w 12288247"/>
              <a:gd name="connsiteY0" fmla="*/ 0 h 6897200"/>
              <a:gd name="connsiteX1" fmla="*/ 12288247 w 12288247"/>
              <a:gd name="connsiteY1" fmla="*/ 23520 h 6897200"/>
              <a:gd name="connsiteX2" fmla="*/ 10271661 w 12288247"/>
              <a:gd name="connsiteY2" fmla="*/ 6874093 h 6897200"/>
              <a:gd name="connsiteX3" fmla="*/ 0 w 12288247"/>
              <a:gd name="connsiteY3" fmla="*/ 6897200 h 6897200"/>
              <a:gd name="connsiteX4" fmla="*/ 3141 w 12288247"/>
              <a:gd name="connsiteY4" fmla="*/ 0 h 6897200"/>
              <a:gd name="connsiteX0" fmla="*/ 3141 w 10271662"/>
              <a:gd name="connsiteY0" fmla="*/ 0 h 6897200"/>
              <a:gd name="connsiteX1" fmla="*/ 7271124 w 10271662"/>
              <a:gd name="connsiteY1" fmla="*/ 7840 h 6897200"/>
              <a:gd name="connsiteX2" fmla="*/ 10271661 w 10271662"/>
              <a:gd name="connsiteY2" fmla="*/ 6874093 h 6897200"/>
              <a:gd name="connsiteX3" fmla="*/ 0 w 10271662"/>
              <a:gd name="connsiteY3" fmla="*/ 6897200 h 6897200"/>
              <a:gd name="connsiteX4" fmla="*/ 3141 w 10271662"/>
              <a:gd name="connsiteY4" fmla="*/ 0 h 6897200"/>
              <a:gd name="connsiteX0" fmla="*/ 18818 w 10287338"/>
              <a:gd name="connsiteY0" fmla="*/ 0 h 6897200"/>
              <a:gd name="connsiteX1" fmla="*/ 7286801 w 10287338"/>
              <a:gd name="connsiteY1" fmla="*/ 7840 h 6897200"/>
              <a:gd name="connsiteX2" fmla="*/ 10287338 w 10287338"/>
              <a:gd name="connsiteY2" fmla="*/ 6874093 h 6897200"/>
              <a:gd name="connsiteX3" fmla="*/ 0 w 10287338"/>
              <a:gd name="connsiteY3" fmla="*/ 6897200 h 6897200"/>
              <a:gd name="connsiteX4" fmla="*/ 18818 w 10287338"/>
              <a:gd name="connsiteY4" fmla="*/ 0 h 6897200"/>
              <a:gd name="connsiteX0" fmla="*/ 18818 w 10287338"/>
              <a:gd name="connsiteY0" fmla="*/ 0 h 6897200"/>
              <a:gd name="connsiteX1" fmla="*/ 7286801 w 10287338"/>
              <a:gd name="connsiteY1" fmla="*/ 7840 h 6897200"/>
              <a:gd name="connsiteX2" fmla="*/ 10287338 w 10287338"/>
              <a:gd name="connsiteY2" fmla="*/ 6874093 h 6897200"/>
              <a:gd name="connsiteX3" fmla="*/ 0 w 10287338"/>
              <a:gd name="connsiteY3" fmla="*/ 6897200 h 6897200"/>
              <a:gd name="connsiteX4" fmla="*/ 18818 w 10287338"/>
              <a:gd name="connsiteY4" fmla="*/ 0 h 6897200"/>
              <a:gd name="connsiteX0" fmla="*/ 18818 w 12780221"/>
              <a:gd name="connsiteY0" fmla="*/ 0 h 6905453"/>
              <a:gd name="connsiteX1" fmla="*/ 7286801 w 12780221"/>
              <a:gd name="connsiteY1" fmla="*/ 7840 h 6905453"/>
              <a:gd name="connsiteX2" fmla="*/ 12780221 w 12780221"/>
              <a:gd name="connsiteY2" fmla="*/ 6905453 h 6905453"/>
              <a:gd name="connsiteX3" fmla="*/ 0 w 12780221"/>
              <a:gd name="connsiteY3" fmla="*/ 6897200 h 6905453"/>
              <a:gd name="connsiteX4" fmla="*/ 18818 w 12780221"/>
              <a:gd name="connsiteY4" fmla="*/ 0 h 6905453"/>
              <a:gd name="connsiteX0" fmla="*/ 18818 w 12780221"/>
              <a:gd name="connsiteY0" fmla="*/ 0 h 6905453"/>
              <a:gd name="connsiteX1" fmla="*/ 5292559 w 12780221"/>
              <a:gd name="connsiteY1" fmla="*/ 844 h 6905453"/>
              <a:gd name="connsiteX2" fmla="*/ 12780221 w 12780221"/>
              <a:gd name="connsiteY2" fmla="*/ 6905453 h 6905453"/>
              <a:gd name="connsiteX3" fmla="*/ 0 w 12780221"/>
              <a:gd name="connsiteY3" fmla="*/ 6897200 h 6905453"/>
              <a:gd name="connsiteX4" fmla="*/ 18818 w 12780221"/>
              <a:gd name="connsiteY4" fmla="*/ 0 h 6905453"/>
              <a:gd name="connsiteX0" fmla="*/ 18818 w 10973998"/>
              <a:gd name="connsiteY0" fmla="*/ 0 h 6897200"/>
              <a:gd name="connsiteX1" fmla="*/ 5292559 w 10973998"/>
              <a:gd name="connsiteY1" fmla="*/ 844 h 6897200"/>
              <a:gd name="connsiteX2" fmla="*/ 10973998 w 10973998"/>
              <a:gd name="connsiteY2" fmla="*/ 6885532 h 6897200"/>
              <a:gd name="connsiteX3" fmla="*/ 0 w 10973998"/>
              <a:gd name="connsiteY3" fmla="*/ 6897200 h 6897200"/>
              <a:gd name="connsiteX4" fmla="*/ 18818 w 10973998"/>
              <a:gd name="connsiteY4" fmla="*/ 0 h 6897200"/>
              <a:gd name="connsiteX0" fmla="*/ 52020 w 10973998"/>
              <a:gd name="connsiteY0" fmla="*/ 0 h 6897200"/>
              <a:gd name="connsiteX1" fmla="*/ 5292559 w 10973998"/>
              <a:gd name="connsiteY1" fmla="*/ 844 h 6897200"/>
              <a:gd name="connsiteX2" fmla="*/ 10973998 w 10973998"/>
              <a:gd name="connsiteY2" fmla="*/ 6885532 h 6897200"/>
              <a:gd name="connsiteX3" fmla="*/ 0 w 10973998"/>
              <a:gd name="connsiteY3" fmla="*/ 6897200 h 6897200"/>
              <a:gd name="connsiteX4" fmla="*/ 52020 w 10973998"/>
              <a:gd name="connsiteY4" fmla="*/ 0 h 6897200"/>
              <a:gd name="connsiteX0" fmla="*/ 404 w 10922382"/>
              <a:gd name="connsiteY0" fmla="*/ 0 h 6885532"/>
              <a:gd name="connsiteX1" fmla="*/ 5240943 w 10922382"/>
              <a:gd name="connsiteY1" fmla="*/ 844 h 6885532"/>
              <a:gd name="connsiteX2" fmla="*/ 10922382 w 10922382"/>
              <a:gd name="connsiteY2" fmla="*/ 6885532 h 6885532"/>
              <a:gd name="connsiteX3" fmla="*/ 160880 w 10922382"/>
              <a:gd name="connsiteY3" fmla="*/ 6830795 h 6885532"/>
              <a:gd name="connsiteX4" fmla="*/ 404 w 10922382"/>
              <a:gd name="connsiteY4" fmla="*/ 0 h 6885532"/>
              <a:gd name="connsiteX0" fmla="*/ 5537 w 10927515"/>
              <a:gd name="connsiteY0" fmla="*/ 0 h 6885532"/>
              <a:gd name="connsiteX1" fmla="*/ 5246076 w 10927515"/>
              <a:gd name="connsiteY1" fmla="*/ 844 h 6885532"/>
              <a:gd name="connsiteX2" fmla="*/ 10927515 w 10927515"/>
              <a:gd name="connsiteY2" fmla="*/ 6885532 h 6885532"/>
              <a:gd name="connsiteX3" fmla="*/ 0 w 10927515"/>
              <a:gd name="connsiteY3" fmla="*/ 6863997 h 6885532"/>
              <a:gd name="connsiteX4" fmla="*/ 5537 w 10927515"/>
              <a:gd name="connsiteY4" fmla="*/ 0 h 6885532"/>
              <a:gd name="connsiteX0" fmla="*/ 7093 w 10929071"/>
              <a:gd name="connsiteY0" fmla="*/ 0 h 6885532"/>
              <a:gd name="connsiteX1" fmla="*/ 5247632 w 10929071"/>
              <a:gd name="connsiteY1" fmla="*/ 844 h 6885532"/>
              <a:gd name="connsiteX2" fmla="*/ 10929071 w 10929071"/>
              <a:gd name="connsiteY2" fmla="*/ 6885532 h 6885532"/>
              <a:gd name="connsiteX3" fmla="*/ 1556 w 10929071"/>
              <a:gd name="connsiteY3" fmla="*/ 6863997 h 6885532"/>
              <a:gd name="connsiteX4" fmla="*/ 7093 w 10929071"/>
              <a:gd name="connsiteY4" fmla="*/ 0 h 6885532"/>
              <a:gd name="connsiteX0" fmla="*/ 98505 w 10927516"/>
              <a:gd name="connsiteY0" fmla="*/ 92124 h 6884688"/>
              <a:gd name="connsiteX1" fmla="*/ 5246077 w 10927516"/>
              <a:gd name="connsiteY1" fmla="*/ 0 h 6884688"/>
              <a:gd name="connsiteX2" fmla="*/ 10927516 w 10927516"/>
              <a:gd name="connsiteY2" fmla="*/ 6884688 h 6884688"/>
              <a:gd name="connsiteX3" fmla="*/ 1 w 10927516"/>
              <a:gd name="connsiteY3" fmla="*/ 6863153 h 6884688"/>
              <a:gd name="connsiteX4" fmla="*/ 98505 w 10927516"/>
              <a:gd name="connsiteY4" fmla="*/ 92124 h 6884688"/>
              <a:gd name="connsiteX0" fmla="*/ 12179 w 10927516"/>
              <a:gd name="connsiteY0" fmla="*/ 5797 h 6884688"/>
              <a:gd name="connsiteX1" fmla="*/ 5246077 w 10927516"/>
              <a:gd name="connsiteY1" fmla="*/ 0 h 6884688"/>
              <a:gd name="connsiteX2" fmla="*/ 10927516 w 10927516"/>
              <a:gd name="connsiteY2" fmla="*/ 6884688 h 6884688"/>
              <a:gd name="connsiteX3" fmla="*/ 1 w 10927516"/>
              <a:gd name="connsiteY3" fmla="*/ 6863153 h 6884688"/>
              <a:gd name="connsiteX4" fmla="*/ 12179 w 10927516"/>
              <a:gd name="connsiteY4" fmla="*/ 5797 h 6884688"/>
              <a:gd name="connsiteX0" fmla="*/ 2948 w 10944847"/>
              <a:gd name="connsiteY0" fmla="*/ 5797 h 6884688"/>
              <a:gd name="connsiteX1" fmla="*/ 5263408 w 10944847"/>
              <a:gd name="connsiteY1" fmla="*/ 0 h 6884688"/>
              <a:gd name="connsiteX2" fmla="*/ 10944847 w 10944847"/>
              <a:gd name="connsiteY2" fmla="*/ 6884688 h 6884688"/>
              <a:gd name="connsiteX3" fmla="*/ 17332 w 10944847"/>
              <a:gd name="connsiteY3" fmla="*/ 6863153 h 6884688"/>
              <a:gd name="connsiteX4" fmla="*/ 2948 w 10944847"/>
              <a:gd name="connsiteY4" fmla="*/ 5797 h 6884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847" h="6884688">
                <a:moveTo>
                  <a:pt x="2948" y="5797"/>
                </a:moveTo>
                <a:lnTo>
                  <a:pt x="5263408" y="0"/>
                </a:lnTo>
                <a:lnTo>
                  <a:pt x="10944847" y="6884688"/>
                </a:lnTo>
                <a:lnTo>
                  <a:pt x="17332" y="6863153"/>
                </a:lnTo>
                <a:cubicBezTo>
                  <a:pt x="17301" y="6742468"/>
                  <a:pt x="-8551" y="10370"/>
                  <a:pt x="2948" y="5797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1058" y="4139496"/>
            <a:ext cx="4644183" cy="2718504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3543559 w 4525139"/>
              <a:gd name="connsiteY2" fmla="*/ 6706612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74091 w 4525139"/>
              <a:gd name="connsiteY0" fmla="*/ 18322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74091 w 4525139"/>
              <a:gd name="connsiteY4" fmla="*/ 1832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5139" h="6706612">
                <a:moveTo>
                  <a:pt x="2474091" y="18322"/>
                </a:moveTo>
                <a:lnTo>
                  <a:pt x="4525139" y="0"/>
                </a:lnTo>
                <a:lnTo>
                  <a:pt x="2078185" y="6688290"/>
                </a:lnTo>
                <a:lnTo>
                  <a:pt x="0" y="6706612"/>
                </a:lnTo>
                <a:lnTo>
                  <a:pt x="2474091" y="18322"/>
                </a:lnTo>
                <a:close/>
              </a:path>
            </a:pathLst>
          </a:custGeom>
          <a:ln>
            <a:solidFill>
              <a:srgbClr val="FFFFFF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368460" y="4139496"/>
            <a:ext cx="4644183" cy="2718504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3543559 w 4525139"/>
              <a:gd name="connsiteY2" fmla="*/ 6706612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74091 w 4525139"/>
              <a:gd name="connsiteY0" fmla="*/ 18322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74091 w 4525139"/>
              <a:gd name="connsiteY4" fmla="*/ 1832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5139" h="6706612">
                <a:moveTo>
                  <a:pt x="2474091" y="18322"/>
                </a:moveTo>
                <a:lnTo>
                  <a:pt x="4525139" y="0"/>
                </a:lnTo>
                <a:lnTo>
                  <a:pt x="2078185" y="6688290"/>
                </a:lnTo>
                <a:lnTo>
                  <a:pt x="0" y="6706612"/>
                </a:lnTo>
                <a:lnTo>
                  <a:pt x="2474091" y="18322"/>
                </a:lnTo>
                <a:close/>
              </a:path>
            </a:pathLst>
          </a:custGeom>
          <a:ln>
            <a:solidFill>
              <a:schemeClr val="bg2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99818" y="4139496"/>
            <a:ext cx="4644183" cy="2718504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3543559 w 4525139"/>
              <a:gd name="connsiteY2" fmla="*/ 6706612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74091 w 4525139"/>
              <a:gd name="connsiteY0" fmla="*/ 18322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74091 w 4525139"/>
              <a:gd name="connsiteY4" fmla="*/ 1832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5139" h="6706612">
                <a:moveTo>
                  <a:pt x="2474091" y="18322"/>
                </a:moveTo>
                <a:lnTo>
                  <a:pt x="4525139" y="0"/>
                </a:lnTo>
                <a:lnTo>
                  <a:pt x="2078185" y="6688290"/>
                </a:lnTo>
                <a:lnTo>
                  <a:pt x="0" y="6706612"/>
                </a:lnTo>
                <a:lnTo>
                  <a:pt x="2474091" y="18322"/>
                </a:lnTo>
                <a:close/>
              </a:path>
            </a:pathLst>
          </a:custGeom>
          <a:ln>
            <a:solidFill>
              <a:srgbClr val="FFFFFF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30510" y="4146923"/>
            <a:ext cx="2526457" cy="2717644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3543559 w 4525139"/>
              <a:gd name="connsiteY2" fmla="*/ 6706612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19818 w 4525139"/>
              <a:gd name="connsiteY0" fmla="*/ 0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19818 w 4525139"/>
              <a:gd name="connsiteY4" fmla="*/ 0 h 6706612"/>
              <a:gd name="connsiteX0" fmla="*/ 2474091 w 4525139"/>
              <a:gd name="connsiteY0" fmla="*/ 18322 h 6706612"/>
              <a:gd name="connsiteX1" fmla="*/ 4525139 w 4525139"/>
              <a:gd name="connsiteY1" fmla="*/ 0 h 6706612"/>
              <a:gd name="connsiteX2" fmla="*/ 2078185 w 4525139"/>
              <a:gd name="connsiteY2" fmla="*/ 6688290 h 6706612"/>
              <a:gd name="connsiteX3" fmla="*/ 0 w 4525139"/>
              <a:gd name="connsiteY3" fmla="*/ 6706612 h 6706612"/>
              <a:gd name="connsiteX4" fmla="*/ 2474091 w 4525139"/>
              <a:gd name="connsiteY4" fmla="*/ 18322 h 6706612"/>
              <a:gd name="connsiteX0" fmla="*/ 2474091 w 4525139"/>
              <a:gd name="connsiteY0" fmla="*/ 18322 h 6706612"/>
              <a:gd name="connsiteX1" fmla="*/ 4525139 w 4525139"/>
              <a:gd name="connsiteY1" fmla="*/ 0 h 6706612"/>
              <a:gd name="connsiteX2" fmla="*/ 2446356 w 4525139"/>
              <a:gd name="connsiteY2" fmla="*/ 6671028 h 6706612"/>
              <a:gd name="connsiteX3" fmla="*/ 0 w 4525139"/>
              <a:gd name="connsiteY3" fmla="*/ 6706612 h 6706612"/>
              <a:gd name="connsiteX4" fmla="*/ 2474091 w 4525139"/>
              <a:gd name="connsiteY4" fmla="*/ 18322 h 6706612"/>
              <a:gd name="connsiteX0" fmla="*/ 2474091 w 4525139"/>
              <a:gd name="connsiteY0" fmla="*/ 18322 h 6722812"/>
              <a:gd name="connsiteX1" fmla="*/ 4525139 w 4525139"/>
              <a:gd name="connsiteY1" fmla="*/ 0 h 6722812"/>
              <a:gd name="connsiteX2" fmla="*/ 2415675 w 4525139"/>
              <a:gd name="connsiteY2" fmla="*/ 6722812 h 6722812"/>
              <a:gd name="connsiteX3" fmla="*/ 0 w 4525139"/>
              <a:gd name="connsiteY3" fmla="*/ 6706612 h 6722812"/>
              <a:gd name="connsiteX4" fmla="*/ 2474091 w 4525139"/>
              <a:gd name="connsiteY4" fmla="*/ 18322 h 6722812"/>
              <a:gd name="connsiteX0" fmla="*/ 2417843 w 4468891"/>
              <a:gd name="connsiteY0" fmla="*/ 18322 h 6741137"/>
              <a:gd name="connsiteX1" fmla="*/ 4468891 w 4468891"/>
              <a:gd name="connsiteY1" fmla="*/ 0 h 6741137"/>
              <a:gd name="connsiteX2" fmla="*/ 2359427 w 4468891"/>
              <a:gd name="connsiteY2" fmla="*/ 6722812 h 6741137"/>
              <a:gd name="connsiteX3" fmla="*/ 0 w 4468891"/>
              <a:gd name="connsiteY3" fmla="*/ 6741137 h 6741137"/>
              <a:gd name="connsiteX4" fmla="*/ 2417843 w 4468891"/>
              <a:gd name="connsiteY4" fmla="*/ 18322 h 6741137"/>
              <a:gd name="connsiteX0" fmla="*/ 2484318 w 4535366"/>
              <a:gd name="connsiteY0" fmla="*/ 18322 h 6722812"/>
              <a:gd name="connsiteX1" fmla="*/ 4535366 w 4535366"/>
              <a:gd name="connsiteY1" fmla="*/ 0 h 6722812"/>
              <a:gd name="connsiteX2" fmla="*/ 2425902 w 4535366"/>
              <a:gd name="connsiteY2" fmla="*/ 6722812 h 6722812"/>
              <a:gd name="connsiteX3" fmla="*/ 0 w 4535366"/>
              <a:gd name="connsiteY3" fmla="*/ 6706615 h 6722812"/>
              <a:gd name="connsiteX4" fmla="*/ 2484318 w 4535366"/>
              <a:gd name="connsiteY4" fmla="*/ 18322 h 6722812"/>
              <a:gd name="connsiteX0" fmla="*/ 2453638 w 4535366"/>
              <a:gd name="connsiteY0" fmla="*/ 18322 h 6722812"/>
              <a:gd name="connsiteX1" fmla="*/ 4535366 w 4535366"/>
              <a:gd name="connsiteY1" fmla="*/ 0 h 6722812"/>
              <a:gd name="connsiteX2" fmla="*/ 2425902 w 4535366"/>
              <a:gd name="connsiteY2" fmla="*/ 6722812 h 6722812"/>
              <a:gd name="connsiteX3" fmla="*/ 0 w 4535366"/>
              <a:gd name="connsiteY3" fmla="*/ 6706615 h 6722812"/>
              <a:gd name="connsiteX4" fmla="*/ 2453638 w 4535366"/>
              <a:gd name="connsiteY4" fmla="*/ 18322 h 6722812"/>
              <a:gd name="connsiteX0" fmla="*/ 2453638 w 2454176"/>
              <a:gd name="connsiteY0" fmla="*/ 0 h 6704490"/>
              <a:gd name="connsiteX1" fmla="*/ 2454176 w 2454176"/>
              <a:gd name="connsiteY1" fmla="*/ 3347753 h 6704490"/>
              <a:gd name="connsiteX2" fmla="*/ 2425902 w 2454176"/>
              <a:gd name="connsiteY2" fmla="*/ 6704490 h 6704490"/>
              <a:gd name="connsiteX3" fmla="*/ 0 w 2454176"/>
              <a:gd name="connsiteY3" fmla="*/ 6688293 h 6704490"/>
              <a:gd name="connsiteX4" fmla="*/ 2453638 w 2454176"/>
              <a:gd name="connsiteY4" fmla="*/ 0 h 6704490"/>
              <a:gd name="connsiteX0" fmla="*/ 2453638 w 2461696"/>
              <a:gd name="connsiteY0" fmla="*/ 0 h 6704490"/>
              <a:gd name="connsiteX1" fmla="*/ 2454176 w 2461696"/>
              <a:gd name="connsiteY1" fmla="*/ 3347753 h 6704490"/>
              <a:gd name="connsiteX2" fmla="*/ 2461696 w 2461696"/>
              <a:gd name="connsiteY2" fmla="*/ 6704490 h 6704490"/>
              <a:gd name="connsiteX3" fmla="*/ 0 w 2461696"/>
              <a:gd name="connsiteY3" fmla="*/ 6688293 h 6704490"/>
              <a:gd name="connsiteX4" fmla="*/ 2453638 w 2461696"/>
              <a:gd name="connsiteY4" fmla="*/ 0 h 6704490"/>
              <a:gd name="connsiteX0" fmla="*/ 2453638 w 2461696"/>
              <a:gd name="connsiteY0" fmla="*/ 0 h 6704490"/>
              <a:gd name="connsiteX1" fmla="*/ 2454176 w 2461696"/>
              <a:gd name="connsiteY1" fmla="*/ 3347753 h 6704490"/>
              <a:gd name="connsiteX2" fmla="*/ 2461696 w 2461696"/>
              <a:gd name="connsiteY2" fmla="*/ 6704490 h 6704490"/>
              <a:gd name="connsiteX3" fmla="*/ 0 w 2461696"/>
              <a:gd name="connsiteY3" fmla="*/ 6688293 h 6704490"/>
              <a:gd name="connsiteX4" fmla="*/ 2453638 w 2461696"/>
              <a:gd name="connsiteY4" fmla="*/ 0 h 6704490"/>
              <a:gd name="connsiteX0" fmla="*/ 2453638 w 2461696"/>
              <a:gd name="connsiteY0" fmla="*/ 0 h 6704490"/>
              <a:gd name="connsiteX1" fmla="*/ 2454176 w 2461696"/>
              <a:gd name="connsiteY1" fmla="*/ 3347753 h 6704490"/>
              <a:gd name="connsiteX2" fmla="*/ 2461696 w 2461696"/>
              <a:gd name="connsiteY2" fmla="*/ 6704490 h 6704490"/>
              <a:gd name="connsiteX3" fmla="*/ 0 w 2461696"/>
              <a:gd name="connsiteY3" fmla="*/ 6688293 h 6704490"/>
              <a:gd name="connsiteX4" fmla="*/ 2453638 w 2461696"/>
              <a:gd name="connsiteY4" fmla="*/ 0 h 6704490"/>
              <a:gd name="connsiteX0" fmla="*/ 2453638 w 2461696"/>
              <a:gd name="connsiteY0" fmla="*/ 0 h 6704490"/>
              <a:gd name="connsiteX1" fmla="*/ 2454176 w 2461696"/>
              <a:gd name="connsiteY1" fmla="*/ 3347753 h 6704490"/>
              <a:gd name="connsiteX2" fmla="*/ 2461696 w 2461696"/>
              <a:gd name="connsiteY2" fmla="*/ 6704490 h 6704490"/>
              <a:gd name="connsiteX3" fmla="*/ 0 w 2461696"/>
              <a:gd name="connsiteY3" fmla="*/ 6688293 h 6704490"/>
              <a:gd name="connsiteX4" fmla="*/ 2453638 w 2461696"/>
              <a:gd name="connsiteY4" fmla="*/ 0 h 6704490"/>
              <a:gd name="connsiteX0" fmla="*/ 2453638 w 2461696"/>
              <a:gd name="connsiteY0" fmla="*/ 0 h 6704490"/>
              <a:gd name="connsiteX1" fmla="*/ 2449062 w 2461696"/>
              <a:gd name="connsiteY1" fmla="*/ 3365016 h 6704490"/>
              <a:gd name="connsiteX2" fmla="*/ 2461696 w 2461696"/>
              <a:gd name="connsiteY2" fmla="*/ 6704490 h 6704490"/>
              <a:gd name="connsiteX3" fmla="*/ 0 w 2461696"/>
              <a:gd name="connsiteY3" fmla="*/ 6688293 h 6704490"/>
              <a:gd name="connsiteX4" fmla="*/ 2453638 w 2461696"/>
              <a:gd name="connsiteY4" fmla="*/ 0 h 670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696" h="6704490">
                <a:moveTo>
                  <a:pt x="2453638" y="0"/>
                </a:moveTo>
                <a:cubicBezTo>
                  <a:pt x="2453817" y="1115918"/>
                  <a:pt x="2459110" y="3371125"/>
                  <a:pt x="2449062" y="3365016"/>
                </a:cubicBezTo>
                <a:cubicBezTo>
                  <a:pt x="2446455" y="3379167"/>
                  <a:pt x="2459189" y="5585578"/>
                  <a:pt x="2461696" y="6704490"/>
                </a:cubicBezTo>
                <a:lnTo>
                  <a:pt x="0" y="6688293"/>
                </a:lnTo>
                <a:lnTo>
                  <a:pt x="2453638" y="0"/>
                </a:lnTo>
                <a:close/>
              </a:path>
            </a:pathLst>
          </a:custGeom>
          <a:ln w="12700">
            <a:solidFill>
              <a:srgbClr val="FFFFFF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pic>
        <p:nvPicPr>
          <p:cNvPr id="10" name="Imagen 9" descr="Recurso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76" y="1837327"/>
            <a:ext cx="3107278" cy="485857"/>
          </a:xfrm>
          <a:prstGeom prst="rect">
            <a:avLst/>
          </a:prstGeom>
        </p:spPr>
      </p:pic>
      <p:pic>
        <p:nvPicPr>
          <p:cNvPr id="14" name="Imagen 13" descr="LOGOFIRA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33" y="708469"/>
            <a:ext cx="2243165" cy="8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5" grpId="0" animBg="1"/>
      <p:bldP spid="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56923-84B4-7044-8F91-C0A04EA8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B96792-50C8-D344-8F9F-BA5BA148C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45CADBC-2695-874F-8D23-73527AA16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8C00D25E-5E07-5A47-ABDF-3C8781B6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1F6D33CD-013A-FA46-8E98-C027B922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E7AC27F-2D92-704F-975A-BEBB1BBE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15760" y="0"/>
            <a:ext cx="9710058" cy="6858000"/>
          </a:xfrm>
          <a:custGeom>
            <a:avLst/>
            <a:gdLst>
              <a:gd name="connsiteX0" fmla="*/ 6901685 w 12946744"/>
              <a:gd name="connsiteY0" fmla="*/ 0 h 6858000"/>
              <a:gd name="connsiteX1" fmla="*/ 12946744 w 12946744"/>
              <a:gd name="connsiteY1" fmla="*/ 0 h 6858000"/>
              <a:gd name="connsiteX2" fmla="*/ 6045059 w 12946744"/>
              <a:gd name="connsiteY2" fmla="*/ 6858000 h 6858000"/>
              <a:gd name="connsiteX3" fmla="*/ 0 w 1294674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6744" h="6858000">
                <a:moveTo>
                  <a:pt x="6901685" y="0"/>
                </a:moveTo>
                <a:lnTo>
                  <a:pt x="12946744" y="0"/>
                </a:lnTo>
                <a:lnTo>
                  <a:pt x="604505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8533" y="856571"/>
            <a:ext cx="4125950" cy="29051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5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84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9D6DA0C-17A4-4C4D-A805-FBA3F4A7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B4A2048-D45C-FD44-A7FF-3CDAC654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91A3D1DA-1EB4-0B49-A8A6-43E6157F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4CCCDCC3-3063-D741-815C-A439357F2A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0"/>
            <a:ext cx="4987832" cy="6858000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825" b="0" i="0">
                <a:ln>
                  <a:noFill/>
                </a:ln>
                <a:solidFill>
                  <a:schemeClr val="tx2"/>
                </a:solidFill>
                <a:latin typeface="Lato Regular" charset="0"/>
                <a:ea typeface="Lato Regular" charset="0"/>
                <a:cs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7002F8C5-AA65-224C-9D66-8182F44B00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87529" y="1928191"/>
            <a:ext cx="3838575" cy="3875709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01B5A22-813A-E349-A87D-A8857E9F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18" y="381443"/>
            <a:ext cx="4752605" cy="1270522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50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0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01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6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Parallelogram 6">
            <a:extLst>
              <a:ext uri="{FF2B5EF4-FFF2-40B4-BE49-F238E27FC236}">
                <a16:creationId xmlns:a16="http://schemas.microsoft.com/office/drawing/2014/main" id="{9225A50B-3498-6943-B6D3-0D655149D84A}"/>
              </a:ext>
            </a:extLst>
          </p:cNvPr>
          <p:cNvSpPr/>
          <p:nvPr userDrawn="1"/>
        </p:nvSpPr>
        <p:spPr>
          <a:xfrm>
            <a:off x="1966822" y="0"/>
            <a:ext cx="9415301" cy="6858000"/>
          </a:xfrm>
          <a:prstGeom prst="parallelogram">
            <a:avLst>
              <a:gd name="adj" fmla="val 1006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</p:spTree>
    <p:extLst>
      <p:ext uri="{BB962C8B-B14F-4D97-AF65-F5344CB8AC3E}">
        <p14:creationId xmlns:p14="http://schemas.microsoft.com/office/powerpoint/2010/main" val="11423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8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87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8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85F67-A38D-ED4F-AE90-55F6300C2875}" type="datetimeFigureOut">
              <a:rPr lang="es-MX" smtClean="0"/>
              <a:t>01/11/2018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24A6-4F7D-E041-9162-4668CB6DAA0B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Parallelogram 34">
            <a:extLst>
              <a:ext uri="{FF2B5EF4-FFF2-40B4-BE49-F238E27FC236}">
                <a16:creationId xmlns:a16="http://schemas.microsoft.com/office/drawing/2014/main" id="{9AD939F4-73D2-D54E-AC5D-D83F75AD23DB}"/>
              </a:ext>
            </a:extLst>
          </p:cNvPr>
          <p:cNvSpPr/>
          <p:nvPr userDrawn="1"/>
        </p:nvSpPr>
        <p:spPr>
          <a:xfrm>
            <a:off x="54272" y="0"/>
            <a:ext cx="987053" cy="732662"/>
          </a:xfrm>
          <a:custGeom>
            <a:avLst/>
            <a:gdLst>
              <a:gd name="connsiteX0" fmla="*/ 0 w 1142960"/>
              <a:gd name="connsiteY0" fmla="*/ 663436 h 663436"/>
              <a:gd name="connsiteX1" fmla="*/ 664285 w 1142960"/>
              <a:gd name="connsiteY1" fmla="*/ 0 h 663436"/>
              <a:gd name="connsiteX2" fmla="*/ 1142960 w 1142960"/>
              <a:gd name="connsiteY2" fmla="*/ 0 h 663436"/>
              <a:gd name="connsiteX3" fmla="*/ 478675 w 1142960"/>
              <a:gd name="connsiteY3" fmla="*/ 663436 h 663436"/>
              <a:gd name="connsiteX4" fmla="*/ 0 w 1142960"/>
              <a:gd name="connsiteY4" fmla="*/ 663436 h 663436"/>
              <a:gd name="connsiteX0" fmla="*/ 0 w 1184260"/>
              <a:gd name="connsiteY0" fmla="*/ 663436 h 663436"/>
              <a:gd name="connsiteX1" fmla="*/ 705585 w 1184260"/>
              <a:gd name="connsiteY1" fmla="*/ 0 h 663436"/>
              <a:gd name="connsiteX2" fmla="*/ 1184260 w 1184260"/>
              <a:gd name="connsiteY2" fmla="*/ 0 h 663436"/>
              <a:gd name="connsiteX3" fmla="*/ 519975 w 1184260"/>
              <a:gd name="connsiteY3" fmla="*/ 663436 h 663436"/>
              <a:gd name="connsiteX4" fmla="*/ 0 w 1184260"/>
              <a:gd name="connsiteY4" fmla="*/ 663436 h 663436"/>
              <a:gd name="connsiteX0" fmla="*/ 0 w 1054063"/>
              <a:gd name="connsiteY0" fmla="*/ 669637 h 669637"/>
              <a:gd name="connsiteX1" fmla="*/ 575388 w 1054063"/>
              <a:gd name="connsiteY1" fmla="*/ 0 h 669637"/>
              <a:gd name="connsiteX2" fmla="*/ 1054063 w 1054063"/>
              <a:gd name="connsiteY2" fmla="*/ 0 h 669637"/>
              <a:gd name="connsiteX3" fmla="*/ 389778 w 1054063"/>
              <a:gd name="connsiteY3" fmla="*/ 663436 h 669637"/>
              <a:gd name="connsiteX4" fmla="*/ 0 w 1054063"/>
              <a:gd name="connsiteY4" fmla="*/ 669637 h 669637"/>
              <a:gd name="connsiteX0" fmla="*/ 0 w 1202860"/>
              <a:gd name="connsiteY0" fmla="*/ 669637 h 669637"/>
              <a:gd name="connsiteX1" fmla="*/ 724185 w 1202860"/>
              <a:gd name="connsiteY1" fmla="*/ 0 h 669637"/>
              <a:gd name="connsiteX2" fmla="*/ 1202860 w 1202860"/>
              <a:gd name="connsiteY2" fmla="*/ 0 h 669637"/>
              <a:gd name="connsiteX3" fmla="*/ 538575 w 1202860"/>
              <a:gd name="connsiteY3" fmla="*/ 663436 h 669637"/>
              <a:gd name="connsiteX4" fmla="*/ 0 w 1202860"/>
              <a:gd name="connsiteY4" fmla="*/ 669637 h 66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860" h="669637">
                <a:moveTo>
                  <a:pt x="0" y="669637"/>
                </a:moveTo>
                <a:lnTo>
                  <a:pt x="724185" y="0"/>
                </a:lnTo>
                <a:lnTo>
                  <a:pt x="1202860" y="0"/>
                </a:lnTo>
                <a:lnTo>
                  <a:pt x="538575" y="663436"/>
                </a:lnTo>
                <a:lnTo>
                  <a:pt x="0" y="6696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 dirty="0"/>
          </a:p>
        </p:txBody>
      </p:sp>
      <p:sp>
        <p:nvSpPr>
          <p:cNvPr id="8" name="Right Triangle 101">
            <a:extLst>
              <a:ext uri="{FF2B5EF4-FFF2-40B4-BE49-F238E27FC236}">
                <a16:creationId xmlns:a16="http://schemas.microsoft.com/office/drawing/2014/main" id="{660A1469-B1BE-4E43-95A5-A323A249D4B9}"/>
              </a:ext>
            </a:extLst>
          </p:cNvPr>
          <p:cNvSpPr/>
          <p:nvPr userDrawn="1"/>
        </p:nvSpPr>
        <p:spPr>
          <a:xfrm rot="10800000" flipH="1">
            <a:off x="1" y="0"/>
            <a:ext cx="759314" cy="96360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Parallelogram 34">
            <a:extLst>
              <a:ext uri="{FF2B5EF4-FFF2-40B4-BE49-F238E27FC236}">
                <a16:creationId xmlns:a16="http://schemas.microsoft.com/office/drawing/2014/main" id="{8A969E13-07EE-894C-A13D-F78C8AA99754}"/>
              </a:ext>
            </a:extLst>
          </p:cNvPr>
          <p:cNvSpPr/>
          <p:nvPr userDrawn="1"/>
        </p:nvSpPr>
        <p:spPr>
          <a:xfrm>
            <a:off x="8091389" y="6098202"/>
            <a:ext cx="976877" cy="759798"/>
          </a:xfrm>
          <a:custGeom>
            <a:avLst/>
            <a:gdLst>
              <a:gd name="connsiteX0" fmla="*/ 0 w 1142960"/>
              <a:gd name="connsiteY0" fmla="*/ 663436 h 663436"/>
              <a:gd name="connsiteX1" fmla="*/ 664285 w 1142960"/>
              <a:gd name="connsiteY1" fmla="*/ 0 h 663436"/>
              <a:gd name="connsiteX2" fmla="*/ 1142960 w 1142960"/>
              <a:gd name="connsiteY2" fmla="*/ 0 h 663436"/>
              <a:gd name="connsiteX3" fmla="*/ 478675 w 1142960"/>
              <a:gd name="connsiteY3" fmla="*/ 663436 h 663436"/>
              <a:gd name="connsiteX4" fmla="*/ 0 w 1142960"/>
              <a:gd name="connsiteY4" fmla="*/ 663436 h 663436"/>
              <a:gd name="connsiteX0" fmla="*/ 0 w 1184260"/>
              <a:gd name="connsiteY0" fmla="*/ 663436 h 663436"/>
              <a:gd name="connsiteX1" fmla="*/ 705585 w 1184260"/>
              <a:gd name="connsiteY1" fmla="*/ 0 h 663436"/>
              <a:gd name="connsiteX2" fmla="*/ 1184260 w 1184260"/>
              <a:gd name="connsiteY2" fmla="*/ 0 h 663436"/>
              <a:gd name="connsiteX3" fmla="*/ 519975 w 1184260"/>
              <a:gd name="connsiteY3" fmla="*/ 663436 h 663436"/>
              <a:gd name="connsiteX4" fmla="*/ 0 w 1184260"/>
              <a:gd name="connsiteY4" fmla="*/ 663436 h 663436"/>
              <a:gd name="connsiteX0" fmla="*/ 0 w 1054063"/>
              <a:gd name="connsiteY0" fmla="*/ 669637 h 669637"/>
              <a:gd name="connsiteX1" fmla="*/ 575388 w 1054063"/>
              <a:gd name="connsiteY1" fmla="*/ 0 h 669637"/>
              <a:gd name="connsiteX2" fmla="*/ 1054063 w 1054063"/>
              <a:gd name="connsiteY2" fmla="*/ 0 h 669637"/>
              <a:gd name="connsiteX3" fmla="*/ 389778 w 1054063"/>
              <a:gd name="connsiteY3" fmla="*/ 663436 h 669637"/>
              <a:gd name="connsiteX4" fmla="*/ 0 w 1054063"/>
              <a:gd name="connsiteY4" fmla="*/ 669637 h 669637"/>
              <a:gd name="connsiteX0" fmla="*/ 0 w 1202860"/>
              <a:gd name="connsiteY0" fmla="*/ 669637 h 669637"/>
              <a:gd name="connsiteX1" fmla="*/ 724185 w 1202860"/>
              <a:gd name="connsiteY1" fmla="*/ 0 h 669637"/>
              <a:gd name="connsiteX2" fmla="*/ 1202860 w 1202860"/>
              <a:gd name="connsiteY2" fmla="*/ 0 h 669637"/>
              <a:gd name="connsiteX3" fmla="*/ 538575 w 1202860"/>
              <a:gd name="connsiteY3" fmla="*/ 663436 h 669637"/>
              <a:gd name="connsiteX4" fmla="*/ 0 w 1202860"/>
              <a:gd name="connsiteY4" fmla="*/ 669637 h 669637"/>
              <a:gd name="connsiteX0" fmla="*/ 0 w 1202860"/>
              <a:gd name="connsiteY0" fmla="*/ 669637 h 675836"/>
              <a:gd name="connsiteX1" fmla="*/ 724185 w 1202860"/>
              <a:gd name="connsiteY1" fmla="*/ 0 h 675836"/>
              <a:gd name="connsiteX2" fmla="*/ 1202860 w 1202860"/>
              <a:gd name="connsiteY2" fmla="*/ 0 h 675836"/>
              <a:gd name="connsiteX3" fmla="*/ 526175 w 1202860"/>
              <a:gd name="connsiteY3" fmla="*/ 675836 h 675836"/>
              <a:gd name="connsiteX4" fmla="*/ 0 w 1202860"/>
              <a:gd name="connsiteY4" fmla="*/ 669637 h 675836"/>
              <a:gd name="connsiteX0" fmla="*/ 0 w 1202860"/>
              <a:gd name="connsiteY0" fmla="*/ 682038 h 682038"/>
              <a:gd name="connsiteX1" fmla="*/ 724185 w 1202860"/>
              <a:gd name="connsiteY1" fmla="*/ 0 h 682038"/>
              <a:gd name="connsiteX2" fmla="*/ 1202860 w 1202860"/>
              <a:gd name="connsiteY2" fmla="*/ 0 h 682038"/>
              <a:gd name="connsiteX3" fmla="*/ 526175 w 1202860"/>
              <a:gd name="connsiteY3" fmla="*/ 675836 h 682038"/>
              <a:gd name="connsiteX4" fmla="*/ 0 w 1202860"/>
              <a:gd name="connsiteY4" fmla="*/ 682038 h 682038"/>
              <a:gd name="connsiteX0" fmla="*/ 0 w 1202860"/>
              <a:gd name="connsiteY0" fmla="*/ 682038 h 682038"/>
              <a:gd name="connsiteX1" fmla="*/ 724185 w 1202860"/>
              <a:gd name="connsiteY1" fmla="*/ 0 h 682038"/>
              <a:gd name="connsiteX2" fmla="*/ 1202860 w 1202860"/>
              <a:gd name="connsiteY2" fmla="*/ 0 h 682038"/>
              <a:gd name="connsiteX3" fmla="*/ 526175 w 1202860"/>
              <a:gd name="connsiteY3" fmla="*/ 675836 h 682038"/>
              <a:gd name="connsiteX4" fmla="*/ 0 w 1202860"/>
              <a:gd name="connsiteY4" fmla="*/ 682038 h 682038"/>
              <a:gd name="connsiteX0" fmla="*/ 1 w 1078864"/>
              <a:gd name="connsiteY0" fmla="*/ 682038 h 682038"/>
              <a:gd name="connsiteX1" fmla="*/ 600189 w 1078864"/>
              <a:gd name="connsiteY1" fmla="*/ 0 h 682038"/>
              <a:gd name="connsiteX2" fmla="*/ 1078864 w 1078864"/>
              <a:gd name="connsiteY2" fmla="*/ 0 h 682038"/>
              <a:gd name="connsiteX3" fmla="*/ 402179 w 1078864"/>
              <a:gd name="connsiteY3" fmla="*/ 675836 h 682038"/>
              <a:gd name="connsiteX4" fmla="*/ 1 w 1078864"/>
              <a:gd name="connsiteY4" fmla="*/ 682038 h 682038"/>
              <a:gd name="connsiteX0" fmla="*/ 0 w 1178060"/>
              <a:gd name="connsiteY0" fmla="*/ 694439 h 694439"/>
              <a:gd name="connsiteX1" fmla="*/ 699385 w 1178060"/>
              <a:gd name="connsiteY1" fmla="*/ 0 h 694439"/>
              <a:gd name="connsiteX2" fmla="*/ 1178060 w 1178060"/>
              <a:gd name="connsiteY2" fmla="*/ 0 h 694439"/>
              <a:gd name="connsiteX3" fmla="*/ 501375 w 1178060"/>
              <a:gd name="connsiteY3" fmla="*/ 675836 h 694439"/>
              <a:gd name="connsiteX4" fmla="*/ 0 w 1178060"/>
              <a:gd name="connsiteY4" fmla="*/ 694439 h 694439"/>
              <a:gd name="connsiteX0" fmla="*/ 0 w 1178060"/>
              <a:gd name="connsiteY0" fmla="*/ 694439 h 694439"/>
              <a:gd name="connsiteX1" fmla="*/ 748985 w 1178060"/>
              <a:gd name="connsiteY1" fmla="*/ 0 h 694439"/>
              <a:gd name="connsiteX2" fmla="*/ 1178060 w 1178060"/>
              <a:gd name="connsiteY2" fmla="*/ 0 h 694439"/>
              <a:gd name="connsiteX3" fmla="*/ 501375 w 1178060"/>
              <a:gd name="connsiteY3" fmla="*/ 675836 h 694439"/>
              <a:gd name="connsiteX4" fmla="*/ 0 w 1178060"/>
              <a:gd name="connsiteY4" fmla="*/ 694439 h 694439"/>
              <a:gd name="connsiteX0" fmla="*/ 0 w 1178060"/>
              <a:gd name="connsiteY0" fmla="*/ 694439 h 694439"/>
              <a:gd name="connsiteX1" fmla="*/ 717984 w 1178060"/>
              <a:gd name="connsiteY1" fmla="*/ 0 h 694439"/>
              <a:gd name="connsiteX2" fmla="*/ 1178060 w 1178060"/>
              <a:gd name="connsiteY2" fmla="*/ 0 h 694439"/>
              <a:gd name="connsiteX3" fmla="*/ 501375 w 1178060"/>
              <a:gd name="connsiteY3" fmla="*/ 675836 h 694439"/>
              <a:gd name="connsiteX4" fmla="*/ 0 w 1178060"/>
              <a:gd name="connsiteY4" fmla="*/ 694439 h 694439"/>
              <a:gd name="connsiteX0" fmla="*/ 0 w 1178060"/>
              <a:gd name="connsiteY0" fmla="*/ 694439 h 694439"/>
              <a:gd name="connsiteX1" fmla="*/ 717984 w 1178060"/>
              <a:gd name="connsiteY1" fmla="*/ 0 h 694439"/>
              <a:gd name="connsiteX2" fmla="*/ 1178060 w 1178060"/>
              <a:gd name="connsiteY2" fmla="*/ 0 h 694439"/>
              <a:gd name="connsiteX3" fmla="*/ 457976 w 1178060"/>
              <a:gd name="connsiteY3" fmla="*/ 694437 h 694439"/>
              <a:gd name="connsiteX4" fmla="*/ 0 w 1178060"/>
              <a:gd name="connsiteY4" fmla="*/ 694439 h 694439"/>
              <a:gd name="connsiteX0" fmla="*/ 0 w 1190459"/>
              <a:gd name="connsiteY0" fmla="*/ 694439 h 694439"/>
              <a:gd name="connsiteX1" fmla="*/ 717984 w 1190459"/>
              <a:gd name="connsiteY1" fmla="*/ 0 h 694439"/>
              <a:gd name="connsiteX2" fmla="*/ 1190459 w 1190459"/>
              <a:gd name="connsiteY2" fmla="*/ 0 h 694439"/>
              <a:gd name="connsiteX3" fmla="*/ 457976 w 1190459"/>
              <a:gd name="connsiteY3" fmla="*/ 694437 h 694439"/>
              <a:gd name="connsiteX4" fmla="*/ 0 w 1190459"/>
              <a:gd name="connsiteY4" fmla="*/ 694439 h 69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59" h="694439">
                <a:moveTo>
                  <a:pt x="0" y="694439"/>
                </a:moveTo>
                <a:cubicBezTo>
                  <a:pt x="-400" y="677904"/>
                  <a:pt x="476589" y="227346"/>
                  <a:pt x="717984" y="0"/>
                </a:cubicBezTo>
                <a:lnTo>
                  <a:pt x="1190459" y="0"/>
                </a:lnTo>
                <a:lnTo>
                  <a:pt x="457976" y="694437"/>
                </a:lnTo>
                <a:lnTo>
                  <a:pt x="0" y="6944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 dirty="0"/>
          </a:p>
        </p:txBody>
      </p:sp>
      <p:pic>
        <p:nvPicPr>
          <p:cNvPr id="10" name="Imagen 9" descr="LOGOTIPO-FIRA.png">
            <a:extLst>
              <a:ext uri="{FF2B5EF4-FFF2-40B4-BE49-F238E27FC236}">
                <a16:creationId xmlns:a16="http://schemas.microsoft.com/office/drawing/2014/main" id="{4FD99E42-1936-1243-9E1E-37831CDA9F5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27" y="6176964"/>
            <a:ext cx="1558859" cy="609747"/>
          </a:xfrm>
          <a:prstGeom prst="rect">
            <a:avLst/>
          </a:prstGeom>
        </p:spPr>
      </p:pic>
      <p:sp>
        <p:nvSpPr>
          <p:cNvPr id="11" name="Right Triangle 101">
            <a:extLst>
              <a:ext uri="{FF2B5EF4-FFF2-40B4-BE49-F238E27FC236}">
                <a16:creationId xmlns:a16="http://schemas.microsoft.com/office/drawing/2014/main" id="{DA247181-176B-8244-A5F1-5F03A19BAE68}"/>
              </a:ext>
            </a:extLst>
          </p:cNvPr>
          <p:cNvSpPr/>
          <p:nvPr userDrawn="1"/>
        </p:nvSpPr>
        <p:spPr>
          <a:xfrm flipH="1">
            <a:off x="8384686" y="5894394"/>
            <a:ext cx="759314" cy="96360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</p:spTree>
    <p:extLst>
      <p:ext uri="{BB962C8B-B14F-4D97-AF65-F5344CB8AC3E}">
        <p14:creationId xmlns:p14="http://schemas.microsoft.com/office/powerpoint/2010/main" val="30980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2" r:id="rId12"/>
    <p:sldLayoutId id="2147483657" r:id="rId13"/>
    <p:sldLayoutId id="2147483683" r:id="rId14"/>
    <p:sldLayoutId id="2147483684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945E17DE-B6C8-4F44-8700-67FA837C84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28075" r="508" b="10052"/>
          <a:stretch/>
        </p:blipFill>
        <p:spPr>
          <a:xfrm>
            <a:off x="241058" y="4471158"/>
            <a:ext cx="4644183" cy="2038878"/>
          </a:xfrm>
        </p:spPr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78D42196-293B-7B46-8214-ED469D0690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5" t="41232" b="11927"/>
          <a:stretch/>
        </p:blipFill>
        <p:spPr>
          <a:xfrm>
            <a:off x="2368460" y="4471158"/>
            <a:ext cx="4644183" cy="2038878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6EFACE65-3512-9745-9167-DF7A68F76EA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7397" r="18547" b="28986"/>
          <a:stretch/>
        </p:blipFill>
        <p:spPr>
          <a:xfrm>
            <a:off x="4477147" y="4451125"/>
            <a:ext cx="4644183" cy="2058911"/>
          </a:xfrm>
        </p:spPr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ACCA27CC-427E-0841-BD28-A290815AADE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2138" r="35267" b="25778"/>
          <a:stretch/>
        </p:blipFill>
        <p:spPr>
          <a:xfrm>
            <a:off x="6630510" y="4476728"/>
            <a:ext cx="2526457" cy="2038233"/>
          </a:xfrm>
        </p:spPr>
      </p:pic>
      <p:grpSp>
        <p:nvGrpSpPr>
          <p:cNvPr id="17" name="Agrupar 9">
            <a:extLst>
              <a:ext uri="{FF2B5EF4-FFF2-40B4-BE49-F238E27FC236}">
                <a16:creationId xmlns:a16="http://schemas.microsoft.com/office/drawing/2014/main" id="{1C211657-0D4F-6045-BA16-DBAAEFC0D211}"/>
              </a:ext>
            </a:extLst>
          </p:cNvPr>
          <p:cNvGrpSpPr/>
          <p:nvPr/>
        </p:nvGrpSpPr>
        <p:grpSpPr>
          <a:xfrm flipH="1">
            <a:off x="-1788" y="2647054"/>
            <a:ext cx="8508114" cy="1280362"/>
            <a:chOff x="2331614" y="2428447"/>
            <a:chExt cx="6832634" cy="920119"/>
          </a:xfrm>
        </p:grpSpPr>
        <p:sp>
          <p:nvSpPr>
            <p:cNvPr id="18" name="Shape 121">
              <a:extLst>
                <a:ext uri="{FF2B5EF4-FFF2-40B4-BE49-F238E27FC236}">
                  <a16:creationId xmlns:a16="http://schemas.microsoft.com/office/drawing/2014/main" id="{A7B0B8B8-B8E4-4A4A-AA44-F654095A2A4F}"/>
                </a:ext>
              </a:extLst>
            </p:cNvPr>
            <p:cNvSpPr/>
            <p:nvPr userDrawn="1"/>
          </p:nvSpPr>
          <p:spPr>
            <a:xfrm>
              <a:off x="2554485" y="2428447"/>
              <a:ext cx="6609763" cy="920119"/>
            </a:xfrm>
            <a:custGeom>
              <a:avLst/>
              <a:gdLst>
                <a:gd name="connsiteX0" fmla="*/ 0 w 132372"/>
                <a:gd name="connsiteY0" fmla="*/ 21498 h 21567"/>
                <a:gd name="connsiteX1" fmla="*/ 4409 w 132372"/>
                <a:gd name="connsiteY1" fmla="*/ 21567 h 21567"/>
                <a:gd name="connsiteX2" fmla="*/ 132372 w 132372"/>
                <a:gd name="connsiteY2" fmla="*/ 311 h 21567"/>
                <a:gd name="connsiteX3" fmla="*/ 17358 w 132372"/>
                <a:gd name="connsiteY3" fmla="*/ 0 h 21567"/>
                <a:gd name="connsiteX4" fmla="*/ 0 w 132372"/>
                <a:gd name="connsiteY4" fmla="*/ 21498 h 21567"/>
                <a:gd name="connsiteX0" fmla="*/ 0 w 132372"/>
                <a:gd name="connsiteY0" fmla="*/ 21498 h 24220"/>
                <a:gd name="connsiteX1" fmla="*/ 4409 w 132372"/>
                <a:gd name="connsiteY1" fmla="*/ 21567 h 24220"/>
                <a:gd name="connsiteX2" fmla="*/ 132372 w 132372"/>
                <a:gd name="connsiteY2" fmla="*/ 311 h 24220"/>
                <a:gd name="connsiteX3" fmla="*/ 17358 w 132372"/>
                <a:gd name="connsiteY3" fmla="*/ 0 h 24220"/>
                <a:gd name="connsiteX4" fmla="*/ 0 w 132372"/>
                <a:gd name="connsiteY4" fmla="*/ 21498 h 24220"/>
                <a:gd name="connsiteX0" fmla="*/ 0 w 132372"/>
                <a:gd name="connsiteY0" fmla="*/ 21498 h 24220"/>
                <a:gd name="connsiteX1" fmla="*/ 4409 w 132372"/>
                <a:gd name="connsiteY1" fmla="*/ 21567 h 24220"/>
                <a:gd name="connsiteX2" fmla="*/ 132372 w 132372"/>
                <a:gd name="connsiteY2" fmla="*/ 311 h 24220"/>
                <a:gd name="connsiteX3" fmla="*/ 17358 w 132372"/>
                <a:gd name="connsiteY3" fmla="*/ 0 h 24220"/>
                <a:gd name="connsiteX4" fmla="*/ 0 w 132372"/>
                <a:gd name="connsiteY4" fmla="*/ 21498 h 24220"/>
                <a:gd name="connsiteX0" fmla="*/ 0 w 132372"/>
                <a:gd name="connsiteY0" fmla="*/ 21498 h 21731"/>
                <a:gd name="connsiteX1" fmla="*/ 4409 w 132372"/>
                <a:gd name="connsiteY1" fmla="*/ 21567 h 21731"/>
                <a:gd name="connsiteX2" fmla="*/ 132372 w 132372"/>
                <a:gd name="connsiteY2" fmla="*/ 311 h 21731"/>
                <a:gd name="connsiteX3" fmla="*/ 17358 w 132372"/>
                <a:gd name="connsiteY3" fmla="*/ 0 h 21731"/>
                <a:gd name="connsiteX4" fmla="*/ 0 w 132372"/>
                <a:gd name="connsiteY4" fmla="*/ 21498 h 21731"/>
                <a:gd name="connsiteX0" fmla="*/ 0 w 132372"/>
                <a:gd name="connsiteY0" fmla="*/ 21498 h 21523"/>
                <a:gd name="connsiteX1" fmla="*/ 69327 w 132372"/>
                <a:gd name="connsiteY1" fmla="*/ 21217 h 21523"/>
                <a:gd name="connsiteX2" fmla="*/ 132372 w 132372"/>
                <a:gd name="connsiteY2" fmla="*/ 311 h 21523"/>
                <a:gd name="connsiteX3" fmla="*/ 17358 w 132372"/>
                <a:gd name="connsiteY3" fmla="*/ 0 h 21523"/>
                <a:gd name="connsiteX4" fmla="*/ 0 w 132372"/>
                <a:gd name="connsiteY4" fmla="*/ 21498 h 21523"/>
                <a:gd name="connsiteX0" fmla="*/ 0 w 136480"/>
                <a:gd name="connsiteY0" fmla="*/ 21498 h 21523"/>
                <a:gd name="connsiteX1" fmla="*/ 69327 w 136480"/>
                <a:gd name="connsiteY1" fmla="*/ 21217 h 21523"/>
                <a:gd name="connsiteX2" fmla="*/ 132372 w 136480"/>
                <a:gd name="connsiteY2" fmla="*/ 311 h 21523"/>
                <a:gd name="connsiteX3" fmla="*/ 17358 w 136480"/>
                <a:gd name="connsiteY3" fmla="*/ 0 h 21523"/>
                <a:gd name="connsiteX4" fmla="*/ 0 w 136480"/>
                <a:gd name="connsiteY4" fmla="*/ 21498 h 21523"/>
                <a:gd name="connsiteX0" fmla="*/ 0 w 174842"/>
                <a:gd name="connsiteY0" fmla="*/ 21498 h 21523"/>
                <a:gd name="connsiteX1" fmla="*/ 135029 w 174842"/>
                <a:gd name="connsiteY1" fmla="*/ 21217 h 21523"/>
                <a:gd name="connsiteX2" fmla="*/ 132372 w 174842"/>
                <a:gd name="connsiteY2" fmla="*/ 311 h 21523"/>
                <a:gd name="connsiteX3" fmla="*/ 17358 w 174842"/>
                <a:gd name="connsiteY3" fmla="*/ 0 h 21523"/>
                <a:gd name="connsiteX4" fmla="*/ 0 w 174842"/>
                <a:gd name="connsiteY4" fmla="*/ 21498 h 21523"/>
                <a:gd name="connsiteX0" fmla="*/ 0 w 135029"/>
                <a:gd name="connsiteY0" fmla="*/ 21498 h 21523"/>
                <a:gd name="connsiteX1" fmla="*/ 135029 w 135029"/>
                <a:gd name="connsiteY1" fmla="*/ 21217 h 21523"/>
                <a:gd name="connsiteX2" fmla="*/ 132372 w 135029"/>
                <a:gd name="connsiteY2" fmla="*/ 311 h 21523"/>
                <a:gd name="connsiteX3" fmla="*/ 17358 w 135029"/>
                <a:gd name="connsiteY3" fmla="*/ 0 h 21523"/>
                <a:gd name="connsiteX4" fmla="*/ 0 w 135029"/>
                <a:gd name="connsiteY4" fmla="*/ 21498 h 21523"/>
                <a:gd name="connsiteX0" fmla="*/ 0 w 135029"/>
                <a:gd name="connsiteY0" fmla="*/ 21498 h 21523"/>
                <a:gd name="connsiteX1" fmla="*/ 135029 w 135029"/>
                <a:gd name="connsiteY1" fmla="*/ 21217 h 21523"/>
                <a:gd name="connsiteX2" fmla="*/ 132372 w 135029"/>
                <a:gd name="connsiteY2" fmla="*/ 311 h 21523"/>
                <a:gd name="connsiteX3" fmla="*/ 17358 w 135029"/>
                <a:gd name="connsiteY3" fmla="*/ 0 h 21523"/>
                <a:gd name="connsiteX4" fmla="*/ 0 w 135029"/>
                <a:gd name="connsiteY4" fmla="*/ 21498 h 21523"/>
                <a:gd name="connsiteX0" fmla="*/ 0 w 133238"/>
                <a:gd name="connsiteY0" fmla="*/ 21498 h 21498"/>
                <a:gd name="connsiteX1" fmla="*/ 133238 w 133238"/>
                <a:gd name="connsiteY1" fmla="*/ 18415 h 21498"/>
                <a:gd name="connsiteX2" fmla="*/ 132372 w 133238"/>
                <a:gd name="connsiteY2" fmla="*/ 311 h 21498"/>
                <a:gd name="connsiteX3" fmla="*/ 17358 w 133238"/>
                <a:gd name="connsiteY3" fmla="*/ 0 h 21498"/>
                <a:gd name="connsiteX4" fmla="*/ 0 w 133238"/>
                <a:gd name="connsiteY4" fmla="*/ 21498 h 21498"/>
                <a:gd name="connsiteX0" fmla="*/ 0 w 132902"/>
                <a:gd name="connsiteY0" fmla="*/ 21498 h 21567"/>
                <a:gd name="connsiteX1" fmla="*/ 132902 w 132902"/>
                <a:gd name="connsiteY1" fmla="*/ 21567 h 21567"/>
                <a:gd name="connsiteX2" fmla="*/ 132372 w 132902"/>
                <a:gd name="connsiteY2" fmla="*/ 311 h 21567"/>
                <a:gd name="connsiteX3" fmla="*/ 17358 w 132902"/>
                <a:gd name="connsiteY3" fmla="*/ 0 h 21567"/>
                <a:gd name="connsiteX4" fmla="*/ 0 w 132902"/>
                <a:gd name="connsiteY4" fmla="*/ 21498 h 21567"/>
                <a:gd name="connsiteX0" fmla="*/ 0 w 132902"/>
                <a:gd name="connsiteY0" fmla="*/ 21498 h 21567"/>
                <a:gd name="connsiteX1" fmla="*/ 132902 w 132902"/>
                <a:gd name="connsiteY1" fmla="*/ 21567 h 21567"/>
                <a:gd name="connsiteX2" fmla="*/ 132372 w 132902"/>
                <a:gd name="connsiteY2" fmla="*/ 311 h 21567"/>
                <a:gd name="connsiteX3" fmla="*/ 17358 w 132902"/>
                <a:gd name="connsiteY3" fmla="*/ 0 h 21567"/>
                <a:gd name="connsiteX4" fmla="*/ 0 w 132902"/>
                <a:gd name="connsiteY4" fmla="*/ 21498 h 21567"/>
                <a:gd name="connsiteX0" fmla="*/ 0 w 132380"/>
                <a:gd name="connsiteY0" fmla="*/ 21498 h 21567"/>
                <a:gd name="connsiteX1" fmla="*/ 131895 w 132380"/>
                <a:gd name="connsiteY1" fmla="*/ 21567 h 21567"/>
                <a:gd name="connsiteX2" fmla="*/ 132372 w 132380"/>
                <a:gd name="connsiteY2" fmla="*/ 311 h 21567"/>
                <a:gd name="connsiteX3" fmla="*/ 17358 w 132380"/>
                <a:gd name="connsiteY3" fmla="*/ 0 h 21567"/>
                <a:gd name="connsiteX4" fmla="*/ 0 w 132380"/>
                <a:gd name="connsiteY4" fmla="*/ 21498 h 21567"/>
                <a:gd name="connsiteX0" fmla="*/ 0 w 132567"/>
                <a:gd name="connsiteY0" fmla="*/ 21498 h 21567"/>
                <a:gd name="connsiteX1" fmla="*/ 132567 w 132567"/>
                <a:gd name="connsiteY1" fmla="*/ 21567 h 21567"/>
                <a:gd name="connsiteX2" fmla="*/ 132372 w 132567"/>
                <a:gd name="connsiteY2" fmla="*/ 311 h 21567"/>
                <a:gd name="connsiteX3" fmla="*/ 17358 w 132567"/>
                <a:gd name="connsiteY3" fmla="*/ 0 h 21567"/>
                <a:gd name="connsiteX4" fmla="*/ 0 w 132567"/>
                <a:gd name="connsiteY4" fmla="*/ 21498 h 21567"/>
                <a:gd name="connsiteX0" fmla="*/ 0 w 133943"/>
                <a:gd name="connsiteY0" fmla="*/ 21498 h 21567"/>
                <a:gd name="connsiteX1" fmla="*/ 132567 w 133943"/>
                <a:gd name="connsiteY1" fmla="*/ 21567 h 21567"/>
                <a:gd name="connsiteX2" fmla="*/ 133939 w 133943"/>
                <a:gd name="connsiteY2" fmla="*/ 311 h 21567"/>
                <a:gd name="connsiteX3" fmla="*/ 17358 w 133943"/>
                <a:gd name="connsiteY3" fmla="*/ 0 h 21567"/>
                <a:gd name="connsiteX4" fmla="*/ 0 w 133943"/>
                <a:gd name="connsiteY4" fmla="*/ 21498 h 21567"/>
                <a:gd name="connsiteX0" fmla="*/ 0 w 132831"/>
                <a:gd name="connsiteY0" fmla="*/ 21498 h 21567"/>
                <a:gd name="connsiteX1" fmla="*/ 132567 w 132831"/>
                <a:gd name="connsiteY1" fmla="*/ 21567 h 21567"/>
                <a:gd name="connsiteX2" fmla="*/ 132820 w 132831"/>
                <a:gd name="connsiteY2" fmla="*/ 311 h 21567"/>
                <a:gd name="connsiteX3" fmla="*/ 17358 w 132831"/>
                <a:gd name="connsiteY3" fmla="*/ 0 h 21567"/>
                <a:gd name="connsiteX4" fmla="*/ 0 w 132831"/>
                <a:gd name="connsiteY4" fmla="*/ 21498 h 21567"/>
                <a:gd name="connsiteX0" fmla="*/ 0 w 132831"/>
                <a:gd name="connsiteY0" fmla="*/ 21498 h 21567"/>
                <a:gd name="connsiteX1" fmla="*/ 132567 w 132831"/>
                <a:gd name="connsiteY1" fmla="*/ 21567 h 21567"/>
                <a:gd name="connsiteX2" fmla="*/ 132820 w 132831"/>
                <a:gd name="connsiteY2" fmla="*/ 311 h 21567"/>
                <a:gd name="connsiteX3" fmla="*/ 17358 w 132831"/>
                <a:gd name="connsiteY3" fmla="*/ 0 h 21567"/>
                <a:gd name="connsiteX4" fmla="*/ 0 w 132831"/>
                <a:gd name="connsiteY4" fmla="*/ 21498 h 21567"/>
                <a:gd name="connsiteX0" fmla="*/ 0 w 132841"/>
                <a:gd name="connsiteY0" fmla="*/ 21498 h 21567"/>
                <a:gd name="connsiteX1" fmla="*/ 132567 w 132841"/>
                <a:gd name="connsiteY1" fmla="*/ 21567 h 21567"/>
                <a:gd name="connsiteX2" fmla="*/ 132820 w 132841"/>
                <a:gd name="connsiteY2" fmla="*/ 311 h 21567"/>
                <a:gd name="connsiteX3" fmla="*/ 17358 w 132841"/>
                <a:gd name="connsiteY3" fmla="*/ 0 h 21567"/>
                <a:gd name="connsiteX4" fmla="*/ 0 w 132841"/>
                <a:gd name="connsiteY4" fmla="*/ 21498 h 21567"/>
                <a:gd name="connsiteX0" fmla="*/ 0 w 134024"/>
                <a:gd name="connsiteY0" fmla="*/ 21498 h 21567"/>
                <a:gd name="connsiteX1" fmla="*/ 134022 w 134024"/>
                <a:gd name="connsiteY1" fmla="*/ 21567 h 21567"/>
                <a:gd name="connsiteX2" fmla="*/ 132820 w 134024"/>
                <a:gd name="connsiteY2" fmla="*/ 311 h 21567"/>
                <a:gd name="connsiteX3" fmla="*/ 17358 w 134024"/>
                <a:gd name="connsiteY3" fmla="*/ 0 h 21567"/>
                <a:gd name="connsiteX4" fmla="*/ 0 w 134024"/>
                <a:gd name="connsiteY4" fmla="*/ 21498 h 21567"/>
                <a:gd name="connsiteX0" fmla="*/ 0 w 132850"/>
                <a:gd name="connsiteY0" fmla="*/ 21498 h 21567"/>
                <a:gd name="connsiteX1" fmla="*/ 132679 w 132850"/>
                <a:gd name="connsiteY1" fmla="*/ 21567 h 21567"/>
                <a:gd name="connsiteX2" fmla="*/ 132820 w 132850"/>
                <a:gd name="connsiteY2" fmla="*/ 311 h 21567"/>
                <a:gd name="connsiteX3" fmla="*/ 17358 w 132850"/>
                <a:gd name="connsiteY3" fmla="*/ 0 h 21567"/>
                <a:gd name="connsiteX4" fmla="*/ 0 w 132850"/>
                <a:gd name="connsiteY4" fmla="*/ 21498 h 21567"/>
                <a:gd name="connsiteX0" fmla="*/ 0 w 132820"/>
                <a:gd name="connsiteY0" fmla="*/ 21498 h 21567"/>
                <a:gd name="connsiteX1" fmla="*/ 132679 w 132820"/>
                <a:gd name="connsiteY1" fmla="*/ 21567 h 21567"/>
                <a:gd name="connsiteX2" fmla="*/ 132820 w 132820"/>
                <a:gd name="connsiteY2" fmla="*/ 311 h 21567"/>
                <a:gd name="connsiteX3" fmla="*/ 17358 w 132820"/>
                <a:gd name="connsiteY3" fmla="*/ 0 h 21567"/>
                <a:gd name="connsiteX4" fmla="*/ 0 w 132820"/>
                <a:gd name="connsiteY4" fmla="*/ 21498 h 21567"/>
                <a:gd name="connsiteX0" fmla="*/ 0 w 132820"/>
                <a:gd name="connsiteY0" fmla="*/ 21498 h 21567"/>
                <a:gd name="connsiteX1" fmla="*/ 132679 w 132820"/>
                <a:gd name="connsiteY1" fmla="*/ 21567 h 21567"/>
                <a:gd name="connsiteX2" fmla="*/ 132820 w 132820"/>
                <a:gd name="connsiteY2" fmla="*/ 311 h 21567"/>
                <a:gd name="connsiteX3" fmla="*/ 17358 w 132820"/>
                <a:gd name="connsiteY3" fmla="*/ 0 h 21567"/>
                <a:gd name="connsiteX4" fmla="*/ 0 w 132820"/>
                <a:gd name="connsiteY4" fmla="*/ 21498 h 21567"/>
                <a:gd name="connsiteX0" fmla="*/ 0 w 132820"/>
                <a:gd name="connsiteY0" fmla="*/ 21498 h 21567"/>
                <a:gd name="connsiteX1" fmla="*/ 132679 w 132820"/>
                <a:gd name="connsiteY1" fmla="*/ 21567 h 21567"/>
                <a:gd name="connsiteX2" fmla="*/ 132820 w 132820"/>
                <a:gd name="connsiteY2" fmla="*/ 311 h 21567"/>
                <a:gd name="connsiteX3" fmla="*/ 17358 w 132820"/>
                <a:gd name="connsiteY3" fmla="*/ 0 h 21567"/>
                <a:gd name="connsiteX4" fmla="*/ 0 w 132820"/>
                <a:gd name="connsiteY4" fmla="*/ 21498 h 21567"/>
                <a:gd name="connsiteX0" fmla="*/ 0 w 132820"/>
                <a:gd name="connsiteY0" fmla="*/ 21187 h 21256"/>
                <a:gd name="connsiteX1" fmla="*/ 132679 w 132820"/>
                <a:gd name="connsiteY1" fmla="*/ 21256 h 21256"/>
                <a:gd name="connsiteX2" fmla="*/ 132820 w 132820"/>
                <a:gd name="connsiteY2" fmla="*/ 0 h 21256"/>
                <a:gd name="connsiteX3" fmla="*/ 19037 w 132820"/>
                <a:gd name="connsiteY3" fmla="*/ 3716 h 21256"/>
                <a:gd name="connsiteX4" fmla="*/ 0 w 132820"/>
                <a:gd name="connsiteY4" fmla="*/ 21187 h 21256"/>
                <a:gd name="connsiteX0" fmla="*/ 0 w 132820"/>
                <a:gd name="connsiteY0" fmla="*/ 21187 h 21256"/>
                <a:gd name="connsiteX1" fmla="*/ 132679 w 132820"/>
                <a:gd name="connsiteY1" fmla="*/ 21256 h 21256"/>
                <a:gd name="connsiteX2" fmla="*/ 132820 w 132820"/>
                <a:gd name="connsiteY2" fmla="*/ 0 h 21256"/>
                <a:gd name="connsiteX3" fmla="*/ 16910 w 132820"/>
                <a:gd name="connsiteY3" fmla="*/ 39 h 21256"/>
                <a:gd name="connsiteX4" fmla="*/ 0 w 132820"/>
                <a:gd name="connsiteY4" fmla="*/ 21187 h 2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20" h="21256" extrusionOk="0">
                  <a:moveTo>
                    <a:pt x="0" y="21187"/>
                  </a:moveTo>
                  <a:lnTo>
                    <a:pt x="132679" y="21256"/>
                  </a:lnTo>
                  <a:cubicBezTo>
                    <a:pt x="132737" y="15306"/>
                    <a:pt x="132699" y="3583"/>
                    <a:pt x="132820" y="0"/>
                  </a:cubicBezTo>
                  <a:cubicBezTo>
                    <a:pt x="130934" y="71"/>
                    <a:pt x="55397" y="143"/>
                    <a:pt x="16910" y="39"/>
                  </a:cubicBezTo>
                  <a:lnTo>
                    <a:pt x="0" y="2118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r>
                <a:rPr lang="en-GB" sz="2800" dirty="0" smtClean="0"/>
                <a:t>	</a:t>
              </a:r>
              <a:r>
                <a:rPr lang="es-MX" sz="2800" dirty="0" smtClean="0"/>
                <a:t>Medición del desempeño y evaluación:</a:t>
              </a:r>
            </a:p>
            <a:p>
              <a:pPr>
                <a:defRPr sz="3200">
                  <a:solidFill>
                    <a:srgbClr val="FFFFFF"/>
                  </a:solidFill>
                </a:defRPr>
              </a:pPr>
              <a:r>
                <a:rPr lang="es-MX" sz="2400" dirty="0" smtClean="0"/>
                <a:t>	El caso de FIRA</a:t>
              </a:r>
              <a:endParaRPr lang="es-MX" sz="2400" dirty="0"/>
            </a:p>
          </p:txBody>
        </p:sp>
        <p:sp>
          <p:nvSpPr>
            <p:cNvPr id="19" name="Shape 121">
              <a:extLst>
                <a:ext uri="{FF2B5EF4-FFF2-40B4-BE49-F238E27FC236}">
                  <a16:creationId xmlns:a16="http://schemas.microsoft.com/office/drawing/2014/main" id="{BCFD672A-02F1-8048-9E8E-18D780FC8D8C}"/>
                </a:ext>
              </a:extLst>
            </p:cNvPr>
            <p:cNvSpPr/>
            <p:nvPr userDrawn="1"/>
          </p:nvSpPr>
          <p:spPr>
            <a:xfrm>
              <a:off x="2331614" y="2428447"/>
              <a:ext cx="1077788" cy="92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31"/>
                  </a:moveTo>
                  <a:lnTo>
                    <a:pt x="4409" y="21600"/>
                  </a:lnTo>
                  <a:lnTo>
                    <a:pt x="21600" y="0"/>
                  </a:lnTo>
                  <a:lnTo>
                    <a:pt x="17358" y="33"/>
                  </a:lnTo>
                  <a:lnTo>
                    <a:pt x="0" y="21531"/>
                  </a:lnTo>
                  <a:close/>
                </a:path>
              </a:pathLst>
            </a:custGeom>
            <a:solidFill>
              <a:srgbClr val="86B722"/>
            </a:solidFill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79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Medición del desempeño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11971" y="963476"/>
            <a:ext cx="877679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Esos 6 objetivos se miden con 11 indicadores</a:t>
            </a:r>
            <a:r>
              <a:rPr lang="en-US" sz="2000" dirty="0" smtClean="0"/>
              <a:t>:</a:t>
            </a:r>
            <a:endParaRPr lang="en-GB" sz="2000" dirty="0" smtClean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Saldo de crédito.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Número de acreditados</a:t>
            </a:r>
            <a:r>
              <a:rPr lang="en-US" dirty="0" smtClean="0"/>
              <a:t>.</a:t>
            </a:r>
            <a:endParaRPr lang="en-US" dirty="0" smtClean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Saldo de crédito de largo plazo</a:t>
            </a:r>
            <a:r>
              <a:rPr lang="en-GB" dirty="0" smtClean="0"/>
              <a:t>.</a:t>
            </a:r>
            <a:endParaRPr lang="es-MX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Saldo de crédito </a:t>
            </a:r>
            <a:r>
              <a:rPr lang="es-MX" dirty="0" smtClean="0"/>
              <a:t>para empresas pequeñas y medianas</a:t>
            </a:r>
            <a:r>
              <a:rPr lang="en-GB" dirty="0" smtClean="0"/>
              <a:t>.</a:t>
            </a:r>
            <a:endParaRPr lang="es-MX" dirty="0"/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Saldo de crédito</a:t>
            </a:r>
            <a:r>
              <a:rPr lang="es-MX" dirty="0" smtClean="0"/>
              <a:t> para regiones prioritarias.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Saldo de crédito</a:t>
            </a:r>
            <a:r>
              <a:rPr lang="es-MX" dirty="0" smtClean="0"/>
              <a:t> para proyectos sostenibles (verdes)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Tiempo de respuesta para atender solicitudes de intermediarios financieros.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Número de puntos de acceso de intermediarios financieros no bancarios.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Saldo de crédito a través de intermediarios financieros no bancarios.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Flujo de crédito asociado a programas públicos.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dirty="0" smtClean="0"/>
              <a:t>Capital institucional (patrimonio) de FIRA.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90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Medición del desempeño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-7880" y="696435"/>
            <a:ext cx="8896649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Los 11 indicadores capturan cómo se desempeñan las áreas operativas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Enfoque en factores cuantificables que están claramente relacionados con el objetivo de FIRA. 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Periodicidad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Cada indicador tiene un objetivo para 2018 (el final de la administración federal actual)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También hay una meta anual, para cada indicador, alineada con su meta para 2018. 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Todos los indicadores se calculan de forma mensual. </a:t>
            </a:r>
            <a:endParaRPr lang="es-MX" sz="2000" dirty="0" smtClean="0"/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Órgano de gobierno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Comité técnico revisan el progreso de los indicadores cada trimestre.  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Todas las áreas operativas de FIRA son responsables del desempeño de los indicadores. </a:t>
            </a:r>
          </a:p>
          <a:p>
            <a:pPr marL="914400" lvl="1" indent="-457200" algn="just">
              <a:lnSpc>
                <a:spcPct val="18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Hay una área de monitoreo y evaluación (no es operativa) que reporta esos indicadores y que no está involucrada en las actividades operativas (no tiene conflicto de interés)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10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8">
            <a:extLst>
              <a:ext uri="{FF2B5EF4-FFF2-40B4-BE49-F238E27FC236}">
                <a16:creationId xmlns:a16="http://schemas.microsoft.com/office/drawing/2014/main" id="{ACEEABB8-6ED6-FA4E-8172-5345C331C16D}"/>
              </a:ext>
            </a:extLst>
          </p:cNvPr>
          <p:cNvSpPr txBox="1"/>
          <p:nvPr/>
        </p:nvSpPr>
        <p:spPr>
          <a:xfrm>
            <a:off x="5806629" y="1621368"/>
            <a:ext cx="648255" cy="361254"/>
          </a:xfrm>
          <a:prstGeom prst="rect">
            <a:avLst/>
          </a:prstGeom>
          <a:noFill/>
        </p:spPr>
        <p:txBody>
          <a:bodyPr wrap="none" lIns="25718" tIns="12859" rIns="25718" bIns="12859" rtlCol="0">
            <a:spAutoFit/>
          </a:bodyPr>
          <a:lstStyle/>
          <a:p>
            <a:pPr>
              <a:lnSpc>
                <a:spcPts val="2813"/>
              </a:lnSpc>
            </a:pPr>
            <a:r>
              <a:rPr lang="en-US" sz="1950" b="1" dirty="0" err="1" smtClean="0">
                <a:solidFill>
                  <a:schemeClr val="accent1"/>
                </a:solidFill>
                <a:latin typeface="+mj-lt"/>
                <a:ea typeface="Lato Black" charset="0"/>
                <a:cs typeface="Lato Black" charset="0"/>
              </a:rPr>
              <a:t>Índice</a:t>
            </a:r>
            <a:endParaRPr lang="en-US" sz="1950" b="1" dirty="0">
              <a:solidFill>
                <a:schemeClr val="accent1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369FC3DB-AE04-3040-A4B7-12880369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78" r="11688" b="-178"/>
          <a:stretch/>
        </p:blipFill>
        <p:spPr>
          <a:xfrm>
            <a:off x="80774" y="-17211"/>
            <a:ext cx="4913246" cy="6759205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  <p:sp>
        <p:nvSpPr>
          <p:cNvPr id="5" name="Rectángulo 4"/>
          <p:cNvSpPr/>
          <p:nvPr/>
        </p:nvSpPr>
        <p:spPr>
          <a:xfrm>
            <a:off x="4553134" y="3095003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Objetivo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de FIRA</a:t>
            </a:r>
            <a:endParaRPr lang="en-GB" sz="1600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624087" y="2240326"/>
            <a:ext cx="3967772" cy="3375526"/>
            <a:chOff x="3624087" y="2240326"/>
            <a:chExt cx="3967772" cy="3375526"/>
          </a:xfrm>
        </p:grpSpPr>
        <p:grpSp>
          <p:nvGrpSpPr>
            <p:cNvPr id="19" name="Grupo 18"/>
            <p:cNvGrpSpPr/>
            <p:nvPr/>
          </p:nvGrpSpPr>
          <p:grpSpPr>
            <a:xfrm>
              <a:off x="3921514" y="2240326"/>
              <a:ext cx="3670345" cy="2587665"/>
              <a:chOff x="3704684" y="1844101"/>
              <a:chExt cx="4893796" cy="3450220"/>
            </a:xfrm>
          </p:grpSpPr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F17A9C91-B022-B641-879A-2DF581E97400}"/>
                  </a:ext>
                </a:extLst>
              </p:cNvPr>
              <p:cNvSpPr txBox="1"/>
              <p:nvPr/>
            </p:nvSpPr>
            <p:spPr>
              <a:xfrm>
                <a:off x="4168903" y="4931401"/>
                <a:ext cx="1280694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b="1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Evaluación</a:t>
                </a:r>
                <a:endParaRPr lang="es-MX" sz="1600" b="1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1" name="TextBox 35">
                <a:extLst>
                  <a:ext uri="{FF2B5EF4-FFF2-40B4-BE49-F238E27FC236}">
                    <a16:creationId xmlns:a16="http://schemas.microsoft.com/office/drawing/2014/main" id="{876A8B99-D33A-514F-A156-7118F5EA89CA}"/>
                  </a:ext>
                </a:extLst>
              </p:cNvPr>
              <p:cNvSpPr txBox="1"/>
              <p:nvPr/>
            </p:nvSpPr>
            <p:spPr>
              <a:xfrm>
                <a:off x="4852494" y="1990312"/>
                <a:ext cx="3745986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latin typeface="+mj-lt"/>
                    <a:ea typeface="Lato Black" charset="0"/>
                    <a:cs typeface="Lato Black" charset="0"/>
                  </a:rPr>
                  <a:t>El papel de la banca de desarrollo</a:t>
                </a:r>
                <a:endParaRPr lang="es-MX" sz="1600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5EF212C-4576-3C4A-BB41-A269676C228A}"/>
                  </a:ext>
                </a:extLst>
              </p:cNvPr>
              <p:cNvSpPr txBox="1"/>
              <p:nvPr/>
            </p:nvSpPr>
            <p:spPr>
              <a:xfrm>
                <a:off x="4679653" y="2975050"/>
                <a:ext cx="69337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26F14DC7-CC5C-5F44-B44C-D8DB0BAE0A48}"/>
                  </a:ext>
                </a:extLst>
              </p:cNvPr>
              <p:cNvSpPr/>
              <p:nvPr/>
            </p:nvSpPr>
            <p:spPr>
              <a:xfrm>
                <a:off x="3957421" y="2823283"/>
                <a:ext cx="600833" cy="600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2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34" name="Oval 41">
                <a:extLst>
                  <a:ext uri="{FF2B5EF4-FFF2-40B4-BE49-F238E27FC236}">
                    <a16:creationId xmlns:a16="http://schemas.microsoft.com/office/drawing/2014/main" id="{B828F06D-7ECC-5449-B8BA-F5F26C4C03CF}"/>
                  </a:ext>
                </a:extLst>
              </p:cNvPr>
              <p:cNvSpPr/>
              <p:nvPr/>
            </p:nvSpPr>
            <p:spPr>
              <a:xfrm>
                <a:off x="4251660" y="1844101"/>
                <a:ext cx="600833" cy="600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0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1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AFA4492E-4DAC-4147-A730-3933CC2824CB}"/>
                  </a:ext>
                </a:extLst>
              </p:cNvPr>
              <p:cNvSpPr txBox="1"/>
              <p:nvPr/>
            </p:nvSpPr>
            <p:spPr>
              <a:xfrm>
                <a:off x="4389636" y="3959788"/>
                <a:ext cx="2886263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Medición del desempeño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6" name="Oval 51">
                <a:extLst>
                  <a:ext uri="{FF2B5EF4-FFF2-40B4-BE49-F238E27FC236}">
                    <a16:creationId xmlns:a16="http://schemas.microsoft.com/office/drawing/2014/main" id="{D31A1600-7006-F14A-A419-2769F753AA24}"/>
                  </a:ext>
                </a:extLst>
              </p:cNvPr>
              <p:cNvSpPr/>
              <p:nvPr/>
            </p:nvSpPr>
            <p:spPr>
              <a:xfrm>
                <a:off x="3704684" y="3834506"/>
                <a:ext cx="600833" cy="600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12859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3</a:t>
                </a:r>
                <a:endParaRPr lang="es-MX" sz="1600" b="1" dirty="0">
                  <a:latin typeface="+mj-lt"/>
                </a:endParaRPr>
              </a:p>
            </p:txBody>
          </p:sp>
        </p:grp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F17A9C91-B022-B641-879A-2DF581E97400}"/>
                </a:ext>
              </a:extLst>
            </p:cNvPr>
            <p:cNvSpPr txBox="1"/>
            <p:nvPr/>
          </p:nvSpPr>
          <p:spPr>
            <a:xfrm>
              <a:off x="4221016" y="5254503"/>
              <a:ext cx="1167821" cy="272190"/>
            </a:xfrm>
            <a:prstGeom prst="rect">
              <a:avLst/>
            </a:prstGeom>
            <a:noFill/>
          </p:spPr>
          <p:txBody>
            <a:bodyPr wrap="none" lIns="25718" tIns="12859" rIns="25718" bIns="12859" rtlCol="0" anchor="ctr" anchorCtr="0">
              <a:spAutoFit/>
            </a:bodyPr>
            <a:lstStyle/>
            <a:p>
              <a:r>
                <a:rPr lang="es-MX" sz="1600" dirty="0" smtClean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Conclusiones</a:t>
              </a:r>
              <a:endParaRPr lang="es-MX" sz="1600" dirty="0">
                <a:solidFill>
                  <a:schemeClr val="tx2"/>
                </a:solidFill>
                <a:ea typeface="Lato Black" charset="0"/>
                <a:cs typeface="Lato Black" charset="0"/>
              </a:endParaRP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FC24A676-EE6B-C14E-A76B-090F548B5A98}"/>
                </a:ext>
              </a:extLst>
            </p:cNvPr>
            <p:cNvSpPr/>
            <p:nvPr/>
          </p:nvSpPr>
          <p:spPr>
            <a:xfrm>
              <a:off x="3624087" y="5165344"/>
              <a:ext cx="450625" cy="450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8" tIns="12859" rIns="25718" bIns="12859" rtlCol="0" anchor="ctr"/>
            <a:lstStyle/>
            <a:p>
              <a:pPr algn="ctr"/>
              <a:r>
                <a:rPr lang="es-MX" sz="1600" b="1" dirty="0" smtClean="0">
                  <a:latin typeface="+mj-lt"/>
                </a:rPr>
                <a:t>5</a:t>
              </a:r>
              <a:endParaRPr lang="es-MX" sz="1600" b="1" dirty="0">
                <a:latin typeface="+mj-lt"/>
              </a:endParaRPr>
            </a:p>
          </p:txBody>
        </p:sp>
      </p:grpSp>
      <p:sp>
        <p:nvSpPr>
          <p:cNvPr id="37" name="Oval 40">
            <a:extLst>
              <a:ext uri="{FF2B5EF4-FFF2-40B4-BE49-F238E27FC236}">
                <a16:creationId xmlns:a16="http://schemas.microsoft.com/office/drawing/2014/main" id="{FC24A676-EE6B-C14E-A76B-090F548B5A98}"/>
              </a:ext>
            </a:extLst>
          </p:cNvPr>
          <p:cNvSpPr/>
          <p:nvPr/>
        </p:nvSpPr>
        <p:spPr>
          <a:xfrm>
            <a:off x="3755964" y="4449237"/>
            <a:ext cx="450625" cy="450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8" tIns="12859" rIns="25718" bIns="12859" rtlCol="0" anchor="ctr"/>
          <a:lstStyle/>
          <a:p>
            <a:pPr algn="ctr"/>
            <a:r>
              <a:rPr lang="en-US" sz="1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03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¿Cuál es el impacto de un banco de desarrollo de segundo piso?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6434" y="676868"/>
            <a:ext cx="91275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Una evaluación de impacto involucra</a:t>
            </a:r>
            <a:r>
              <a:rPr lang="en-US" sz="2000" dirty="0" smtClean="0"/>
              <a:t>:</a:t>
            </a:r>
            <a:endParaRPr lang="en-GB" sz="1600" dirty="0" smtClean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b="1" dirty="0"/>
              <a:t>Tratamiento / Intervención</a:t>
            </a:r>
            <a:r>
              <a:rPr lang="es-MX" sz="1600" dirty="0"/>
              <a:t>: El </a:t>
            </a:r>
            <a:r>
              <a:rPr lang="es-MX" sz="1600" dirty="0" smtClean="0"/>
              <a:t>programa/política </a:t>
            </a:r>
            <a:r>
              <a:rPr lang="es-MX" sz="1600" dirty="0"/>
              <a:t>pública que </a:t>
            </a:r>
            <a:r>
              <a:rPr lang="es-MX" sz="1600" dirty="0" smtClean="0"/>
              <a:t>se pretende </a:t>
            </a:r>
            <a:r>
              <a:rPr lang="es-MX" sz="1600" dirty="0"/>
              <a:t>medir sus efectos.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b="1" dirty="0"/>
              <a:t>Resultado</a:t>
            </a:r>
            <a:r>
              <a:rPr lang="es-MX" sz="1600" dirty="0"/>
              <a:t>: Usualmente, asociado con el bienestar (pobreza, desarrollo, </a:t>
            </a:r>
            <a:r>
              <a:rPr lang="es-MX" sz="1600" dirty="0" smtClean="0"/>
              <a:t>efectos </a:t>
            </a:r>
            <a:r>
              <a:rPr lang="es-MX" sz="1600" dirty="0"/>
              <a:t>ambientales, etc.)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b="1" dirty="0"/>
              <a:t>Impacto</a:t>
            </a:r>
            <a:r>
              <a:rPr lang="es-MX" sz="1600" dirty="0"/>
              <a:t>: La diferencia entre los resultados con el tratamiento y sin él.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Banco de Desarrollo de segundo </a:t>
            </a:r>
            <a:r>
              <a:rPr lang="es-MX" sz="2000" dirty="0" smtClean="0"/>
              <a:t>piso: el resultado esperado es el acceso </a:t>
            </a:r>
            <a:r>
              <a:rPr lang="es-MX" sz="2000" dirty="0"/>
              <a:t>al crédito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FIRA utiliza sus herramientas </a:t>
            </a:r>
            <a:r>
              <a:rPr lang="es-MX" sz="1600" dirty="0" smtClean="0"/>
              <a:t>(fondeo, </a:t>
            </a:r>
            <a:r>
              <a:rPr lang="es-MX" sz="1600" dirty="0"/>
              <a:t>sistemas de garantía de crédito </a:t>
            </a:r>
            <a:r>
              <a:rPr lang="es-MX" sz="1600" dirty="0" smtClean="0"/>
              <a:t>público </a:t>
            </a:r>
            <a:r>
              <a:rPr lang="es-MX" sz="1600" dirty="0"/>
              <a:t>y </a:t>
            </a:r>
            <a:r>
              <a:rPr lang="es-MX" sz="1600" dirty="0" smtClean="0"/>
              <a:t>apoyo </a:t>
            </a:r>
            <a:r>
              <a:rPr lang="es-MX" sz="1600" dirty="0"/>
              <a:t>técnico) para promover el acceso </a:t>
            </a:r>
            <a:r>
              <a:rPr lang="es-MX" sz="1600" dirty="0" smtClean="0"/>
              <a:t>(</a:t>
            </a:r>
            <a:r>
              <a:rPr lang="es-MX" sz="1600" dirty="0"/>
              <a:t>a través de intermediarios financieros) a préstamos para su población </a:t>
            </a:r>
            <a:r>
              <a:rPr lang="es-MX" sz="1600" dirty="0" smtClean="0"/>
              <a:t>objetivo.</a:t>
            </a:r>
            <a:endParaRPr lang="es-MX" sz="1600" dirty="0"/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</a:rPr>
              <a:t>Cada tratamiento es diferente (tamaño del crédito, propósito y plazo; tamaño y tipo de garantía)</a:t>
            </a:r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</a:rPr>
              <a:t>El impacto del crédito en la productividad o las ventas dependerá de las variables (no observables) del prestatario.</a:t>
            </a:r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</a:rPr>
              <a:t>FIRA no puede excluir a la población objetivo de los servicios</a:t>
            </a:r>
            <a:r>
              <a:rPr lang="es-MX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Antecedentes: el concepto de adicionalidad financiera</a:t>
            </a:r>
            <a:endParaRPr lang="en-US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16434" y="745108"/>
                <a:ext cx="9127565" cy="5940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s-MX" sz="2000" dirty="0"/>
                  <a:t>El objetivo de la evaluación </a:t>
                </a:r>
                <a:r>
                  <a:rPr lang="es-MX" sz="2000" dirty="0"/>
                  <a:t>en FIRA es medir su impacto en la adicionalidad financiera, especialmente en términos </a:t>
                </a:r>
                <a:r>
                  <a:rPr lang="es-MX" sz="2000" dirty="0"/>
                  <a:t>extensivos</a:t>
                </a:r>
                <a:r>
                  <a:rPr lang="en-US" sz="2000" dirty="0"/>
                  <a:t>.</a:t>
                </a:r>
              </a:p>
              <a:p>
                <a:pPr marL="457200" indent="-457200" algn="just">
                  <a:lnSpc>
                    <a:spcPct val="200000"/>
                  </a:lnSpc>
                  <a:buFont typeface="Wingdings" panose="05000000000000000000" pitchFamily="2" charset="2"/>
                  <a:buChar char="§"/>
                </a:pPr>
                <a:r>
                  <a:rPr lang="es-MX" sz="2000" dirty="0"/>
                  <a:t>La adicionalidad financiera se divide en intensiva y </a:t>
                </a:r>
                <a:r>
                  <a:rPr lang="es-MX" sz="2000" dirty="0"/>
                  <a:t>extensiva </a:t>
                </a:r>
                <a:r>
                  <a:rPr lang="es-MX" sz="2000" dirty="0"/>
                  <a:t>(Molina et al., 2018):</a:t>
                </a:r>
                <a:endParaRPr lang="en-US" sz="2000" dirty="0"/>
              </a:p>
              <a:p>
                <a:pPr marL="914400" lvl="1" indent="-457200" algn="just">
                  <a:lnSpc>
                    <a:spcPct val="20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es-MX" sz="1600" b="1" dirty="0"/>
                  <a:t>Intensiva: </a:t>
                </a:r>
                <a:r>
                  <a:rPr lang="es-MX" sz="1600" dirty="0"/>
                  <a:t>mejorar las condiciones del crédito a través </a:t>
                </a:r>
                <a:r>
                  <a:rPr lang="es-MX" sz="1600" dirty="0"/>
                  <a:t>las herramientas de la banca de desarrollo.</a:t>
                </a:r>
                <a:endParaRPr lang="es-MX" sz="1600" dirty="0"/>
              </a:p>
              <a:p>
                <a:pPr marL="914400" lvl="1" indent="-457200" algn="just">
                  <a:lnSpc>
                    <a:spcPct val="20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ü"/>
                </a:pPr>
                <a:r>
                  <a:rPr lang="es-MX" sz="1600" b="1" dirty="0"/>
                  <a:t>Extensiva: </a:t>
                </a:r>
                <a:r>
                  <a:rPr lang="es-MX" sz="1600" dirty="0"/>
                  <a:t>cantidad adicional de crédito que se logra con el respaldo de la </a:t>
                </a:r>
                <a:r>
                  <a:rPr lang="es-MX" sz="1600" dirty="0"/>
                  <a:t>banca de desarrollo </a:t>
                </a:r>
                <a:r>
                  <a:rPr lang="es-MX" sz="1600" dirty="0"/>
                  <a:t>y que no se habría conseguido sin ella. Monto de crédito disponible por acreditado previo </a:t>
                </a:r>
                <a:r>
                  <a:rPr lang="es-MX" sz="1600" dirty="0"/>
                  <a:t>a la intervención de la banca de desarrollo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MX" sz="1600" dirty="0"/>
                  <a:t>, logra al pasar 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MX" sz="16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s-MX" sz="1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MX" sz="1600" dirty="0"/>
                  <a:t>, 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6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s-MX" sz="16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MX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MX" sz="1600" dirty="0"/>
                  <a:t>. </a:t>
                </a:r>
              </a:p>
              <a:p>
                <a:pPr marL="1371600" lvl="2" indent="-457200" algn="just">
                  <a:lnSpc>
                    <a:spcPct val="200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:r>
                  <a:rPr lang="es-MX" sz="1400" b="1" dirty="0"/>
                  <a:t>Acceso: </a:t>
                </a:r>
                <a:r>
                  <a:rPr lang="es-MX" sz="1400" dirty="0"/>
                  <a:t>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s-MX" sz="140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1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MX" sz="1400" dirty="0"/>
                  <a:t>  el sujeto </a:t>
                </a:r>
                <a:r>
                  <a:rPr lang="es-MX" sz="1400" i="1" dirty="0"/>
                  <a:t>i</a:t>
                </a:r>
                <a:r>
                  <a:rPr lang="es-MX" sz="1400" dirty="0"/>
                  <a:t> estaba restringido crediticiamente, entonces, al aumento del monto de crédito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MX" sz="1400" dirty="0"/>
                  <a:t>) también se le conoce como “acceso al financiamiento”.</a:t>
                </a:r>
              </a:p>
              <a:p>
                <a:pPr marL="1371600" lvl="2" indent="-457200" algn="just">
                  <a:lnSpc>
                    <a:spcPct val="200000"/>
                  </a:lnSpc>
                  <a:spcAft>
                    <a:spcPts val="800"/>
                  </a:spcAft>
                  <a:buFont typeface="Courier New" panose="02070309020205020404" pitchFamily="49" charset="0"/>
                  <a:buChar char="o"/>
                </a:pPr>
                <a:r>
                  <a:rPr lang="es-MX" sz="1400" b="1" dirty="0"/>
                  <a:t>Monto adicional: </a:t>
                </a:r>
                <a:r>
                  <a:rPr lang="es-MX" sz="1400" dirty="0"/>
                  <a:t>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s-MX" sz="140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MX" sz="1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MX" sz="1400" dirty="0"/>
                  <a:t>, gracias a la garantía,  el </a:t>
                </a:r>
                <a:r>
                  <a:rPr lang="es-MX" sz="1400" dirty="0"/>
                  <a:t>sujeto </a:t>
                </a:r>
                <a:r>
                  <a:rPr lang="es-MX" sz="1400" i="1" dirty="0"/>
                  <a:t>i</a:t>
                </a:r>
                <a:r>
                  <a:rPr lang="es-MX" sz="1400" dirty="0"/>
                  <a:t> adquiere </a:t>
                </a:r>
                <a:r>
                  <a:rPr lang="es-MX" sz="1400" dirty="0"/>
                  <a:t>una cantidad adicional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MX" sz="14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MX" sz="1400" dirty="0"/>
                  <a:t>) a la que ya tenía acceso</a:t>
                </a:r>
                <a:r>
                  <a:rPr lang="es-MX" sz="1400" dirty="0" smtClean="0"/>
                  <a:t>.</a:t>
                </a:r>
                <a:endParaRPr lang="en-US" sz="1400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" y="745108"/>
                <a:ext cx="9127565" cy="5940088"/>
              </a:xfrm>
              <a:prstGeom prst="rect">
                <a:avLst/>
              </a:prstGeom>
              <a:blipFill>
                <a:blip r:embed="rId3"/>
                <a:stretch>
                  <a:fillRect l="-601" r="-66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5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Evaluación en FIRA: Experiencia de una evaluación externa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082" y="713405"/>
            <a:ext cx="903203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Objetivo: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Estimar el impacto en las ventas, la producción y la productividad que han tenido </a:t>
            </a:r>
            <a:r>
              <a:rPr lang="es-MX" sz="1600"/>
              <a:t>los </a:t>
            </a:r>
            <a:r>
              <a:rPr lang="es-MX" sz="1600" smtClean="0"/>
              <a:t>créditos </a:t>
            </a:r>
            <a:r>
              <a:rPr lang="es-MX" sz="1600" dirty="0"/>
              <a:t>y el apoyo técnico otorgados a las pequeñas y medianas empresas en 2013 y 2014 en los estados de Chiapas, Jalisco y Veracruz.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Retos principales: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Generar retrospectivamente </a:t>
            </a:r>
            <a:r>
              <a:rPr lang="es-MX" sz="1600" dirty="0" smtClean="0"/>
              <a:t>el contrafactual </a:t>
            </a:r>
            <a:r>
              <a:rPr lang="es-MX" sz="1600" dirty="0"/>
              <a:t>y medir retrospectivamente las métricas de interés.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Fuente de identificación </a:t>
            </a:r>
            <a:r>
              <a:rPr lang="es-MX" sz="2000" dirty="0" smtClean="0"/>
              <a:t>del </a:t>
            </a:r>
            <a:r>
              <a:rPr lang="es-MX" sz="2000" dirty="0"/>
              <a:t>impacto: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La fuente de identificación es la diferencia en el año en que los productores recibieron financiamiento o apoyo técnico de FIRA por primera vez en el período 2011-2015. Las cohortes se integran anualmente. El grupo de control interno está formado por productores que recibieron financiamiento o apoyo de FIRA por primera vez en un año diferente</a:t>
            </a:r>
            <a:r>
              <a:rPr lang="es-MX" sz="1600" dirty="0" smtClean="0"/>
              <a:t>.</a:t>
            </a:r>
            <a:endParaRPr lang="es-MX" sz="2000" dirty="0"/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Método de estimación: diferencias en las diferencias</a:t>
            </a:r>
            <a:r>
              <a:rPr lang="es-MX" sz="2000" dirty="0" smtClean="0"/>
              <a:t>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598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Evaluación en FIRA: Experiencia de una evaluación externa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792184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20077" y="554766"/>
            <a:ext cx="9137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Ventajas</a:t>
            </a:r>
            <a:r>
              <a:rPr lang="es-MX" sz="2000" dirty="0"/>
              <a:t>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Evita problemas con la selección no aleatoria de los acreedores beneficiarios de FIRA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Hallazgos:</a:t>
            </a:r>
            <a:endParaRPr lang="es-MX" sz="2000" dirty="0"/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Se obtuvieron pequeños impactos positivos de financiamiento relacionados con la producción agrícola y los ingresos por ventas (7.8 y 7.7%, respectivamente). La producción ganadera y el personal empleado muestran crecimientos de menos del 5%.</a:t>
            </a:r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</a:rPr>
              <a:t>Vale la pena señalar que el análisis no incluyó diferencias en el tratamiento (como el tamaño, el propósito y el plazo del préstamo).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Lecciones aprendidas: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Esta evaluación de impacto </a:t>
            </a:r>
            <a:r>
              <a:rPr lang="es-MX" sz="1600" dirty="0"/>
              <a:t>contribuyó a repensar los objetivos de las evaluaciones de FIRA: se centró en el impacto en las ventas, la producción y la productividad, pero no en el impacto en la adicionalidad </a:t>
            </a:r>
            <a:r>
              <a:rPr lang="es-MX" sz="1600" dirty="0" smtClean="0"/>
              <a:t>financiera.</a:t>
            </a:r>
            <a:endParaRPr lang="es-MX" sz="1600" dirty="0"/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Todas las siguientes evaluaciones se </a:t>
            </a:r>
            <a:r>
              <a:rPr lang="es-MX" sz="1600" b="1" dirty="0"/>
              <a:t>centrarán principalmente en la adicionalidad </a:t>
            </a:r>
            <a:r>
              <a:rPr lang="es-MX" sz="1600" b="1" dirty="0" smtClean="0"/>
              <a:t>financiera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233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Medición de la </a:t>
            </a:r>
            <a:r>
              <a:rPr lang="es-MX" sz="2000" b="1" dirty="0"/>
              <a:t>a</a:t>
            </a:r>
            <a:r>
              <a:rPr lang="es-MX" sz="2000" b="1" dirty="0" smtClean="0"/>
              <a:t>dicionalidad </a:t>
            </a:r>
            <a:r>
              <a:rPr lang="es-MX" sz="2000" b="1" dirty="0"/>
              <a:t>f</a:t>
            </a:r>
            <a:r>
              <a:rPr lang="es-MX" sz="2000" b="1" dirty="0" smtClean="0"/>
              <a:t>inanciera en la práctica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8938" y="680138"/>
            <a:ext cx="913506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Intensiva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Cuáles serían las condiciones crediticias del crédito </a:t>
            </a:r>
            <a:r>
              <a:rPr lang="es-MX" sz="1600" i="1" dirty="0" smtClean="0"/>
              <a:t>i</a:t>
            </a:r>
            <a:r>
              <a:rPr lang="es-MX" sz="1600" dirty="0" smtClean="0"/>
              <a:t> en ausencia de las herramientas de la banca de desarrollo. 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Extensiva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Acceso</a:t>
            </a: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 smtClean="0"/>
              <a:t>Número de nuevos productores que reciben un crédito por primera vez.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Monto adicional</a:t>
            </a: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 smtClean="0"/>
              <a:t>Monto de crédito adicional que se otorga gracias  a las herramientas de la Banca de Desarrollo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El reto de medir la adicionalidad intensiva y el monto de crédito adicional  es atribuir la diferencia exclusivamente al programa.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Se requiere un contrafactual. Por lo tanto, no puede hacerse con la misma frecuencia que la medición del </a:t>
            </a:r>
            <a:r>
              <a:rPr lang="es-MX" sz="1600" dirty="0" smtClean="0"/>
              <a:t>desempeño</a:t>
            </a:r>
            <a:r>
              <a:rPr lang="es-MX" sz="1600" dirty="0" smtClean="0"/>
              <a:t>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547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Evaluación en FIRA: Evaluación interna, PROAF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082" y="689165"/>
            <a:ext cx="90320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Programa de financiamiento a la Agricultura Familiar (PROAF)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Dirigido a productores con unidades de baja escala orientadas al mercado, el Programa de Agricultura Familiar otorga montos de financiamiento de hasta 33,000 UDI para capital de trabajo y de hasta 33,000 UDI para inversión fija.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Se otorga servicio de garantía sin costo a través de las cajas de ahorro populares (SOCAP).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Un productor puede tener varios créditos con garantías simultáneos que formen parte del programa siempre y cuando no se exceda el límite establecido.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FIRA brinda capacitación y consultoría a la SOCAP para la gestión para el crédito agropecuario y rural: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productos financieros;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metodologías de análisis;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seguimiento y supervisión;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capacidad para otorgar crédito; y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servicios a productores del segmento de empresa familiar</a:t>
            </a:r>
            <a:r>
              <a:rPr lang="es-MX" sz="1400" dirty="0" smtClean="0"/>
              <a:t>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9178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Evaluación en FIRA: Evaluación interna, PROAF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082" y="689165"/>
            <a:ext cx="903203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Con el Programa de Agricultura Familiar, se mejoran las condiciones de los créditos y se incrementa el acceso al financiamiento.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El programa ha tenido dos tipos de impacto:</a:t>
            </a:r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MX" sz="1600" dirty="0"/>
              <a:t>Mejores condiciones de crédito: Las SOCAP que participaron en el programa, en comparación a las SOCAP que no lo </a:t>
            </a:r>
            <a:r>
              <a:rPr lang="es-MX" sz="1600" dirty="0" smtClean="0"/>
              <a:t>hicieron</a:t>
            </a:r>
            <a:r>
              <a:rPr lang="es-MX" sz="1600" dirty="0"/>
              <a:t>*</a:t>
            </a:r>
            <a:r>
              <a:rPr lang="es-MX" sz="1600" dirty="0" smtClean="0"/>
              <a:t>:</a:t>
            </a:r>
            <a:endParaRPr lang="es-MX" sz="1600" dirty="0"/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Registraron una mayor  colocación en la cartera : incremento de 10 </a:t>
            </a:r>
            <a:r>
              <a:rPr lang="es-MX" sz="1400" dirty="0" err="1"/>
              <a:t>mdp</a:t>
            </a:r>
            <a:r>
              <a:rPr lang="es-MX" sz="1400" dirty="0"/>
              <a:t> vs incremento de 4 </a:t>
            </a:r>
            <a:r>
              <a:rPr lang="es-MX" sz="1400" dirty="0" err="1"/>
              <a:t>mdp</a:t>
            </a:r>
            <a:r>
              <a:rPr lang="es-MX" sz="1400" dirty="0"/>
              <a:t>.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Hicieron un uso más eficiente del capital, con un nivel de capitalización más bajo: decremento de 6.83% vs crecimiento de 4.20% 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Tuvieron una menor tasa de morosidad: 6% vs 7.9%.</a:t>
            </a:r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MX" sz="1600" dirty="0"/>
              <a:t>Mayor acceso al financiamiento: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400" dirty="0"/>
              <a:t>El 60% de los beneficiarios del programa nunca había obtenido ningún crédito con FIRA.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400" dirty="0"/>
              <a:t>El 33% de los beneficiarios son mujeres.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400" dirty="0"/>
              <a:t>El 95% de los beneficiarios que tuvieron un préstamo con el PROAF pudieron acceder a un crédito con un intermediario financiero directo por primera vez</a:t>
            </a:r>
            <a:r>
              <a:rPr lang="es-MX" sz="1400" dirty="0" smtClean="0"/>
              <a:t>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374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8">
            <a:extLst>
              <a:ext uri="{FF2B5EF4-FFF2-40B4-BE49-F238E27FC236}">
                <a16:creationId xmlns:a16="http://schemas.microsoft.com/office/drawing/2014/main" id="{ACEEABB8-6ED6-FA4E-8172-5345C331C16D}"/>
              </a:ext>
            </a:extLst>
          </p:cNvPr>
          <p:cNvSpPr txBox="1"/>
          <p:nvPr/>
        </p:nvSpPr>
        <p:spPr>
          <a:xfrm>
            <a:off x="5806629" y="1621368"/>
            <a:ext cx="648255" cy="361254"/>
          </a:xfrm>
          <a:prstGeom prst="rect">
            <a:avLst/>
          </a:prstGeom>
          <a:noFill/>
        </p:spPr>
        <p:txBody>
          <a:bodyPr wrap="none" lIns="25718" tIns="12859" rIns="25718" bIns="12859" rtlCol="0">
            <a:spAutoFit/>
          </a:bodyPr>
          <a:lstStyle/>
          <a:p>
            <a:pPr>
              <a:lnSpc>
                <a:spcPts val="2813"/>
              </a:lnSpc>
            </a:pPr>
            <a:r>
              <a:rPr lang="es-MX" sz="1950" b="1" dirty="0" smtClean="0">
                <a:solidFill>
                  <a:schemeClr val="accent1"/>
                </a:solidFill>
                <a:latin typeface="+mj-lt"/>
                <a:ea typeface="Lato Black" charset="0"/>
                <a:cs typeface="Lato Black" charset="0"/>
              </a:rPr>
              <a:t>Índice</a:t>
            </a:r>
            <a:endParaRPr lang="es-MX" sz="1950" b="1" dirty="0">
              <a:solidFill>
                <a:schemeClr val="accent1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369FC3DB-AE04-3040-A4B7-12880369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78" r="11688" b="-178"/>
          <a:stretch/>
        </p:blipFill>
        <p:spPr>
          <a:xfrm>
            <a:off x="80774" y="-17211"/>
            <a:ext cx="4913246" cy="6759205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  <p:sp>
        <p:nvSpPr>
          <p:cNvPr id="5" name="Rectángulo 4"/>
          <p:cNvSpPr/>
          <p:nvPr/>
        </p:nvSpPr>
        <p:spPr>
          <a:xfrm>
            <a:off x="4553134" y="3095003"/>
            <a:ext cx="157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solidFill>
                  <a:schemeClr val="tx2"/>
                </a:solidFill>
                <a:ea typeface="Lato Black" charset="0"/>
                <a:cs typeface="Lato Black" charset="0"/>
              </a:rPr>
              <a:t>Objetivo de FIRA</a:t>
            </a:r>
            <a:endParaRPr lang="es-MX" sz="1600" dirty="0">
              <a:solidFill>
                <a:schemeClr val="tx2"/>
              </a:solidFill>
              <a:ea typeface="Lato Black" charset="0"/>
              <a:cs typeface="Lato Black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624087" y="2240326"/>
            <a:ext cx="3908457" cy="3375526"/>
            <a:chOff x="3624087" y="2240326"/>
            <a:chExt cx="3908457" cy="3375526"/>
          </a:xfrm>
        </p:grpSpPr>
        <p:grpSp>
          <p:nvGrpSpPr>
            <p:cNvPr id="3" name="Grupo 2"/>
            <p:cNvGrpSpPr/>
            <p:nvPr/>
          </p:nvGrpSpPr>
          <p:grpSpPr>
            <a:xfrm>
              <a:off x="3921511" y="2240326"/>
              <a:ext cx="3611033" cy="2587665"/>
              <a:chOff x="3704684" y="1844101"/>
              <a:chExt cx="4814719" cy="3450220"/>
            </a:xfrm>
          </p:grpSpPr>
          <p:sp>
            <p:nvSpPr>
              <p:cNvPr id="18" name="TextBox 33">
                <a:extLst>
                  <a:ext uri="{FF2B5EF4-FFF2-40B4-BE49-F238E27FC236}">
                    <a16:creationId xmlns:a16="http://schemas.microsoft.com/office/drawing/2014/main" id="{F17A9C91-B022-B641-879A-2DF581E97400}"/>
                  </a:ext>
                </a:extLst>
              </p:cNvPr>
              <p:cNvSpPr txBox="1"/>
              <p:nvPr/>
            </p:nvSpPr>
            <p:spPr>
              <a:xfrm>
                <a:off x="4168903" y="4931401"/>
                <a:ext cx="1249321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Evaluación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876A8B99-D33A-514F-A156-7118F5EA89CA}"/>
                  </a:ext>
                </a:extLst>
              </p:cNvPr>
              <p:cNvSpPr txBox="1"/>
              <p:nvPr/>
            </p:nvSpPr>
            <p:spPr>
              <a:xfrm>
                <a:off x="4852494" y="1990312"/>
                <a:ext cx="3666909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b="1" dirty="0" smtClean="0">
                    <a:solidFill>
                      <a:schemeClr val="tx2"/>
                    </a:solidFill>
                    <a:latin typeface="+mj-lt"/>
                    <a:ea typeface="Lato Black" charset="0"/>
                    <a:cs typeface="Lato Black" charset="0"/>
                  </a:rPr>
                  <a:t>El papel de la banca de desarrollo</a:t>
                </a:r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22" name="TextBox 37">
                <a:extLst>
                  <a:ext uri="{FF2B5EF4-FFF2-40B4-BE49-F238E27FC236}">
                    <a16:creationId xmlns:a16="http://schemas.microsoft.com/office/drawing/2014/main" id="{25EF212C-4576-3C4A-BB41-A269676C228A}"/>
                  </a:ext>
                </a:extLst>
              </p:cNvPr>
              <p:cNvSpPr txBox="1"/>
              <p:nvPr/>
            </p:nvSpPr>
            <p:spPr>
              <a:xfrm>
                <a:off x="4679653" y="2975050"/>
                <a:ext cx="69337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24" name="Oval 39">
                <a:extLst>
                  <a:ext uri="{FF2B5EF4-FFF2-40B4-BE49-F238E27FC236}">
                    <a16:creationId xmlns:a16="http://schemas.microsoft.com/office/drawing/2014/main" id="{26F14DC7-CC5C-5F44-B44C-D8DB0BAE0A48}"/>
                  </a:ext>
                </a:extLst>
              </p:cNvPr>
              <p:cNvSpPr/>
              <p:nvPr/>
            </p:nvSpPr>
            <p:spPr>
              <a:xfrm>
                <a:off x="3957421" y="2823283"/>
                <a:ext cx="600833" cy="600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2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26" name="Oval 41">
                <a:extLst>
                  <a:ext uri="{FF2B5EF4-FFF2-40B4-BE49-F238E27FC236}">
                    <a16:creationId xmlns:a16="http://schemas.microsoft.com/office/drawing/2014/main" id="{B828F06D-7ECC-5449-B8BA-F5F26C4C03CF}"/>
                  </a:ext>
                </a:extLst>
              </p:cNvPr>
              <p:cNvSpPr/>
              <p:nvPr/>
            </p:nvSpPr>
            <p:spPr>
              <a:xfrm>
                <a:off x="4251660" y="1844101"/>
                <a:ext cx="600833" cy="600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0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1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27" name="TextBox 49">
                <a:extLst>
                  <a:ext uri="{FF2B5EF4-FFF2-40B4-BE49-F238E27FC236}">
                    <a16:creationId xmlns:a16="http://schemas.microsoft.com/office/drawing/2014/main" id="{AFA4492E-4DAC-4147-A730-3933CC2824CB}"/>
                  </a:ext>
                </a:extLst>
              </p:cNvPr>
              <p:cNvSpPr txBox="1"/>
              <p:nvPr/>
            </p:nvSpPr>
            <p:spPr>
              <a:xfrm>
                <a:off x="4389636" y="3959788"/>
                <a:ext cx="2886266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Medición del desempeño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29" name="Oval 51">
                <a:extLst>
                  <a:ext uri="{FF2B5EF4-FFF2-40B4-BE49-F238E27FC236}">
                    <a16:creationId xmlns:a16="http://schemas.microsoft.com/office/drawing/2014/main" id="{D31A1600-7006-F14A-A419-2769F753AA24}"/>
                  </a:ext>
                </a:extLst>
              </p:cNvPr>
              <p:cNvSpPr/>
              <p:nvPr/>
            </p:nvSpPr>
            <p:spPr>
              <a:xfrm>
                <a:off x="3704684" y="3834506"/>
                <a:ext cx="600833" cy="600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12859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3</a:t>
                </a:r>
                <a:endParaRPr lang="es-MX" sz="1600" b="1" dirty="0">
                  <a:latin typeface="+mj-lt"/>
                </a:endParaRPr>
              </a:p>
            </p:txBody>
          </p:sp>
        </p:grp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F17A9C91-B022-B641-879A-2DF581E97400}"/>
                </a:ext>
              </a:extLst>
            </p:cNvPr>
            <p:cNvSpPr txBox="1"/>
            <p:nvPr/>
          </p:nvSpPr>
          <p:spPr>
            <a:xfrm>
              <a:off x="4221016" y="5254503"/>
              <a:ext cx="1167821" cy="272190"/>
            </a:xfrm>
            <a:prstGeom prst="rect">
              <a:avLst/>
            </a:prstGeom>
            <a:noFill/>
          </p:spPr>
          <p:txBody>
            <a:bodyPr wrap="none" lIns="25718" tIns="12859" rIns="25718" bIns="12859" rtlCol="0" anchor="ctr" anchorCtr="0">
              <a:spAutoFit/>
            </a:bodyPr>
            <a:lstStyle/>
            <a:p>
              <a:r>
                <a:rPr lang="es-MX" sz="1600" dirty="0" smtClean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Conclusiones</a:t>
              </a:r>
              <a:endParaRPr lang="es-MX" sz="1600" dirty="0">
                <a:solidFill>
                  <a:schemeClr val="tx2"/>
                </a:solidFill>
                <a:ea typeface="Lato Black" charset="0"/>
                <a:cs typeface="Lato Black" charset="0"/>
              </a:endParaRPr>
            </a:p>
          </p:txBody>
        </p:sp>
        <p:sp>
          <p:nvSpPr>
            <p:cNvPr id="19" name="Oval 40">
              <a:extLst>
                <a:ext uri="{FF2B5EF4-FFF2-40B4-BE49-F238E27FC236}">
                  <a16:creationId xmlns:a16="http://schemas.microsoft.com/office/drawing/2014/main" id="{FC24A676-EE6B-C14E-A76B-090F548B5A98}"/>
                </a:ext>
              </a:extLst>
            </p:cNvPr>
            <p:cNvSpPr/>
            <p:nvPr/>
          </p:nvSpPr>
          <p:spPr>
            <a:xfrm>
              <a:off x="3624087" y="5165344"/>
              <a:ext cx="450625" cy="450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8" tIns="12859" rIns="25718" bIns="12859" rtlCol="0" anchor="ctr"/>
            <a:lstStyle/>
            <a:p>
              <a:pPr algn="ctr"/>
              <a:r>
                <a:rPr lang="es-MX" sz="1600" b="1" dirty="0" smtClean="0">
                  <a:latin typeface="+mj-lt"/>
                </a:rPr>
                <a:t>5</a:t>
              </a:r>
              <a:endParaRPr lang="es-MX" sz="1600" b="1" dirty="0">
                <a:latin typeface="+mj-lt"/>
              </a:endParaRPr>
            </a:p>
          </p:txBody>
        </p:sp>
      </p:grpSp>
      <p:sp>
        <p:nvSpPr>
          <p:cNvPr id="25" name="Oval 40">
            <a:extLst>
              <a:ext uri="{FF2B5EF4-FFF2-40B4-BE49-F238E27FC236}">
                <a16:creationId xmlns:a16="http://schemas.microsoft.com/office/drawing/2014/main" id="{FC24A676-EE6B-C14E-A76B-090F548B5A98}"/>
              </a:ext>
            </a:extLst>
          </p:cNvPr>
          <p:cNvSpPr/>
          <p:nvPr/>
        </p:nvSpPr>
        <p:spPr>
          <a:xfrm>
            <a:off x="3755964" y="4449237"/>
            <a:ext cx="450625" cy="450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8" tIns="12859" rIns="25718" bIns="12859" rtlCol="0" anchor="ctr"/>
          <a:lstStyle/>
          <a:p>
            <a:pPr algn="ctr"/>
            <a:r>
              <a:rPr lang="en-US" sz="1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66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Evaluación en FIRA: Evaluación interna, PROEM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082" y="798349"/>
            <a:ext cx="903203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dirty="0"/>
              <a:t>FIRA cuenta con un producto específico para la mediana empresa que atiende una falla de mercado particular: la asimetría de la información</a:t>
            </a:r>
            <a:r>
              <a:rPr lang="es-MX" dirty="0" smtClean="0"/>
              <a:t>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s-MX" sz="2000" dirty="0" smtClean="0"/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s-MX" sz="2000" dirty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El Programa de Financiamiento a la Mediana Empresa Agroalimentaria y Rural (PROEM), otorga montos de financiamiento de 160,000 hasta 4,000,000 de UDI y ofrece el servicio de garantía a los intermediarios financieros a través de dos opciones de apoyo: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Fondo de garantía a primeras pérdidas, administrado mutuamente, con cobertura del 12% del portafolio. Para los primeros incumplimientos se utilizan los recursos del INADEM y, para los segundos, el patrimonio de FEGA.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Respaldo de garantía FEGA, crédito a crédito de hasta el 50%.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El programa se complementa con apoyos tecnológicos que FIRA proporciona: capacitación, consultoría y asesoría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6" name="Rectángulo 5"/>
          <p:cNvSpPr/>
          <p:nvPr/>
        </p:nvSpPr>
        <p:spPr>
          <a:xfrm>
            <a:off x="400749" y="1907188"/>
            <a:ext cx="8488020" cy="13285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MX" sz="1200" b="1" dirty="0"/>
              <a:t>Problemática</a:t>
            </a:r>
            <a:r>
              <a:rPr lang="es-MX" sz="1200" dirty="0"/>
              <a:t>: las Pymes tienen dificultades para </a:t>
            </a:r>
            <a:r>
              <a:rPr lang="es-MX" sz="1200" dirty="0"/>
              <a:t>acceder al </a:t>
            </a:r>
            <a:r>
              <a:rPr lang="es-MX" sz="1200" dirty="0"/>
              <a:t>financiamiento aún cuando sus proyectos son rentables y cuentan con la información necesaria ser evaluados. Para la banca comercial, el costo de atender a esos potenciales acreditados es alto con relación al monto del proyecto y en ocasiones, la banca comercial no cuenta con el conocimiento especializado del sector. </a:t>
            </a:r>
          </a:p>
          <a:p>
            <a:pPr marL="214313" indent="-214313" algn="just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MX" sz="1200" dirty="0"/>
              <a:t>Las </a:t>
            </a:r>
            <a:r>
              <a:rPr lang="es-MX" sz="1200" dirty="0"/>
              <a:t>Pymes también </a:t>
            </a:r>
            <a:r>
              <a:rPr lang="es-MX" sz="1200" dirty="0"/>
              <a:t>enfrentan dificultades para acceder a un crédito debido a la </a:t>
            </a:r>
            <a:r>
              <a:rPr lang="es-MX" sz="1200" b="1" dirty="0"/>
              <a:t>falta de garantías</a:t>
            </a:r>
            <a:r>
              <a:rPr lang="es-MX" sz="1200" dirty="0"/>
              <a:t>, a un </a:t>
            </a:r>
            <a:r>
              <a:rPr lang="es-MX" sz="1200" b="1" dirty="0"/>
              <a:t>historial de crédito limitado </a:t>
            </a:r>
            <a:r>
              <a:rPr lang="es-MX" sz="1200" dirty="0"/>
              <a:t>y a la falta de experiencia en la generación de sus estados financieros (OCDE, 2017).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39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Evaluación en FIRA: Evaluación interna, PROEM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30082" y="893885"/>
            <a:ext cx="903203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El PROEM facilitó el acceso al financiamiento a nuevas empresas con un importante efecto </a:t>
            </a:r>
            <a:r>
              <a:rPr lang="es-MX" sz="2000" dirty="0" smtClean="0"/>
              <a:t>multiplicador.</a:t>
            </a:r>
            <a:endParaRPr lang="es-MX" sz="2000" dirty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Al cierre de 2017, el PROEM otorgó garantías para créditos de 525 empresas y, por cada peso que se otorgó para la garantía PROEM, hubo un efecto multiplicador de $41.11 pesos de financiamiento.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Otro impacto es el </a:t>
            </a:r>
            <a:r>
              <a:rPr lang="es-MX" sz="1600" b="1" dirty="0"/>
              <a:t>mayor acceso al financiamiento </a:t>
            </a:r>
            <a:r>
              <a:rPr lang="es-MX" sz="1600" dirty="0"/>
              <a:t>(adicionalidad financiera extensiva):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40% de los beneficiarios recibió un préstamo con FIRA por primera vez.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43% de los beneficiarios que tuvieron un préstamo con el PROEM, pudieron acceder a un crédito con un intermediario financiero directo por primera vez</a:t>
            </a:r>
            <a:r>
              <a:rPr lang="es-MX" sz="1400" dirty="0" smtClean="0"/>
              <a:t>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4757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8">
            <a:extLst>
              <a:ext uri="{FF2B5EF4-FFF2-40B4-BE49-F238E27FC236}">
                <a16:creationId xmlns:a16="http://schemas.microsoft.com/office/drawing/2014/main" id="{ACEEABB8-6ED6-FA4E-8172-5345C331C16D}"/>
              </a:ext>
            </a:extLst>
          </p:cNvPr>
          <p:cNvSpPr txBox="1"/>
          <p:nvPr/>
        </p:nvSpPr>
        <p:spPr>
          <a:xfrm>
            <a:off x="5806629" y="1621368"/>
            <a:ext cx="648255" cy="385042"/>
          </a:xfrm>
          <a:prstGeom prst="rect">
            <a:avLst/>
          </a:prstGeom>
          <a:noFill/>
        </p:spPr>
        <p:txBody>
          <a:bodyPr wrap="none" lIns="25718" tIns="12859" rIns="25718" bIns="12859" rtlCol="0">
            <a:spAutoFit/>
          </a:bodyPr>
          <a:lstStyle/>
          <a:p>
            <a:pPr>
              <a:lnSpc>
                <a:spcPts val="2813"/>
              </a:lnSpc>
            </a:pPr>
            <a:r>
              <a:rPr lang="en-US" sz="1950" b="1" dirty="0" err="1" smtClean="0">
                <a:solidFill>
                  <a:schemeClr val="accent1"/>
                </a:solidFill>
                <a:latin typeface="+mj-lt"/>
                <a:ea typeface="Lato Black" charset="0"/>
                <a:cs typeface="Lato Black" charset="0"/>
              </a:rPr>
              <a:t>Índice</a:t>
            </a:r>
            <a:endParaRPr lang="en-US" sz="1950" b="1" dirty="0">
              <a:solidFill>
                <a:schemeClr val="accent1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369FC3DB-AE04-3040-A4B7-12880369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78" r="11688" b="-178"/>
          <a:stretch/>
        </p:blipFill>
        <p:spPr>
          <a:xfrm>
            <a:off x="80774" y="-17211"/>
            <a:ext cx="4913246" cy="6759205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  <p:sp>
        <p:nvSpPr>
          <p:cNvPr id="5" name="Rectángulo 4"/>
          <p:cNvSpPr/>
          <p:nvPr/>
        </p:nvSpPr>
        <p:spPr>
          <a:xfrm>
            <a:off x="4553134" y="3095003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Objetivo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de FIRA</a:t>
            </a:r>
            <a:endParaRPr lang="en-GB" sz="1600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624087" y="2240326"/>
            <a:ext cx="3967772" cy="3375526"/>
            <a:chOff x="3624087" y="2240326"/>
            <a:chExt cx="3967772" cy="3375526"/>
          </a:xfrm>
        </p:grpSpPr>
        <p:grpSp>
          <p:nvGrpSpPr>
            <p:cNvPr id="19" name="Grupo 18"/>
            <p:cNvGrpSpPr/>
            <p:nvPr/>
          </p:nvGrpSpPr>
          <p:grpSpPr>
            <a:xfrm>
              <a:off x="3921514" y="2240326"/>
              <a:ext cx="3670345" cy="2587665"/>
              <a:chOff x="3704684" y="1844101"/>
              <a:chExt cx="4893796" cy="3450220"/>
            </a:xfrm>
          </p:grpSpPr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F17A9C91-B022-B641-879A-2DF581E97400}"/>
                  </a:ext>
                </a:extLst>
              </p:cNvPr>
              <p:cNvSpPr txBox="1"/>
              <p:nvPr/>
            </p:nvSpPr>
            <p:spPr>
              <a:xfrm>
                <a:off x="4168903" y="4931401"/>
                <a:ext cx="1249319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Evaluación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1" name="TextBox 35">
                <a:extLst>
                  <a:ext uri="{FF2B5EF4-FFF2-40B4-BE49-F238E27FC236}">
                    <a16:creationId xmlns:a16="http://schemas.microsoft.com/office/drawing/2014/main" id="{876A8B99-D33A-514F-A156-7118F5EA89CA}"/>
                  </a:ext>
                </a:extLst>
              </p:cNvPr>
              <p:cNvSpPr txBox="1"/>
              <p:nvPr/>
            </p:nvSpPr>
            <p:spPr>
              <a:xfrm>
                <a:off x="4852494" y="1990312"/>
                <a:ext cx="3745986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latin typeface="+mj-lt"/>
                    <a:ea typeface="Lato Black" charset="0"/>
                    <a:cs typeface="Lato Black" charset="0"/>
                  </a:rPr>
                  <a:t>El papel de la banca de desarrollo</a:t>
                </a:r>
                <a:endParaRPr lang="es-MX" sz="1600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25EF212C-4576-3C4A-BB41-A269676C228A}"/>
                  </a:ext>
                </a:extLst>
              </p:cNvPr>
              <p:cNvSpPr txBox="1"/>
              <p:nvPr/>
            </p:nvSpPr>
            <p:spPr>
              <a:xfrm>
                <a:off x="4679653" y="2975050"/>
                <a:ext cx="69337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26F14DC7-CC5C-5F44-B44C-D8DB0BAE0A48}"/>
                  </a:ext>
                </a:extLst>
              </p:cNvPr>
              <p:cNvSpPr/>
              <p:nvPr/>
            </p:nvSpPr>
            <p:spPr>
              <a:xfrm>
                <a:off x="3957421" y="2823283"/>
                <a:ext cx="600833" cy="600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2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34" name="Oval 41">
                <a:extLst>
                  <a:ext uri="{FF2B5EF4-FFF2-40B4-BE49-F238E27FC236}">
                    <a16:creationId xmlns:a16="http://schemas.microsoft.com/office/drawing/2014/main" id="{B828F06D-7ECC-5449-B8BA-F5F26C4C03CF}"/>
                  </a:ext>
                </a:extLst>
              </p:cNvPr>
              <p:cNvSpPr/>
              <p:nvPr/>
            </p:nvSpPr>
            <p:spPr>
              <a:xfrm>
                <a:off x="4251660" y="1844101"/>
                <a:ext cx="600833" cy="600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0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1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35" name="TextBox 49">
                <a:extLst>
                  <a:ext uri="{FF2B5EF4-FFF2-40B4-BE49-F238E27FC236}">
                    <a16:creationId xmlns:a16="http://schemas.microsoft.com/office/drawing/2014/main" id="{AFA4492E-4DAC-4147-A730-3933CC2824CB}"/>
                  </a:ext>
                </a:extLst>
              </p:cNvPr>
              <p:cNvSpPr txBox="1"/>
              <p:nvPr/>
            </p:nvSpPr>
            <p:spPr>
              <a:xfrm>
                <a:off x="4389636" y="3959788"/>
                <a:ext cx="2886263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Medición del desempeño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6" name="Oval 51">
                <a:extLst>
                  <a:ext uri="{FF2B5EF4-FFF2-40B4-BE49-F238E27FC236}">
                    <a16:creationId xmlns:a16="http://schemas.microsoft.com/office/drawing/2014/main" id="{D31A1600-7006-F14A-A419-2769F753AA24}"/>
                  </a:ext>
                </a:extLst>
              </p:cNvPr>
              <p:cNvSpPr/>
              <p:nvPr/>
            </p:nvSpPr>
            <p:spPr>
              <a:xfrm>
                <a:off x="3704684" y="3834506"/>
                <a:ext cx="600833" cy="600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12859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3</a:t>
                </a:r>
                <a:endParaRPr lang="es-MX" sz="1600" b="1" dirty="0">
                  <a:latin typeface="+mj-lt"/>
                </a:endParaRPr>
              </a:p>
            </p:txBody>
          </p:sp>
        </p:grp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F17A9C91-B022-B641-879A-2DF581E97400}"/>
                </a:ext>
              </a:extLst>
            </p:cNvPr>
            <p:cNvSpPr txBox="1"/>
            <p:nvPr/>
          </p:nvSpPr>
          <p:spPr>
            <a:xfrm>
              <a:off x="4221016" y="5254503"/>
              <a:ext cx="1197252" cy="272190"/>
            </a:xfrm>
            <a:prstGeom prst="rect">
              <a:avLst/>
            </a:prstGeom>
            <a:noFill/>
          </p:spPr>
          <p:txBody>
            <a:bodyPr wrap="none" lIns="25718" tIns="12859" rIns="25718" bIns="12859" rtlCol="0" anchor="ctr" anchorCtr="0">
              <a:spAutoFit/>
            </a:bodyPr>
            <a:lstStyle/>
            <a:p>
              <a:r>
                <a:rPr lang="es-MX" sz="1600" b="1" dirty="0" smtClean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Conclusiones</a:t>
              </a:r>
              <a:endParaRPr lang="es-MX" sz="1600" b="1" dirty="0">
                <a:solidFill>
                  <a:schemeClr val="tx2"/>
                </a:solidFill>
                <a:ea typeface="Lato Black" charset="0"/>
                <a:cs typeface="Lato Black" charset="0"/>
              </a:endParaRP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FC24A676-EE6B-C14E-A76B-090F548B5A98}"/>
                </a:ext>
              </a:extLst>
            </p:cNvPr>
            <p:cNvSpPr/>
            <p:nvPr/>
          </p:nvSpPr>
          <p:spPr>
            <a:xfrm>
              <a:off x="3624087" y="5165344"/>
              <a:ext cx="450625" cy="450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8" tIns="12859" rIns="25718" bIns="12859" rtlCol="0" anchor="ctr"/>
            <a:lstStyle/>
            <a:p>
              <a:pPr algn="ctr"/>
              <a:r>
                <a:rPr lang="es-MX" sz="1600" b="1" dirty="0" smtClean="0">
                  <a:latin typeface="+mj-lt"/>
                </a:rPr>
                <a:t>5</a:t>
              </a:r>
              <a:endParaRPr lang="es-MX" sz="1600" b="1" dirty="0">
                <a:latin typeface="+mj-lt"/>
              </a:endParaRPr>
            </a:p>
          </p:txBody>
        </p:sp>
      </p:grpSp>
      <p:sp>
        <p:nvSpPr>
          <p:cNvPr id="37" name="Oval 40">
            <a:extLst>
              <a:ext uri="{FF2B5EF4-FFF2-40B4-BE49-F238E27FC236}">
                <a16:creationId xmlns:a16="http://schemas.microsoft.com/office/drawing/2014/main" id="{FC24A676-EE6B-C14E-A76B-090F548B5A98}"/>
              </a:ext>
            </a:extLst>
          </p:cNvPr>
          <p:cNvSpPr/>
          <p:nvPr/>
        </p:nvSpPr>
        <p:spPr>
          <a:xfrm>
            <a:off x="3755964" y="4449237"/>
            <a:ext cx="450625" cy="450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8" tIns="12859" rIns="25718" bIns="12859" rtlCol="0" anchor="ctr"/>
          <a:lstStyle/>
          <a:p>
            <a:pPr algn="ctr"/>
            <a:r>
              <a:rPr lang="en-US" sz="1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158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Conclusiones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11971" y="690516"/>
            <a:ext cx="877679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¿Por qué es importante la Medición del desempeño?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Permite establecer metas y medir continuamente el progreso y mejorar el rendimiento.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A corto plazo: proporciona una herramienta objetiva para estimular lo que funciona correctamente y para solucionar cualquier problema de manera oportuna.</a:t>
            </a:r>
            <a:endParaRPr lang="es-MX" sz="2000" dirty="0" smtClean="0"/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¿Por qué es importante la evaluación?</a:t>
            </a:r>
            <a:endParaRPr lang="es-MX" sz="2000" dirty="0" smtClean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Justifica el papel (la existencia) del banco de desarrollo.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 smtClean="0"/>
              <a:t>Fallo de mercado (adicionalidad financiera)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Guía las decisiones a largo plazo del banco de desarrollo.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Proporciona información relevante.</a:t>
            </a:r>
          </a:p>
          <a:p>
            <a:pPr marL="1371600" lvl="2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1400" dirty="0" smtClean="0"/>
              <a:t>Para autoridades y agencias gubernamentales o </a:t>
            </a:r>
            <a:r>
              <a:rPr lang="es-MX" sz="1400" dirty="0"/>
              <a:t>internacionales que proporcionan recursos a FIRA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706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4FC1BD0-CE04-744B-BCBD-775BF4F685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10275"/>
          <a:stretch>
            <a:fillRect/>
          </a:stretch>
        </p:blipFill>
        <p:spPr/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069343-210F-2943-A3AD-AE0EFD4D8B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165" y="1777609"/>
            <a:ext cx="3336299" cy="1428688"/>
          </a:xfrm>
        </p:spPr>
        <p:txBody>
          <a:bodyPr>
            <a:noAutofit/>
          </a:bodyPr>
          <a:lstStyle/>
          <a:p>
            <a:r>
              <a:rPr lang="en-GB" noProof="0" dirty="0" smtClean="0"/>
              <a:t>Con FIRA </a:t>
            </a:r>
          </a:p>
          <a:p>
            <a:r>
              <a:rPr lang="en-GB" noProof="0" dirty="0" smtClean="0">
                <a:solidFill>
                  <a:schemeClr val="accent6"/>
                </a:solidFill>
              </a:rPr>
              <a:t>¡</a:t>
            </a:r>
            <a:r>
              <a:rPr lang="en-GB" noProof="0" dirty="0" err="1" smtClean="0">
                <a:solidFill>
                  <a:schemeClr val="accent6"/>
                </a:solidFill>
              </a:rPr>
              <a:t>Sí</a:t>
            </a:r>
            <a:r>
              <a:rPr lang="en-GB" noProof="0" dirty="0" smtClean="0">
                <a:solidFill>
                  <a:schemeClr val="accent6"/>
                </a:solidFill>
              </a:rPr>
              <a:t> </a:t>
            </a:r>
            <a:r>
              <a:rPr lang="en-GB" noProof="0" dirty="0" err="1" smtClean="0">
                <a:solidFill>
                  <a:schemeClr val="accent6"/>
                </a:solidFill>
              </a:rPr>
              <a:t>es</a:t>
            </a:r>
            <a:r>
              <a:rPr lang="en-GB" noProof="0" dirty="0" smtClean="0">
                <a:solidFill>
                  <a:schemeClr val="accent6"/>
                </a:solidFill>
              </a:rPr>
              <a:t> </a:t>
            </a:r>
            <a:r>
              <a:rPr lang="en-GB" noProof="0" dirty="0" err="1" smtClean="0">
                <a:solidFill>
                  <a:schemeClr val="accent6"/>
                </a:solidFill>
              </a:rPr>
              <a:t>posible</a:t>
            </a:r>
            <a:r>
              <a:rPr lang="en-GB" noProof="0" dirty="0" smtClean="0">
                <a:solidFill>
                  <a:schemeClr val="accent6"/>
                </a:solidFill>
              </a:rPr>
              <a:t>!</a:t>
            </a:r>
            <a:endParaRPr lang="en-GB" noProof="0" dirty="0">
              <a:solidFill>
                <a:schemeClr val="accent6"/>
              </a:solidFill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49309446-BC82-A741-B7B3-21629E6B2025}"/>
              </a:ext>
            </a:extLst>
          </p:cNvPr>
          <p:cNvSpPr/>
          <p:nvPr/>
        </p:nvSpPr>
        <p:spPr>
          <a:xfrm flipH="1">
            <a:off x="-20432" y="3921919"/>
            <a:ext cx="5766027" cy="2078831"/>
          </a:xfrm>
          <a:prstGeom prst="parallelogram">
            <a:avLst>
              <a:gd name="adj" fmla="val 100637"/>
            </a:avLst>
          </a:prstGeom>
          <a:solidFill>
            <a:schemeClr val="bg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60D08452-E896-5D4B-93B9-488DEB399FB9}"/>
              </a:ext>
            </a:extLst>
          </p:cNvPr>
          <p:cNvSpPr txBox="1"/>
          <p:nvPr/>
        </p:nvSpPr>
        <p:spPr>
          <a:xfrm>
            <a:off x="910858" y="4219220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www.fira.gob.mx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01 800 999 3472</a:t>
            </a:r>
            <a:r>
              <a:rPr lang="en-US" sz="15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id-ID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93">
            <a:extLst>
              <a:ext uri="{FF2B5EF4-FFF2-40B4-BE49-F238E27FC236}">
                <a16:creationId xmlns:a16="http://schemas.microsoft.com/office/drawing/2014/main" id="{71E89B1B-6319-3949-9367-CA6BD8B569FD}"/>
              </a:ext>
            </a:extLst>
          </p:cNvPr>
          <p:cNvGrpSpPr/>
          <p:nvPr/>
        </p:nvGrpSpPr>
        <p:grpSpPr>
          <a:xfrm>
            <a:off x="2099176" y="5291865"/>
            <a:ext cx="277145" cy="277145"/>
            <a:chOff x="0" y="0"/>
            <a:chExt cx="1486579" cy="1486579"/>
          </a:xfrm>
        </p:grpSpPr>
        <p:sp>
          <p:nvSpPr>
            <p:cNvPr id="34" name="Shape 91">
              <a:extLst>
                <a:ext uri="{FF2B5EF4-FFF2-40B4-BE49-F238E27FC236}">
                  <a16:creationId xmlns:a16="http://schemas.microsoft.com/office/drawing/2014/main" id="{F7669093-16E1-2F4F-B4E8-7130F25D6856}"/>
                </a:ext>
              </a:extLst>
            </p:cNvPr>
            <p:cNvSpPr/>
            <p:nvPr/>
          </p:nvSpPr>
          <p:spPr>
            <a:xfrm>
              <a:off x="0" y="0"/>
              <a:ext cx="1486580" cy="148658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35" name="Shape 92">
              <a:extLst>
                <a:ext uri="{FF2B5EF4-FFF2-40B4-BE49-F238E27FC236}">
                  <a16:creationId xmlns:a16="http://schemas.microsoft.com/office/drawing/2014/main" id="{E2E5E904-5E35-D849-B749-D7A4B75BEDB3}"/>
                </a:ext>
              </a:extLst>
            </p:cNvPr>
            <p:cNvSpPr/>
            <p:nvPr/>
          </p:nvSpPr>
          <p:spPr>
            <a:xfrm>
              <a:off x="524699" y="275781"/>
              <a:ext cx="437181" cy="93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83"/>
                  </a:moveTo>
                  <a:lnTo>
                    <a:pt x="14399" y="7083"/>
                  </a:lnTo>
                  <a:lnTo>
                    <a:pt x="14399" y="5259"/>
                  </a:lnTo>
                  <a:cubicBezTo>
                    <a:pt x="14399" y="4698"/>
                    <a:pt x="14573" y="4302"/>
                    <a:pt x="14925" y="4068"/>
                  </a:cubicBezTo>
                  <a:cubicBezTo>
                    <a:pt x="15274" y="3834"/>
                    <a:pt x="16148" y="3717"/>
                    <a:pt x="17549" y="3717"/>
                  </a:cubicBezTo>
                  <a:lnTo>
                    <a:pt x="21449" y="3717"/>
                  </a:lnTo>
                  <a:lnTo>
                    <a:pt x="21449" y="0"/>
                  </a:lnTo>
                  <a:lnTo>
                    <a:pt x="15150" y="0"/>
                  </a:lnTo>
                  <a:cubicBezTo>
                    <a:pt x="11549" y="0"/>
                    <a:pt x="9098" y="409"/>
                    <a:pt x="7799" y="1227"/>
                  </a:cubicBezTo>
                  <a:cubicBezTo>
                    <a:pt x="6499" y="2046"/>
                    <a:pt x="5849" y="3273"/>
                    <a:pt x="5849" y="4908"/>
                  </a:cubicBezTo>
                  <a:lnTo>
                    <a:pt x="5849" y="7083"/>
                  </a:lnTo>
                  <a:lnTo>
                    <a:pt x="0" y="7083"/>
                  </a:lnTo>
                  <a:lnTo>
                    <a:pt x="0" y="10800"/>
                  </a:lnTo>
                  <a:lnTo>
                    <a:pt x="5849" y="10800"/>
                  </a:lnTo>
                  <a:lnTo>
                    <a:pt x="5849" y="21600"/>
                  </a:lnTo>
                  <a:lnTo>
                    <a:pt x="14399" y="21600"/>
                  </a:lnTo>
                  <a:lnTo>
                    <a:pt x="14399" y="10800"/>
                  </a:lnTo>
                  <a:lnTo>
                    <a:pt x="20700" y="10800"/>
                  </a:lnTo>
                  <a:cubicBezTo>
                    <a:pt x="20700" y="10800"/>
                    <a:pt x="21600" y="7083"/>
                    <a:pt x="21600" y="708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</p:grpSp>
      <p:grpSp>
        <p:nvGrpSpPr>
          <p:cNvPr id="36" name="Group 96">
            <a:extLst>
              <a:ext uri="{FF2B5EF4-FFF2-40B4-BE49-F238E27FC236}">
                <a16:creationId xmlns:a16="http://schemas.microsoft.com/office/drawing/2014/main" id="{FE92779E-8949-454E-8E81-1FA95679430C}"/>
              </a:ext>
            </a:extLst>
          </p:cNvPr>
          <p:cNvGrpSpPr/>
          <p:nvPr/>
        </p:nvGrpSpPr>
        <p:grpSpPr>
          <a:xfrm>
            <a:off x="1837944" y="4922269"/>
            <a:ext cx="280697" cy="280697"/>
            <a:chOff x="0" y="0"/>
            <a:chExt cx="1135358" cy="1135358"/>
          </a:xfrm>
        </p:grpSpPr>
        <p:sp>
          <p:nvSpPr>
            <p:cNvPr id="37" name="Shape 94">
              <a:extLst>
                <a:ext uri="{FF2B5EF4-FFF2-40B4-BE49-F238E27FC236}">
                  <a16:creationId xmlns:a16="http://schemas.microsoft.com/office/drawing/2014/main" id="{B64AA92F-1AB4-8B4D-874D-E2BC1CE3DE2F}"/>
                </a:ext>
              </a:extLst>
            </p:cNvPr>
            <p:cNvSpPr/>
            <p:nvPr/>
          </p:nvSpPr>
          <p:spPr>
            <a:xfrm>
              <a:off x="0" y="0"/>
              <a:ext cx="1135359" cy="113535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38" name="Shape 95">
              <a:extLst>
                <a:ext uri="{FF2B5EF4-FFF2-40B4-BE49-F238E27FC236}">
                  <a16:creationId xmlns:a16="http://schemas.microsoft.com/office/drawing/2014/main" id="{BA830A63-CC1C-0847-AC55-DCC5EDEBB6FD}"/>
                </a:ext>
              </a:extLst>
            </p:cNvPr>
            <p:cNvSpPr/>
            <p:nvPr/>
          </p:nvSpPr>
          <p:spPr>
            <a:xfrm>
              <a:off x="240334" y="296051"/>
              <a:ext cx="667128" cy="543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92"/>
                  </a:moveTo>
                  <a:cubicBezTo>
                    <a:pt x="20756" y="3054"/>
                    <a:pt x="19911" y="3342"/>
                    <a:pt x="19067" y="3456"/>
                  </a:cubicBezTo>
                  <a:cubicBezTo>
                    <a:pt x="20005" y="2765"/>
                    <a:pt x="20638" y="1758"/>
                    <a:pt x="20967" y="432"/>
                  </a:cubicBezTo>
                  <a:cubicBezTo>
                    <a:pt x="20123" y="1066"/>
                    <a:pt x="19184" y="1498"/>
                    <a:pt x="18152" y="1728"/>
                  </a:cubicBezTo>
                  <a:cubicBezTo>
                    <a:pt x="17308" y="577"/>
                    <a:pt x="16229" y="0"/>
                    <a:pt x="14915" y="0"/>
                  </a:cubicBezTo>
                  <a:cubicBezTo>
                    <a:pt x="13696" y="0"/>
                    <a:pt x="12652" y="534"/>
                    <a:pt x="11785" y="1598"/>
                  </a:cubicBezTo>
                  <a:cubicBezTo>
                    <a:pt x="10916" y="2664"/>
                    <a:pt x="10483" y="3946"/>
                    <a:pt x="10483" y="5444"/>
                  </a:cubicBezTo>
                  <a:cubicBezTo>
                    <a:pt x="10483" y="5905"/>
                    <a:pt x="10529" y="6337"/>
                    <a:pt x="10624" y="6740"/>
                  </a:cubicBezTo>
                  <a:cubicBezTo>
                    <a:pt x="6871" y="6510"/>
                    <a:pt x="3822" y="4609"/>
                    <a:pt x="1477" y="1037"/>
                  </a:cubicBezTo>
                  <a:cubicBezTo>
                    <a:pt x="1055" y="1901"/>
                    <a:pt x="844" y="2823"/>
                    <a:pt x="844" y="3802"/>
                  </a:cubicBezTo>
                  <a:cubicBezTo>
                    <a:pt x="844" y="5703"/>
                    <a:pt x="1523" y="7201"/>
                    <a:pt x="2884" y="8295"/>
                  </a:cubicBezTo>
                  <a:cubicBezTo>
                    <a:pt x="2134" y="8295"/>
                    <a:pt x="1453" y="8065"/>
                    <a:pt x="844" y="7603"/>
                  </a:cubicBezTo>
                  <a:lnTo>
                    <a:pt x="844" y="7690"/>
                  </a:lnTo>
                  <a:cubicBezTo>
                    <a:pt x="844" y="9016"/>
                    <a:pt x="1183" y="10167"/>
                    <a:pt x="1864" y="11146"/>
                  </a:cubicBezTo>
                  <a:cubicBezTo>
                    <a:pt x="2544" y="12126"/>
                    <a:pt x="3400" y="12759"/>
                    <a:pt x="4432" y="13046"/>
                  </a:cubicBezTo>
                  <a:cubicBezTo>
                    <a:pt x="4010" y="13163"/>
                    <a:pt x="3611" y="13220"/>
                    <a:pt x="3236" y="13220"/>
                  </a:cubicBezTo>
                  <a:cubicBezTo>
                    <a:pt x="2955" y="13220"/>
                    <a:pt x="2674" y="13191"/>
                    <a:pt x="2392" y="13133"/>
                  </a:cubicBezTo>
                  <a:cubicBezTo>
                    <a:pt x="2674" y="14228"/>
                    <a:pt x="3189" y="15120"/>
                    <a:pt x="3940" y="15811"/>
                  </a:cubicBezTo>
                  <a:cubicBezTo>
                    <a:pt x="4689" y="16503"/>
                    <a:pt x="5558" y="16879"/>
                    <a:pt x="6543" y="16934"/>
                  </a:cubicBezTo>
                  <a:cubicBezTo>
                    <a:pt x="4901" y="18490"/>
                    <a:pt x="3071" y="19267"/>
                    <a:pt x="1055" y="19267"/>
                  </a:cubicBezTo>
                  <a:cubicBezTo>
                    <a:pt x="679" y="19267"/>
                    <a:pt x="328" y="19239"/>
                    <a:pt x="0" y="19181"/>
                  </a:cubicBezTo>
                  <a:cubicBezTo>
                    <a:pt x="2063" y="20795"/>
                    <a:pt x="4315" y="21600"/>
                    <a:pt x="6754" y="21600"/>
                  </a:cubicBezTo>
                  <a:cubicBezTo>
                    <a:pt x="10600" y="21600"/>
                    <a:pt x="13673" y="20003"/>
                    <a:pt x="15972" y="16805"/>
                  </a:cubicBezTo>
                  <a:cubicBezTo>
                    <a:pt x="18269" y="13608"/>
                    <a:pt x="19419" y="10053"/>
                    <a:pt x="19419" y="6135"/>
                  </a:cubicBezTo>
                  <a:cubicBezTo>
                    <a:pt x="19419" y="5905"/>
                    <a:pt x="19395" y="5674"/>
                    <a:pt x="19349" y="5444"/>
                  </a:cubicBezTo>
                  <a:cubicBezTo>
                    <a:pt x="20239" y="4637"/>
                    <a:pt x="20990" y="3687"/>
                    <a:pt x="21600" y="25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</p:grpSp>
      <p:grpSp>
        <p:nvGrpSpPr>
          <p:cNvPr id="39" name="Group 120">
            <a:extLst>
              <a:ext uri="{FF2B5EF4-FFF2-40B4-BE49-F238E27FC236}">
                <a16:creationId xmlns:a16="http://schemas.microsoft.com/office/drawing/2014/main" id="{5CA8049D-5084-E943-8327-9ECB7E40DCEA}"/>
              </a:ext>
            </a:extLst>
          </p:cNvPr>
          <p:cNvGrpSpPr/>
          <p:nvPr/>
        </p:nvGrpSpPr>
        <p:grpSpPr>
          <a:xfrm>
            <a:off x="2356069" y="5645197"/>
            <a:ext cx="282467" cy="282467"/>
            <a:chOff x="0" y="0"/>
            <a:chExt cx="930286" cy="930286"/>
          </a:xfrm>
        </p:grpSpPr>
        <p:sp>
          <p:nvSpPr>
            <p:cNvPr id="40" name="Shape 118">
              <a:extLst>
                <a:ext uri="{FF2B5EF4-FFF2-40B4-BE49-F238E27FC236}">
                  <a16:creationId xmlns:a16="http://schemas.microsoft.com/office/drawing/2014/main" id="{FA31ED88-1FC4-BA4F-A742-7B8CBD0DB541}"/>
                </a:ext>
              </a:extLst>
            </p:cNvPr>
            <p:cNvSpPr/>
            <p:nvPr/>
          </p:nvSpPr>
          <p:spPr>
            <a:xfrm>
              <a:off x="0" y="0"/>
              <a:ext cx="930287" cy="930287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41" name="Shape 119">
              <a:extLst>
                <a:ext uri="{FF2B5EF4-FFF2-40B4-BE49-F238E27FC236}">
                  <a16:creationId xmlns:a16="http://schemas.microsoft.com/office/drawing/2014/main" id="{56D1E86E-F784-3A47-87CD-AAA41B72259A}"/>
                </a:ext>
              </a:extLst>
            </p:cNvPr>
            <p:cNvSpPr/>
            <p:nvPr/>
          </p:nvSpPr>
          <p:spPr>
            <a:xfrm>
              <a:off x="191829" y="269790"/>
              <a:ext cx="546629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50" extrusionOk="0">
                  <a:moveTo>
                    <a:pt x="8590" y="16667"/>
                  </a:moveTo>
                  <a:lnTo>
                    <a:pt x="8590" y="4682"/>
                  </a:lnTo>
                  <a:lnTo>
                    <a:pt x="15055" y="10674"/>
                  </a:lnTo>
                  <a:cubicBezTo>
                    <a:pt x="15055" y="10674"/>
                    <a:pt x="8590" y="16667"/>
                    <a:pt x="8590" y="16667"/>
                  </a:cubicBezTo>
                  <a:close/>
                  <a:moveTo>
                    <a:pt x="21320" y="5056"/>
                  </a:moveTo>
                  <a:cubicBezTo>
                    <a:pt x="21275" y="3871"/>
                    <a:pt x="21017" y="2808"/>
                    <a:pt x="20546" y="1873"/>
                  </a:cubicBezTo>
                  <a:cubicBezTo>
                    <a:pt x="20074" y="936"/>
                    <a:pt x="19434" y="437"/>
                    <a:pt x="18626" y="374"/>
                  </a:cubicBezTo>
                  <a:cubicBezTo>
                    <a:pt x="12788" y="-125"/>
                    <a:pt x="7534" y="-125"/>
                    <a:pt x="2863" y="374"/>
                  </a:cubicBezTo>
                  <a:cubicBezTo>
                    <a:pt x="2145" y="500"/>
                    <a:pt x="1527" y="1077"/>
                    <a:pt x="1011" y="2106"/>
                  </a:cubicBezTo>
                  <a:cubicBezTo>
                    <a:pt x="494" y="3137"/>
                    <a:pt x="214" y="4183"/>
                    <a:pt x="169" y="5243"/>
                  </a:cubicBezTo>
                  <a:cubicBezTo>
                    <a:pt x="-56" y="8864"/>
                    <a:pt x="-56" y="12453"/>
                    <a:pt x="169" y="16011"/>
                  </a:cubicBezTo>
                  <a:cubicBezTo>
                    <a:pt x="214" y="17136"/>
                    <a:pt x="494" y="18212"/>
                    <a:pt x="1011" y="19243"/>
                  </a:cubicBezTo>
                  <a:cubicBezTo>
                    <a:pt x="1527" y="20272"/>
                    <a:pt x="2145" y="20850"/>
                    <a:pt x="2863" y="20974"/>
                  </a:cubicBezTo>
                  <a:cubicBezTo>
                    <a:pt x="8566" y="21475"/>
                    <a:pt x="13820" y="21475"/>
                    <a:pt x="18626" y="20974"/>
                  </a:cubicBezTo>
                  <a:cubicBezTo>
                    <a:pt x="19344" y="20787"/>
                    <a:pt x="19962" y="20195"/>
                    <a:pt x="20478" y="19195"/>
                  </a:cubicBezTo>
                  <a:cubicBezTo>
                    <a:pt x="20994" y="18198"/>
                    <a:pt x="21275" y="17136"/>
                    <a:pt x="21320" y="16011"/>
                  </a:cubicBezTo>
                  <a:cubicBezTo>
                    <a:pt x="21544" y="12329"/>
                    <a:pt x="21544" y="8677"/>
                    <a:pt x="21320" y="50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/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DE360BA-B973-4C46-B2F9-FEAC5373F9E2}"/>
              </a:ext>
            </a:extLst>
          </p:cNvPr>
          <p:cNvSpPr txBox="1"/>
          <p:nvPr/>
        </p:nvSpPr>
        <p:spPr>
          <a:xfrm>
            <a:off x="813201" y="3991820"/>
            <a:ext cx="1693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chemeClr val="bg1"/>
                </a:solidFill>
              </a:rPr>
              <a:t>Contáctanos:</a:t>
            </a:r>
            <a:endParaRPr lang="es-MX" sz="1350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BF31A7-387C-3440-A16E-BBA6F92C4D6B}"/>
              </a:ext>
            </a:extLst>
          </p:cNvPr>
          <p:cNvSpPr txBox="1"/>
          <p:nvPr/>
        </p:nvSpPr>
        <p:spPr>
          <a:xfrm>
            <a:off x="2107486" y="4918104"/>
            <a:ext cx="1693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</a:rPr>
              <a:t>@</a:t>
            </a:r>
            <a:r>
              <a:rPr lang="es-ES" sz="1350" dirty="0" err="1">
                <a:solidFill>
                  <a:schemeClr val="bg1"/>
                </a:solidFill>
              </a:rPr>
              <a:t>FIRA_Mexico</a:t>
            </a:r>
            <a:endParaRPr lang="es-MX" sz="1350" dirty="0">
              <a:solidFill>
                <a:schemeClr val="bg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F1A3FDB-E7B9-F04B-8BC0-3C89B451B9E6}"/>
              </a:ext>
            </a:extLst>
          </p:cNvPr>
          <p:cNvSpPr txBox="1"/>
          <p:nvPr/>
        </p:nvSpPr>
        <p:spPr>
          <a:xfrm>
            <a:off x="2656126" y="5638194"/>
            <a:ext cx="1693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 err="1">
                <a:solidFill>
                  <a:schemeClr val="bg1"/>
                </a:solidFill>
              </a:rPr>
              <a:t>FIRABancoMexico</a:t>
            </a:r>
            <a:endParaRPr lang="es-MX" sz="1350" dirty="0">
              <a:solidFill>
                <a:schemeClr val="bg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2D88216-4756-A241-949F-34B00C39B1DE}"/>
              </a:ext>
            </a:extLst>
          </p:cNvPr>
          <p:cNvSpPr txBox="1"/>
          <p:nvPr/>
        </p:nvSpPr>
        <p:spPr>
          <a:xfrm>
            <a:off x="2368090" y="5274720"/>
            <a:ext cx="1693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</a:rPr>
              <a:t>/</a:t>
            </a:r>
            <a:r>
              <a:rPr lang="es-ES" sz="1350" dirty="0" err="1">
                <a:solidFill>
                  <a:schemeClr val="bg1"/>
                </a:solidFill>
              </a:rPr>
              <a:t>FiraMexico</a:t>
            </a:r>
            <a:endParaRPr lang="es-MX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El papel de los bancos de desarrollo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11971" y="963476"/>
            <a:ext cx="8776798" cy="531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Objetivo </a:t>
            </a:r>
            <a:r>
              <a:rPr lang="es-MX" sz="2000" dirty="0" smtClean="0"/>
              <a:t>principal (depende de contexto)</a:t>
            </a:r>
            <a:endParaRPr lang="es-MX" sz="2000" dirty="0" smtClean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Proveer </a:t>
            </a:r>
            <a:r>
              <a:rPr lang="es-MX" sz="1600" dirty="0" smtClean="0"/>
              <a:t>acceso al financiamiento para su población objetivo excluida o subatendida (</a:t>
            </a:r>
            <a:r>
              <a:rPr lang="es-MX" sz="1600" dirty="0" smtClean="0"/>
              <a:t>reducir </a:t>
            </a:r>
            <a:r>
              <a:rPr lang="es-MX" sz="1600" dirty="0" smtClean="0"/>
              <a:t>la brecha de financiamiento).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Alto costo de oportunidad social (precio sombra)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Posibles proyectos de inversión rentables no son llevados a cabo.</a:t>
            </a:r>
            <a:endParaRPr lang="es-MX" sz="1600" dirty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Personas </a:t>
            </a:r>
            <a:r>
              <a:rPr lang="es-MX" sz="1600" dirty="0" smtClean="0"/>
              <a:t>de los deciles más bajos del ingreso </a:t>
            </a:r>
            <a:r>
              <a:rPr lang="es-MX" sz="1600" dirty="0"/>
              <a:t>relegadas del crédito debido a un acceso </a:t>
            </a:r>
            <a:r>
              <a:rPr lang="es-MX" sz="1600" dirty="0" smtClean="0"/>
              <a:t>desigual.</a:t>
            </a:r>
            <a:endParaRPr lang="es-MX" sz="1600" dirty="0"/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/>
              <a:t>Bien público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Encuentra nuevos </a:t>
            </a:r>
            <a:r>
              <a:rPr lang="es-MX" sz="1600" dirty="0"/>
              <a:t>segmentos de clientes o actividades que sean rentables para los </a:t>
            </a:r>
            <a:r>
              <a:rPr lang="es-MX" sz="1600" dirty="0" smtClean="0"/>
              <a:t>intermediarios financieros </a:t>
            </a:r>
            <a:r>
              <a:rPr lang="es-MX" sz="1600" dirty="0"/>
              <a:t>privados.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03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8">
            <a:extLst>
              <a:ext uri="{FF2B5EF4-FFF2-40B4-BE49-F238E27FC236}">
                <a16:creationId xmlns:a16="http://schemas.microsoft.com/office/drawing/2014/main" id="{ACEEABB8-6ED6-FA4E-8172-5345C331C16D}"/>
              </a:ext>
            </a:extLst>
          </p:cNvPr>
          <p:cNvSpPr txBox="1"/>
          <p:nvPr/>
        </p:nvSpPr>
        <p:spPr>
          <a:xfrm>
            <a:off x="5806629" y="1621368"/>
            <a:ext cx="648255" cy="385042"/>
          </a:xfrm>
          <a:prstGeom prst="rect">
            <a:avLst/>
          </a:prstGeom>
          <a:noFill/>
        </p:spPr>
        <p:txBody>
          <a:bodyPr wrap="none" lIns="25718" tIns="12859" rIns="25718" bIns="12859" rtlCol="0">
            <a:spAutoFit/>
          </a:bodyPr>
          <a:lstStyle/>
          <a:p>
            <a:pPr>
              <a:lnSpc>
                <a:spcPts val="2813"/>
              </a:lnSpc>
            </a:pPr>
            <a:r>
              <a:rPr lang="en-US" sz="1950" b="1" dirty="0" err="1" smtClean="0">
                <a:solidFill>
                  <a:schemeClr val="accent1"/>
                </a:solidFill>
                <a:latin typeface="+mj-lt"/>
                <a:ea typeface="Lato Black" charset="0"/>
                <a:cs typeface="Lato Black" charset="0"/>
              </a:rPr>
              <a:t>Índice</a:t>
            </a:r>
            <a:endParaRPr lang="en-US" sz="1950" b="1" dirty="0">
              <a:solidFill>
                <a:schemeClr val="accent1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369FC3DB-AE04-3040-A4B7-12880369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78" r="11688" b="-178"/>
          <a:stretch/>
        </p:blipFill>
        <p:spPr>
          <a:xfrm>
            <a:off x="80774" y="-17211"/>
            <a:ext cx="4913246" cy="6759205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  <p:sp>
        <p:nvSpPr>
          <p:cNvPr id="5" name="Rectángulo 4"/>
          <p:cNvSpPr/>
          <p:nvPr/>
        </p:nvSpPr>
        <p:spPr>
          <a:xfrm>
            <a:off x="4553134" y="3095003"/>
            <a:ext cx="1524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Objetivo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 </a:t>
            </a:r>
            <a:r>
              <a:rPr lang="en-GB" sz="1600" b="1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de FIRA</a:t>
            </a:r>
            <a:endParaRPr lang="en-GB" sz="1600" b="1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3624087" y="2240326"/>
            <a:ext cx="3967772" cy="3375526"/>
            <a:chOff x="3624087" y="2240326"/>
            <a:chExt cx="3967772" cy="3375526"/>
          </a:xfrm>
        </p:grpSpPr>
        <p:grpSp>
          <p:nvGrpSpPr>
            <p:cNvPr id="49" name="Grupo 48"/>
            <p:cNvGrpSpPr/>
            <p:nvPr/>
          </p:nvGrpSpPr>
          <p:grpSpPr>
            <a:xfrm>
              <a:off x="3921514" y="2240326"/>
              <a:ext cx="3670345" cy="2587665"/>
              <a:chOff x="3704684" y="1844101"/>
              <a:chExt cx="4893796" cy="3450220"/>
            </a:xfrm>
          </p:grpSpPr>
          <p:sp>
            <p:nvSpPr>
              <p:cNvPr id="52" name="TextBox 33">
                <a:extLst>
                  <a:ext uri="{FF2B5EF4-FFF2-40B4-BE49-F238E27FC236}">
                    <a16:creationId xmlns:a16="http://schemas.microsoft.com/office/drawing/2014/main" id="{F17A9C91-B022-B641-879A-2DF581E97400}"/>
                  </a:ext>
                </a:extLst>
              </p:cNvPr>
              <p:cNvSpPr txBox="1"/>
              <p:nvPr/>
            </p:nvSpPr>
            <p:spPr>
              <a:xfrm>
                <a:off x="4168903" y="4931401"/>
                <a:ext cx="1249319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Evaluación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53" name="TextBox 35">
                <a:extLst>
                  <a:ext uri="{FF2B5EF4-FFF2-40B4-BE49-F238E27FC236}">
                    <a16:creationId xmlns:a16="http://schemas.microsoft.com/office/drawing/2014/main" id="{876A8B99-D33A-514F-A156-7118F5EA89CA}"/>
                  </a:ext>
                </a:extLst>
              </p:cNvPr>
              <p:cNvSpPr txBox="1"/>
              <p:nvPr/>
            </p:nvSpPr>
            <p:spPr>
              <a:xfrm>
                <a:off x="4852494" y="1990312"/>
                <a:ext cx="3745986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latin typeface="+mj-lt"/>
                    <a:ea typeface="Lato Black" charset="0"/>
                    <a:cs typeface="Lato Black" charset="0"/>
                  </a:rPr>
                  <a:t>El papel de la banca de desarrollo</a:t>
                </a:r>
                <a:endParaRPr lang="es-MX" sz="1600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54" name="TextBox 37">
                <a:extLst>
                  <a:ext uri="{FF2B5EF4-FFF2-40B4-BE49-F238E27FC236}">
                    <a16:creationId xmlns:a16="http://schemas.microsoft.com/office/drawing/2014/main" id="{25EF212C-4576-3C4A-BB41-A269676C228A}"/>
                  </a:ext>
                </a:extLst>
              </p:cNvPr>
              <p:cNvSpPr txBox="1"/>
              <p:nvPr/>
            </p:nvSpPr>
            <p:spPr>
              <a:xfrm>
                <a:off x="4679653" y="2975050"/>
                <a:ext cx="69337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26F14DC7-CC5C-5F44-B44C-D8DB0BAE0A48}"/>
                  </a:ext>
                </a:extLst>
              </p:cNvPr>
              <p:cNvSpPr/>
              <p:nvPr/>
            </p:nvSpPr>
            <p:spPr>
              <a:xfrm>
                <a:off x="3957421" y="2823283"/>
                <a:ext cx="600833" cy="600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2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56" name="Oval 41">
                <a:extLst>
                  <a:ext uri="{FF2B5EF4-FFF2-40B4-BE49-F238E27FC236}">
                    <a16:creationId xmlns:a16="http://schemas.microsoft.com/office/drawing/2014/main" id="{B828F06D-7ECC-5449-B8BA-F5F26C4C03CF}"/>
                  </a:ext>
                </a:extLst>
              </p:cNvPr>
              <p:cNvSpPr/>
              <p:nvPr/>
            </p:nvSpPr>
            <p:spPr>
              <a:xfrm>
                <a:off x="4251660" y="1844101"/>
                <a:ext cx="600833" cy="600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0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1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57" name="TextBox 49">
                <a:extLst>
                  <a:ext uri="{FF2B5EF4-FFF2-40B4-BE49-F238E27FC236}">
                    <a16:creationId xmlns:a16="http://schemas.microsoft.com/office/drawing/2014/main" id="{AFA4492E-4DAC-4147-A730-3933CC2824CB}"/>
                  </a:ext>
                </a:extLst>
              </p:cNvPr>
              <p:cNvSpPr txBox="1"/>
              <p:nvPr/>
            </p:nvSpPr>
            <p:spPr>
              <a:xfrm>
                <a:off x="4389636" y="3959788"/>
                <a:ext cx="2886263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Medición del desempeño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58" name="Oval 51">
                <a:extLst>
                  <a:ext uri="{FF2B5EF4-FFF2-40B4-BE49-F238E27FC236}">
                    <a16:creationId xmlns:a16="http://schemas.microsoft.com/office/drawing/2014/main" id="{D31A1600-7006-F14A-A419-2769F753AA24}"/>
                  </a:ext>
                </a:extLst>
              </p:cNvPr>
              <p:cNvSpPr/>
              <p:nvPr/>
            </p:nvSpPr>
            <p:spPr>
              <a:xfrm>
                <a:off x="3704684" y="3834506"/>
                <a:ext cx="600833" cy="600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12859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3</a:t>
                </a:r>
                <a:endParaRPr lang="es-MX" sz="1600" b="1" dirty="0">
                  <a:latin typeface="+mj-lt"/>
                </a:endParaRPr>
              </a:p>
            </p:txBody>
          </p:sp>
        </p:grpSp>
        <p:sp>
          <p:nvSpPr>
            <p:cNvPr id="50" name="TextBox 33">
              <a:extLst>
                <a:ext uri="{FF2B5EF4-FFF2-40B4-BE49-F238E27FC236}">
                  <a16:creationId xmlns:a16="http://schemas.microsoft.com/office/drawing/2014/main" id="{F17A9C91-B022-B641-879A-2DF581E97400}"/>
                </a:ext>
              </a:extLst>
            </p:cNvPr>
            <p:cNvSpPr txBox="1"/>
            <p:nvPr/>
          </p:nvSpPr>
          <p:spPr>
            <a:xfrm>
              <a:off x="4221016" y="5254503"/>
              <a:ext cx="1167821" cy="272190"/>
            </a:xfrm>
            <a:prstGeom prst="rect">
              <a:avLst/>
            </a:prstGeom>
            <a:noFill/>
          </p:spPr>
          <p:txBody>
            <a:bodyPr wrap="none" lIns="25718" tIns="12859" rIns="25718" bIns="12859" rtlCol="0" anchor="ctr" anchorCtr="0">
              <a:spAutoFit/>
            </a:bodyPr>
            <a:lstStyle/>
            <a:p>
              <a:r>
                <a:rPr lang="es-MX" sz="1600" dirty="0" smtClean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Conclusiones</a:t>
              </a:r>
              <a:endParaRPr lang="es-MX" sz="1600" dirty="0">
                <a:solidFill>
                  <a:schemeClr val="tx2"/>
                </a:solidFill>
                <a:ea typeface="Lato Black" charset="0"/>
                <a:cs typeface="Lato Black" charset="0"/>
              </a:endParaRPr>
            </a:p>
          </p:txBody>
        </p:sp>
        <p:sp>
          <p:nvSpPr>
            <p:cNvPr id="51" name="Oval 40">
              <a:extLst>
                <a:ext uri="{FF2B5EF4-FFF2-40B4-BE49-F238E27FC236}">
                  <a16:creationId xmlns:a16="http://schemas.microsoft.com/office/drawing/2014/main" id="{FC24A676-EE6B-C14E-A76B-090F548B5A98}"/>
                </a:ext>
              </a:extLst>
            </p:cNvPr>
            <p:cNvSpPr/>
            <p:nvPr/>
          </p:nvSpPr>
          <p:spPr>
            <a:xfrm>
              <a:off x="3624087" y="5165344"/>
              <a:ext cx="450625" cy="450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8" tIns="12859" rIns="25718" bIns="12859" rtlCol="0" anchor="ctr"/>
            <a:lstStyle/>
            <a:p>
              <a:pPr algn="ctr"/>
              <a:r>
                <a:rPr lang="es-MX" sz="1600" b="1" dirty="0" smtClean="0">
                  <a:latin typeface="+mj-lt"/>
                </a:rPr>
                <a:t>5</a:t>
              </a:r>
              <a:endParaRPr lang="es-MX" sz="1600" b="1" dirty="0">
                <a:latin typeface="+mj-lt"/>
              </a:endParaRPr>
            </a:p>
          </p:txBody>
        </p:sp>
      </p:grpSp>
      <p:sp>
        <p:nvSpPr>
          <p:cNvPr id="59" name="Oval 40">
            <a:extLst>
              <a:ext uri="{FF2B5EF4-FFF2-40B4-BE49-F238E27FC236}">
                <a16:creationId xmlns:a16="http://schemas.microsoft.com/office/drawing/2014/main" id="{FC24A676-EE6B-C14E-A76B-090F548B5A98}"/>
              </a:ext>
            </a:extLst>
          </p:cNvPr>
          <p:cNvSpPr/>
          <p:nvPr/>
        </p:nvSpPr>
        <p:spPr>
          <a:xfrm>
            <a:off x="3755964" y="4449237"/>
            <a:ext cx="450625" cy="450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8" tIns="12859" rIns="25718" bIns="12859" rtlCol="0" anchor="ctr"/>
          <a:lstStyle/>
          <a:p>
            <a:pPr algn="ctr"/>
            <a:r>
              <a:rPr lang="en-US" sz="1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2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Fideicomisos Instituidos en Relación con la Agricultura (FIRA) </a:t>
            </a:r>
            <a:endParaRPr lang="en-US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65779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Banco de desarrollo de segundo piso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Herramientas: fondeo de créditos</a:t>
            </a:r>
            <a:r>
              <a:rPr lang="en-GB" sz="1600" dirty="0" smtClean="0"/>
              <a:t>, </a:t>
            </a:r>
            <a:r>
              <a:rPr lang="es-MX" sz="1600" dirty="0" smtClean="0"/>
              <a:t>esquemas de garantías públicas </a:t>
            </a:r>
            <a:r>
              <a:rPr lang="en-US" sz="1600" dirty="0" smtClean="0"/>
              <a:t>y </a:t>
            </a:r>
            <a:r>
              <a:rPr lang="es-MX" sz="1600" dirty="0" smtClean="0"/>
              <a:t>apoyo tecnológico</a:t>
            </a:r>
            <a:r>
              <a:rPr lang="en-US" sz="1600" dirty="0" smtClean="0"/>
              <a:t>.</a:t>
            </a:r>
            <a:endParaRPr lang="en-GB" sz="16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Objetivo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Promover el financiamiento a través de intermediarios privados para créditos a los sectores primarios, a la agroindustria y al sector rural de México. </a:t>
            </a:r>
            <a:endParaRPr lang="es-MX" sz="1600" dirty="0" smtClean="0"/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/>
              <a:t>ENIF 2015: </a:t>
            </a:r>
            <a:r>
              <a:rPr lang="es-MX" sz="1400" dirty="0"/>
              <a:t>¿alguna vez ha tenido un crédito?, el 80.3% de los encuestados responde que no</a:t>
            </a:r>
            <a:r>
              <a:rPr lang="es-MX" sz="1400" dirty="0"/>
              <a:t>. En </a:t>
            </a:r>
            <a:r>
              <a:rPr lang="es-MX" sz="1400" dirty="0"/>
              <a:t>el medio urbano y rural, estos porcentajes son 75.3% y 87.8%, respectivamente. </a:t>
            </a:r>
            <a:endParaRPr lang="es-MX" sz="14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Estructura</a:t>
            </a:r>
            <a:r>
              <a:rPr lang="es-MX" sz="2000" dirty="0"/>
              <a:t>: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Sólida posición financiera: alto capital y </a:t>
            </a:r>
            <a:r>
              <a:rPr lang="es-MX" sz="1600" dirty="0" smtClean="0"/>
              <a:t>baja </a:t>
            </a:r>
            <a:r>
              <a:rPr lang="es-MX" sz="1600" dirty="0"/>
              <a:t>morosidad.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Más de 100 oficinas en todo México.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Aliados estratégicos: La </a:t>
            </a:r>
            <a:r>
              <a:rPr lang="es-MX" sz="1600" dirty="0"/>
              <a:t>mayoría de los intermediarios financieros que atienden a nuestros sectores (23 bancarios, 75 no bancarios)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/>
              <a:t>Fuerza laboral especializada y con experiencia.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07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¿Cómo FIRA mide que su objetivo se alcanza?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11971" y="963476"/>
            <a:ext cx="87767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Medición del desempeño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Crédito total (saldo y descuento), fondeado </a:t>
            </a:r>
            <a:r>
              <a:rPr lang="es-MX" sz="1600" dirty="0" smtClean="0"/>
              <a:t>y/o impulsado a través de garantías</a:t>
            </a:r>
            <a:r>
              <a:rPr lang="es-MX" sz="1600" dirty="0" smtClean="0"/>
              <a:t>;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Crédito a la población prioritaria; 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Número de acreditados;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Número de ventanillas; 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Tiempo de respuesta; y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Sostenibilidad del patrimonio</a:t>
            </a:r>
            <a:r>
              <a:rPr lang="en-US" sz="1600" dirty="0" smtClean="0"/>
              <a:t>.</a:t>
            </a:r>
            <a:endParaRPr lang="en-US" sz="1600" dirty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Evaluación</a:t>
            </a:r>
          </a:p>
          <a:p>
            <a:pPr marL="1371600" lvl="2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Impacto de FIRA en la adicionalidad financiera</a:t>
            </a:r>
            <a:r>
              <a:rPr lang="en-GB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26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78">
            <a:extLst>
              <a:ext uri="{FF2B5EF4-FFF2-40B4-BE49-F238E27FC236}">
                <a16:creationId xmlns:a16="http://schemas.microsoft.com/office/drawing/2014/main" id="{ACEEABB8-6ED6-FA4E-8172-5345C331C16D}"/>
              </a:ext>
            </a:extLst>
          </p:cNvPr>
          <p:cNvSpPr txBox="1"/>
          <p:nvPr/>
        </p:nvSpPr>
        <p:spPr>
          <a:xfrm>
            <a:off x="5806629" y="1621368"/>
            <a:ext cx="648255" cy="385042"/>
          </a:xfrm>
          <a:prstGeom prst="rect">
            <a:avLst/>
          </a:prstGeom>
          <a:noFill/>
        </p:spPr>
        <p:txBody>
          <a:bodyPr wrap="none" lIns="25718" tIns="12859" rIns="25718" bIns="12859" rtlCol="0">
            <a:spAutoFit/>
          </a:bodyPr>
          <a:lstStyle/>
          <a:p>
            <a:pPr>
              <a:lnSpc>
                <a:spcPts val="2813"/>
              </a:lnSpc>
            </a:pPr>
            <a:r>
              <a:rPr lang="en-US" sz="1950" b="1" dirty="0" err="1" smtClean="0">
                <a:solidFill>
                  <a:schemeClr val="accent1"/>
                </a:solidFill>
                <a:latin typeface="+mj-lt"/>
                <a:ea typeface="Lato Black" charset="0"/>
                <a:cs typeface="Lato Black" charset="0"/>
              </a:rPr>
              <a:t>Índice</a:t>
            </a:r>
            <a:endParaRPr lang="en-US" sz="1950" b="1" dirty="0">
              <a:solidFill>
                <a:schemeClr val="accent1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23"/>
          </p:nvPr>
        </p:nvSpPr>
        <p:spPr/>
      </p:sp>
      <p:pic>
        <p:nvPicPr>
          <p:cNvPr id="17" name="Marcador de posición de imagen 5">
            <a:extLst>
              <a:ext uri="{FF2B5EF4-FFF2-40B4-BE49-F238E27FC236}">
                <a16:creationId xmlns:a16="http://schemas.microsoft.com/office/drawing/2014/main" id="{369FC3DB-AE04-3040-A4B7-12880369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6" t="178" r="11688" b="-178"/>
          <a:stretch/>
        </p:blipFill>
        <p:spPr>
          <a:xfrm>
            <a:off x="80774" y="-17211"/>
            <a:ext cx="4913246" cy="6759205"/>
          </a:xfrm>
          <a:custGeom>
            <a:avLst/>
            <a:gdLst>
              <a:gd name="connsiteX0" fmla="*/ 0 w 19393999"/>
              <a:gd name="connsiteY0" fmla="*/ 0 h 13715999"/>
              <a:gd name="connsiteX1" fmla="*/ 19393999 w 19393999"/>
              <a:gd name="connsiteY1" fmla="*/ 0 h 13715999"/>
              <a:gd name="connsiteX2" fmla="*/ 13782907 w 19393999"/>
              <a:gd name="connsiteY2" fmla="*/ 13715999 h 13715999"/>
              <a:gd name="connsiteX3" fmla="*/ 0 w 19393999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93999" h="13715999">
                <a:moveTo>
                  <a:pt x="0" y="0"/>
                </a:moveTo>
                <a:lnTo>
                  <a:pt x="19393999" y="0"/>
                </a:lnTo>
                <a:lnTo>
                  <a:pt x="13782907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</p:pic>
      <p:sp>
        <p:nvSpPr>
          <p:cNvPr id="5" name="Rectángulo 4"/>
          <p:cNvSpPr/>
          <p:nvPr/>
        </p:nvSpPr>
        <p:spPr>
          <a:xfrm>
            <a:off x="4553134" y="3095003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Objetivo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de FIRA</a:t>
            </a:r>
            <a:endParaRPr lang="en-GB" sz="1600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624087" y="2240326"/>
            <a:ext cx="3967772" cy="3375526"/>
            <a:chOff x="3624087" y="2240326"/>
            <a:chExt cx="3967772" cy="3375526"/>
          </a:xfrm>
        </p:grpSpPr>
        <p:grpSp>
          <p:nvGrpSpPr>
            <p:cNvPr id="64" name="Grupo 63"/>
            <p:cNvGrpSpPr/>
            <p:nvPr/>
          </p:nvGrpSpPr>
          <p:grpSpPr>
            <a:xfrm>
              <a:off x="3921514" y="2240326"/>
              <a:ext cx="3670345" cy="2587665"/>
              <a:chOff x="3704684" y="1844101"/>
              <a:chExt cx="4893796" cy="3450220"/>
            </a:xfrm>
          </p:grpSpPr>
          <p:sp>
            <p:nvSpPr>
              <p:cNvPr id="67" name="TextBox 33">
                <a:extLst>
                  <a:ext uri="{FF2B5EF4-FFF2-40B4-BE49-F238E27FC236}">
                    <a16:creationId xmlns:a16="http://schemas.microsoft.com/office/drawing/2014/main" id="{F17A9C91-B022-B641-879A-2DF581E97400}"/>
                  </a:ext>
                </a:extLst>
              </p:cNvPr>
              <p:cNvSpPr txBox="1"/>
              <p:nvPr/>
            </p:nvSpPr>
            <p:spPr>
              <a:xfrm>
                <a:off x="4168903" y="4931401"/>
                <a:ext cx="1249319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Evaluación</a:t>
                </a:r>
                <a:endParaRPr lang="es-MX" sz="1600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68" name="TextBox 35">
                <a:extLst>
                  <a:ext uri="{FF2B5EF4-FFF2-40B4-BE49-F238E27FC236}">
                    <a16:creationId xmlns:a16="http://schemas.microsoft.com/office/drawing/2014/main" id="{876A8B99-D33A-514F-A156-7118F5EA89CA}"/>
                  </a:ext>
                </a:extLst>
              </p:cNvPr>
              <p:cNvSpPr txBox="1"/>
              <p:nvPr/>
            </p:nvSpPr>
            <p:spPr>
              <a:xfrm>
                <a:off x="4852494" y="1990312"/>
                <a:ext cx="3745986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dirty="0" smtClean="0">
                    <a:solidFill>
                      <a:schemeClr val="tx2"/>
                    </a:solidFill>
                    <a:latin typeface="+mj-lt"/>
                    <a:ea typeface="Lato Black" charset="0"/>
                    <a:cs typeface="Lato Black" charset="0"/>
                  </a:rPr>
                  <a:t>El papel de la banca de desarrollo</a:t>
                </a:r>
                <a:endParaRPr lang="es-MX" sz="1600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69" name="TextBox 37">
                <a:extLst>
                  <a:ext uri="{FF2B5EF4-FFF2-40B4-BE49-F238E27FC236}">
                    <a16:creationId xmlns:a16="http://schemas.microsoft.com/office/drawing/2014/main" id="{25EF212C-4576-3C4A-BB41-A269676C228A}"/>
                  </a:ext>
                </a:extLst>
              </p:cNvPr>
              <p:cNvSpPr txBox="1"/>
              <p:nvPr/>
            </p:nvSpPr>
            <p:spPr>
              <a:xfrm>
                <a:off x="4679653" y="2975050"/>
                <a:ext cx="69337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endParaRPr lang="es-MX" sz="1600" b="1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70" name="Oval 39">
                <a:extLst>
                  <a:ext uri="{FF2B5EF4-FFF2-40B4-BE49-F238E27FC236}">
                    <a16:creationId xmlns:a16="http://schemas.microsoft.com/office/drawing/2014/main" id="{26F14DC7-CC5C-5F44-B44C-D8DB0BAE0A48}"/>
                  </a:ext>
                </a:extLst>
              </p:cNvPr>
              <p:cNvSpPr/>
              <p:nvPr/>
            </p:nvSpPr>
            <p:spPr>
              <a:xfrm>
                <a:off x="3957421" y="2823283"/>
                <a:ext cx="600833" cy="60067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2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71" name="Oval 41">
                <a:extLst>
                  <a:ext uri="{FF2B5EF4-FFF2-40B4-BE49-F238E27FC236}">
                    <a16:creationId xmlns:a16="http://schemas.microsoft.com/office/drawing/2014/main" id="{B828F06D-7ECC-5449-B8BA-F5F26C4C03CF}"/>
                  </a:ext>
                </a:extLst>
              </p:cNvPr>
              <p:cNvSpPr/>
              <p:nvPr/>
            </p:nvSpPr>
            <p:spPr>
              <a:xfrm>
                <a:off x="4251660" y="1844101"/>
                <a:ext cx="600833" cy="6006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0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1</a:t>
                </a:r>
                <a:endParaRPr lang="es-MX" sz="1600" b="1" dirty="0">
                  <a:latin typeface="+mj-lt"/>
                </a:endParaRPr>
              </a:p>
            </p:txBody>
          </p:sp>
          <p:sp>
            <p:nvSpPr>
              <p:cNvPr id="72" name="TextBox 49">
                <a:extLst>
                  <a:ext uri="{FF2B5EF4-FFF2-40B4-BE49-F238E27FC236}">
                    <a16:creationId xmlns:a16="http://schemas.microsoft.com/office/drawing/2014/main" id="{AFA4492E-4DAC-4147-A730-3933CC2824CB}"/>
                  </a:ext>
                </a:extLst>
              </p:cNvPr>
              <p:cNvSpPr txBox="1"/>
              <p:nvPr/>
            </p:nvSpPr>
            <p:spPr>
              <a:xfrm>
                <a:off x="4389636" y="3959788"/>
                <a:ext cx="2941834" cy="362920"/>
              </a:xfrm>
              <a:prstGeom prst="rect">
                <a:avLst/>
              </a:prstGeom>
              <a:noFill/>
            </p:spPr>
            <p:txBody>
              <a:bodyPr wrap="none" lIns="25718" tIns="12859" rIns="25718" bIns="12859" rtlCol="0" anchor="ctr" anchorCtr="0">
                <a:spAutoFit/>
              </a:bodyPr>
              <a:lstStyle/>
              <a:p>
                <a:r>
                  <a:rPr lang="es-MX" sz="1600" b="1" dirty="0" smtClean="0">
                    <a:solidFill>
                      <a:schemeClr val="tx2"/>
                    </a:solidFill>
                    <a:ea typeface="Lato Black" charset="0"/>
                    <a:cs typeface="Lato Black" charset="0"/>
                  </a:rPr>
                  <a:t>Medición del desempeño</a:t>
                </a:r>
                <a:endParaRPr lang="es-MX" sz="1600" b="1" dirty="0">
                  <a:solidFill>
                    <a:schemeClr val="tx2"/>
                  </a:solidFill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73" name="Oval 51">
                <a:extLst>
                  <a:ext uri="{FF2B5EF4-FFF2-40B4-BE49-F238E27FC236}">
                    <a16:creationId xmlns:a16="http://schemas.microsoft.com/office/drawing/2014/main" id="{D31A1600-7006-F14A-A419-2769F753AA24}"/>
                  </a:ext>
                </a:extLst>
              </p:cNvPr>
              <p:cNvSpPr/>
              <p:nvPr/>
            </p:nvSpPr>
            <p:spPr>
              <a:xfrm>
                <a:off x="3704684" y="3834506"/>
                <a:ext cx="600833" cy="60067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718" tIns="12859" rIns="25718" bIns="12859" rtlCol="0" anchor="ctr"/>
              <a:lstStyle/>
              <a:p>
                <a:pPr algn="ctr"/>
                <a:r>
                  <a:rPr lang="es-MX" sz="1600" b="1" dirty="0" smtClean="0">
                    <a:latin typeface="+mj-lt"/>
                  </a:rPr>
                  <a:t>3</a:t>
                </a:r>
                <a:endParaRPr lang="es-MX" sz="1600" b="1" dirty="0">
                  <a:latin typeface="+mj-lt"/>
                </a:endParaRPr>
              </a:p>
            </p:txBody>
          </p:sp>
        </p:grpSp>
        <p:sp>
          <p:nvSpPr>
            <p:cNvPr id="65" name="TextBox 33">
              <a:extLst>
                <a:ext uri="{FF2B5EF4-FFF2-40B4-BE49-F238E27FC236}">
                  <a16:creationId xmlns:a16="http://schemas.microsoft.com/office/drawing/2014/main" id="{F17A9C91-B022-B641-879A-2DF581E97400}"/>
                </a:ext>
              </a:extLst>
            </p:cNvPr>
            <p:cNvSpPr txBox="1"/>
            <p:nvPr/>
          </p:nvSpPr>
          <p:spPr>
            <a:xfrm>
              <a:off x="4221016" y="5254503"/>
              <a:ext cx="1167821" cy="272190"/>
            </a:xfrm>
            <a:prstGeom prst="rect">
              <a:avLst/>
            </a:prstGeom>
            <a:noFill/>
          </p:spPr>
          <p:txBody>
            <a:bodyPr wrap="none" lIns="25718" tIns="12859" rIns="25718" bIns="12859" rtlCol="0" anchor="ctr" anchorCtr="0">
              <a:spAutoFit/>
            </a:bodyPr>
            <a:lstStyle/>
            <a:p>
              <a:r>
                <a:rPr lang="es-MX" sz="1600" dirty="0" smtClean="0">
                  <a:solidFill>
                    <a:schemeClr val="tx2"/>
                  </a:solidFill>
                  <a:ea typeface="Lato Black" charset="0"/>
                  <a:cs typeface="Lato Black" charset="0"/>
                </a:rPr>
                <a:t>Conclusiones</a:t>
              </a:r>
              <a:endParaRPr lang="es-MX" sz="1600" dirty="0">
                <a:solidFill>
                  <a:schemeClr val="tx2"/>
                </a:solidFill>
                <a:ea typeface="Lato Black" charset="0"/>
                <a:cs typeface="Lato Black" charset="0"/>
              </a:endParaRPr>
            </a:p>
          </p:txBody>
        </p:sp>
        <p:sp>
          <p:nvSpPr>
            <p:cNvPr id="66" name="Oval 40">
              <a:extLst>
                <a:ext uri="{FF2B5EF4-FFF2-40B4-BE49-F238E27FC236}">
                  <a16:creationId xmlns:a16="http://schemas.microsoft.com/office/drawing/2014/main" id="{FC24A676-EE6B-C14E-A76B-090F548B5A98}"/>
                </a:ext>
              </a:extLst>
            </p:cNvPr>
            <p:cNvSpPr/>
            <p:nvPr/>
          </p:nvSpPr>
          <p:spPr>
            <a:xfrm>
              <a:off x="3624087" y="5165344"/>
              <a:ext cx="450625" cy="4505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8" tIns="12859" rIns="25718" bIns="12859" rtlCol="0" anchor="ctr"/>
            <a:lstStyle/>
            <a:p>
              <a:pPr algn="ctr"/>
              <a:r>
                <a:rPr lang="es-MX" sz="1600" b="1" dirty="0" smtClean="0">
                  <a:latin typeface="+mj-lt"/>
                </a:rPr>
                <a:t>5</a:t>
              </a:r>
              <a:endParaRPr lang="es-MX" sz="1600" b="1" dirty="0">
                <a:latin typeface="+mj-lt"/>
              </a:endParaRPr>
            </a:p>
          </p:txBody>
        </p:sp>
      </p:grpSp>
      <p:sp>
        <p:nvSpPr>
          <p:cNvPr id="74" name="Oval 40">
            <a:extLst>
              <a:ext uri="{FF2B5EF4-FFF2-40B4-BE49-F238E27FC236}">
                <a16:creationId xmlns:a16="http://schemas.microsoft.com/office/drawing/2014/main" id="{FC24A676-EE6B-C14E-A76B-090F548B5A98}"/>
              </a:ext>
            </a:extLst>
          </p:cNvPr>
          <p:cNvSpPr/>
          <p:nvPr/>
        </p:nvSpPr>
        <p:spPr>
          <a:xfrm>
            <a:off x="3755964" y="4449237"/>
            <a:ext cx="450625" cy="4505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718" tIns="12859" rIns="25718" bIns="12859" rtlCol="0" anchor="ctr"/>
          <a:lstStyle/>
          <a:p>
            <a:pPr algn="ctr"/>
            <a:r>
              <a:rPr lang="en-US" sz="1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6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Medición del desempeño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-7880" y="696435"/>
            <a:ext cx="913506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Información para establecer indicadores de desempeño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Dado que FIRA es una banca de desarrollo de segundo piso, sólo podemos utilizar información que generan los intermediarios financiero</a:t>
            </a:r>
            <a:r>
              <a:rPr lang="en-GB" sz="1600" dirty="0" smtClean="0"/>
              <a:t>s</a:t>
            </a:r>
            <a:r>
              <a:rPr lang="en-GB" sz="1600" dirty="0" smtClean="0"/>
              <a:t>.</a:t>
            </a:r>
          </a:p>
          <a:p>
            <a:pPr lvl="1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MX" sz="2000" dirty="0" smtClean="0"/>
              <a:t>Indicadores de desempeño</a:t>
            </a:r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Pocas métricas operativas necesarias, que pueden construirse utilizando información generada por los intermediarios financieros</a:t>
            </a:r>
            <a:r>
              <a:rPr lang="en-GB" sz="1600" dirty="0" smtClean="0"/>
              <a:t>.</a:t>
            </a:r>
            <a:endParaRPr lang="en-GB" sz="1600" dirty="0" smtClean="0"/>
          </a:p>
          <a:p>
            <a:pPr marL="914400" lvl="1" indent="-4572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sz="1600" dirty="0" smtClean="0"/>
              <a:t>Los indicadores de desempeño son fundamentales en FIRA para tomar decisiones de corto plazo</a:t>
            </a:r>
            <a:r>
              <a:rPr lang="en-GB" sz="1600" dirty="0" smtClean="0"/>
              <a:t>. </a:t>
            </a:r>
            <a:endParaRPr lang="en-GB" sz="1600" dirty="0" smtClean="0"/>
          </a:p>
          <a:p>
            <a:pPr marL="1371600" lvl="2" indent="-4572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MX" sz="1400" dirty="0" smtClean="0"/>
              <a:t>Esta es una herramienta crítica para establecer metas y mejorar continuamente el desempeño</a:t>
            </a:r>
            <a:r>
              <a:rPr lang="en-US" sz="1400" dirty="0" smtClean="0"/>
              <a:t>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371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465" y="296325"/>
            <a:ext cx="838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/>
              <a:t>Medición del desempeño</a:t>
            </a:r>
            <a:endParaRPr lang="es-MX" sz="2000" b="1" dirty="0"/>
          </a:p>
        </p:txBody>
      </p:sp>
      <p:cxnSp>
        <p:nvCxnSpPr>
          <p:cNvPr id="3" name="Conector recto 2"/>
          <p:cNvCxnSpPr/>
          <p:nvPr/>
        </p:nvCxnSpPr>
        <p:spPr>
          <a:xfrm>
            <a:off x="289367" y="959611"/>
            <a:ext cx="859940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111971" y="963476"/>
            <a:ext cx="877679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Al </a:t>
            </a:r>
            <a:r>
              <a:rPr lang="es-MX" sz="2000" dirty="0" smtClean="0"/>
              <a:t>inicio de la actual administración federal (2013), FIRA estableció 6 objetivos</a:t>
            </a:r>
            <a:r>
              <a:rPr lang="en-US" sz="2000" dirty="0" smtClean="0"/>
              <a:t>:</a:t>
            </a:r>
            <a:endParaRPr lang="en-GB" sz="2000" dirty="0" smtClean="0"/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Impulsar </a:t>
            </a:r>
            <a:r>
              <a:rPr lang="es-ES" dirty="0"/>
              <a:t>el acceso al financiamiento para los productores con proyectos viables que no cuentan o tienen acceso insuficiente al crédito.</a:t>
            </a:r>
            <a:endParaRPr lang="en-GB" sz="1700" dirty="0" smtClean="0"/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Fomentar </a:t>
            </a:r>
            <a:r>
              <a:rPr lang="es-ES" dirty="0"/>
              <a:t>el crédito a largo plazo para impulsar la productividad de los productores rurales.</a:t>
            </a:r>
            <a:endParaRPr lang="en-GB" sz="1700" dirty="0" smtClean="0"/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Promover </a:t>
            </a:r>
            <a:r>
              <a:rPr lang="es-ES" dirty="0"/>
              <a:t>el financiamiento en las áreas de interés de la política pública.</a:t>
            </a:r>
            <a:endParaRPr lang="en-GB" sz="1700" dirty="0" smtClean="0"/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Ampliar y fortalecer la red de intermediarios financieros, con estrategias de banca de segundo piso</a:t>
            </a:r>
            <a:r>
              <a:rPr lang="es-ES" dirty="0" smtClean="0"/>
              <a:t>.</a:t>
            </a:r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 smtClean="0"/>
              <a:t>Vincular </a:t>
            </a:r>
            <a:r>
              <a:rPr lang="es-ES" dirty="0"/>
              <a:t>el crédito a los programas gubernamentales</a:t>
            </a:r>
            <a:r>
              <a:rPr lang="es-ES" dirty="0" smtClean="0"/>
              <a:t>.</a:t>
            </a:r>
          </a:p>
          <a:p>
            <a:pPr marL="914400" lvl="1" indent="-457200" algn="just">
              <a:lnSpc>
                <a:spcPct val="200000"/>
              </a:lnSpc>
              <a:buFont typeface="+mj-lt"/>
              <a:buAutoNum type="arabicPeriod"/>
            </a:pPr>
            <a:r>
              <a:rPr lang="es-ES" dirty="0"/>
              <a:t>Garantizar la sustentabilidad del patrimonio de FIRA.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979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FIR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080A1A1B58547A66A381FAAB4896B" ma:contentTypeVersion="10" ma:contentTypeDescription="Create a new document." ma:contentTypeScope="" ma:versionID="b3163a5f4881fe3fa0dd525c9398c990">
  <xsd:schema xmlns:xsd="http://www.w3.org/2001/XMLSchema" xmlns:xs="http://www.w3.org/2001/XMLSchema" xmlns:p="http://schemas.microsoft.com/office/2006/metadata/properties" xmlns:ns2="cdc7663a-08f0-4737-9e8c-148ce897a09c" xmlns:ns3="a02d9897-dc9c-47da-8ee1-c51d0c773f9f" targetNamespace="http://schemas.microsoft.com/office/2006/metadata/properties" ma:root="true" ma:fieldsID="18ae935a6bc661ad8a0b8dae309d2e3d" ns2:_="" ns3:_="">
    <xsd:import namespace="cdc7663a-08f0-4737-9e8c-148ce897a09c"/>
    <xsd:import namespace="a02d9897-dc9c-47da-8ee1-c51d0c773f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7663a-08f0-4737-9e8c-148ce897a0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d9897-dc9c-47da-8ee1-c51d0c773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c7663a-08f0-4737-9e8c-148ce897a09c">EZSHARE-1590319330-23127</_dlc_DocId>
    <_dlc_DocIdUrl xmlns="cdc7663a-08f0-4737-9e8c-148ce897a09c">
      <Url>https://idbg.sharepoint.com/teams/ezShareTestArea/_layouts/15/DocIdRedir.aspx?ID=EZSHARE-1590319330-23127</Url>
      <Description>EZSHARE-1590319330-23127</Description>
    </_dlc_DocIdUrl>
  </documentManagement>
</p:properties>
</file>

<file path=customXml/itemProps1.xml><?xml version="1.0" encoding="utf-8"?>
<ds:datastoreItem xmlns:ds="http://schemas.openxmlformats.org/officeDocument/2006/customXml" ds:itemID="{43733271-C856-4D31-8D8C-52742D549B44}"/>
</file>

<file path=customXml/itemProps2.xml><?xml version="1.0" encoding="utf-8"?>
<ds:datastoreItem xmlns:ds="http://schemas.openxmlformats.org/officeDocument/2006/customXml" ds:itemID="{65C28CFB-A2D7-45E6-9F38-4311B96DB8BF}"/>
</file>

<file path=customXml/itemProps3.xml><?xml version="1.0" encoding="utf-8"?>
<ds:datastoreItem xmlns:ds="http://schemas.openxmlformats.org/officeDocument/2006/customXml" ds:itemID="{164EBDC5-7798-4CD0-A90F-CAD0CDAA6445}"/>
</file>

<file path=customXml/itemProps4.xml><?xml version="1.0" encoding="utf-8"?>
<ds:datastoreItem xmlns:ds="http://schemas.openxmlformats.org/officeDocument/2006/customXml" ds:itemID="{2B1E3F43-A38F-4917-9E68-449AF111EF9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16392</TotalTime>
  <Words>2280</Words>
  <Application>Microsoft Office PowerPoint</Application>
  <PresentationFormat>Presentación en pantalla (4:3)</PresentationFormat>
  <Paragraphs>243</Paragraphs>
  <Slides>24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Gill Sans</vt:lpstr>
      <vt:lpstr>Lato Black</vt:lpstr>
      <vt:lpstr>Lato Regular</vt:lpstr>
      <vt:lpstr>Segoe UI</vt:lpstr>
      <vt:lpstr>Wingdings</vt:lpstr>
      <vt:lpstr>Tema de FIRA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mreyes@fira.gob.mx</dc:creator>
  <cp:lastModifiedBy>Jorge Lara Alvarez</cp:lastModifiedBy>
  <cp:revision>291</cp:revision>
  <cp:lastPrinted>2018-07-20T16:14:31Z</cp:lastPrinted>
  <dcterms:created xsi:type="dcterms:W3CDTF">2018-02-07T19:50:17Z</dcterms:created>
  <dcterms:modified xsi:type="dcterms:W3CDTF">2018-11-06T15:24:19Z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0x010100443080A1A1B58547A66A381FAAB4896B</vt:lpwstr>
  </property>
  <property fmtid="{D5CDD505-2E9C-101B-9397-08002B2CF9AE}" pid="3" name="_dlc_DocIdItemGuid">
    <vt:lpwstr>a401e134-52cb-45a6-a9ed-51623deb99ff</vt:lpwstr>
  </property>
</Properties>
</file>