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3" r:id="rId2"/>
    <p:sldId id="337" r:id="rId3"/>
    <p:sldId id="316" r:id="rId4"/>
    <p:sldId id="338" r:id="rId5"/>
    <p:sldId id="339" r:id="rId6"/>
    <p:sldId id="340" r:id="rId7"/>
    <p:sldId id="345" r:id="rId8"/>
    <p:sldId id="341" r:id="rId9"/>
    <p:sldId id="342" r:id="rId10"/>
    <p:sldId id="343" r:id="rId11"/>
    <p:sldId id="344" r:id="rId12"/>
    <p:sldId id="346" r:id="rId13"/>
    <p:sldId id="332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D1"/>
    <a:srgbClr val="EBE7DE"/>
    <a:srgbClr val="EBF1DE"/>
    <a:srgbClr val="EFF3EA"/>
    <a:srgbClr val="EAE7DE"/>
    <a:srgbClr val="16E7D1"/>
    <a:srgbClr val="98BB59"/>
    <a:srgbClr val="333300"/>
    <a:srgbClr val="BD9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86357" autoAdjust="0"/>
  </p:normalViewPr>
  <p:slideViewPr>
    <p:cSldViewPr>
      <p:cViewPr varScale="1">
        <p:scale>
          <a:sx n="63" d="100"/>
          <a:sy n="6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38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AD784-E4AE-438A-87EC-5138E0B1F073}" type="datetimeFigureOut">
              <a:rPr lang="es-MX" smtClean="0"/>
              <a:t>07/11/2018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2206-EF39-4891-86A5-9072EF0A1D1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911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4B6075-E4F0-48D1-8C91-B924C5273840}" type="datetimeFigureOut">
              <a:rPr lang="es-MX" smtClean="0"/>
              <a:t>07/11/2018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7EE03-C499-4465-ADF2-5654BFD7C30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40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EE03-C499-4465-ADF2-5654BFD7C303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528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EE03-C499-4465-ADF2-5654BFD7C303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450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4AF7-D958-405A-82A7-C55B1160E1E4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739-15EC-401F-96C1-8E828AA31AB7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4A6E-3A1F-44CB-B8D7-3128F0BD94F2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581-950D-4F4E-9961-0A3097EAC941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8443-CE24-4A74-9678-59072F74A1A3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6C89-E858-4505-8AE6-E1AE387CAAB6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3260-CF45-4EAD-B79E-2EA5F134A39B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0D7C-B255-4EE6-B5EE-BF5357540CA4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09FE-E960-4B84-AA7A-AB64288774CB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8C75-2ED5-4B95-94E1-CCAC07A6B518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EB7-9241-4D60-B6A2-6FE0E694F59D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A760-F889-489B-8426-F8312D9C0232}" type="datetime1">
              <a:rPr lang="es-MX" smtClean="0"/>
              <a:t>07/11/2018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D58A-3DC1-40AD-9764-E215216995E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/>
          <a:stretch/>
        </p:blipFill>
        <p:spPr>
          <a:xfrm>
            <a:off x="6360934" y="237442"/>
            <a:ext cx="2148004" cy="7793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Caslon Pro" panose="0205050205050A0204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Caslon Pro" panose="0205050205050A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5992" y="1844825"/>
            <a:ext cx="8496944" cy="2136724"/>
          </a:xfrm>
        </p:spPr>
        <p:txBody>
          <a:bodyPr>
            <a:noAutofit/>
          </a:bodyPr>
          <a:lstStyle/>
          <a:p>
            <a:r>
              <a:rPr lang="es-MX" altLang="es-MX" sz="2400" b="1" dirty="0"/>
              <a:t>Seminario - Taller </a:t>
            </a:r>
            <a:r>
              <a:rPr lang="es-MX" altLang="es-MX" sz="2400" b="1" dirty="0" smtClean="0"/>
              <a:t>Internacional</a:t>
            </a:r>
            <a:br>
              <a:rPr lang="es-MX" altLang="es-MX" sz="2400" b="1" dirty="0" smtClean="0"/>
            </a:br>
            <a:r>
              <a:rPr lang="es-MX" altLang="es-MX" sz="2400" b="1" dirty="0" smtClean="0">
                <a:solidFill>
                  <a:schemeClr val="accent3">
                    <a:lumMod val="50000"/>
                  </a:schemeClr>
                </a:solidFill>
              </a:rPr>
              <a:t>Mejorando </a:t>
            </a:r>
            <a:r>
              <a:rPr lang="es-MX" altLang="es-MX" sz="2400" b="1" dirty="0">
                <a:solidFill>
                  <a:schemeClr val="accent3">
                    <a:lumMod val="50000"/>
                  </a:schemeClr>
                </a:solidFill>
              </a:rPr>
              <a:t>los sistemas de medición del desempeño </a:t>
            </a:r>
            <a:br>
              <a:rPr lang="es-MX" altLang="es-MX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MX" altLang="es-MX" sz="2400" b="1" dirty="0">
                <a:solidFill>
                  <a:schemeClr val="accent3">
                    <a:lumMod val="50000"/>
                  </a:schemeClr>
                </a:solidFill>
              </a:rPr>
              <a:t>y evaluación en la banca pública de América Latina</a:t>
            </a:r>
            <a:br>
              <a:rPr lang="es-MX" altLang="es-MX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MX" altLang="es-MX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tx2">
                    <a:lumMod val="75000"/>
                  </a:schemeClr>
                </a:solidFill>
              </a:rPr>
              <a:t>Necesidades y Capacidades</a:t>
            </a:r>
            <a:r>
              <a:rPr lang="es-MX" altLang="es-MX" sz="2400" b="1" dirty="0" smtClean="0"/>
              <a:t/>
            </a:r>
            <a:br>
              <a:rPr lang="es-MX" altLang="es-MX" sz="2400" b="1" dirty="0" smtClean="0"/>
            </a:br>
            <a:r>
              <a:rPr lang="es-MX" altLang="es-MX" sz="2400" b="1" dirty="0" smtClean="0"/>
              <a:t>Experiencia de la Financiera Nacional de Desarrollo</a:t>
            </a:r>
            <a:endParaRPr lang="en-US" altLang="es-MX" sz="1800" dirty="0">
              <a:solidFill>
                <a:srgbClr val="339933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664893"/>
            <a:ext cx="7560840" cy="2056582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José </a:t>
            </a:r>
            <a:r>
              <a:rPr lang="en-US" altLang="es-MX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Gaitán</a:t>
            </a: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MX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Gámez</a:t>
            </a:r>
            <a:endParaRPr lang="en-US" alt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Director </a:t>
            </a:r>
            <a:r>
              <a:rPr lang="en-US" altLang="es-MX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Corporativo</a:t>
            </a: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es-MX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Planeación</a:t>
            </a: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MX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Estratégica</a:t>
            </a: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altLang="es-MX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</a:t>
            </a: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Sectorial</a:t>
            </a:r>
            <a:endParaRPr lang="en-US" altLang="es-MX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Morelia</a:t>
            </a: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Mich.</a:t>
            </a:r>
            <a:endParaRPr lang="en-US" altLang="es-MX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07 de </a:t>
            </a:r>
            <a:r>
              <a:rPr lang="en-US" altLang="es-MX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es-MX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oviembre</a:t>
            </a:r>
            <a:r>
              <a:rPr lang="en-US" alt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2018</a:t>
            </a:r>
            <a:endParaRPr lang="en-US" altLang="es-MX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10</a:t>
            </a:fld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9726"/>
          <a:stretch/>
        </p:blipFill>
        <p:spPr>
          <a:xfrm>
            <a:off x="611560" y="1988840"/>
            <a:ext cx="7829891" cy="397400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32781" y="1595338"/>
            <a:ext cx="378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Reporte semanal de precios y noticias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812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1. ¿Cuál 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</a:rPr>
              <a:t>es la brecha existente en mi institución?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171997"/>
            <a:ext cx="8280920" cy="1761059"/>
          </a:xfrm>
        </p:spPr>
        <p:txBody>
          <a:bodyPr>
            <a:noAutofit/>
          </a:bodyPr>
          <a:lstStyle/>
          <a:p>
            <a:pPr lvl="0"/>
            <a:r>
              <a:rPr lang="es-MX" sz="2200" b="1" dirty="0" smtClean="0"/>
              <a:t>Reto: </a:t>
            </a:r>
            <a:r>
              <a:rPr lang="es-MX" sz="2200" dirty="0" smtClean="0"/>
              <a:t>desarrollar herramientas de </a:t>
            </a:r>
            <a:r>
              <a:rPr lang="es-MX" sz="2200" b="1" dirty="0" smtClean="0"/>
              <a:t>Inteligencia de Negocios </a:t>
            </a:r>
            <a:r>
              <a:rPr lang="es-MX" sz="2200" dirty="0" smtClean="0"/>
              <a:t>que integren de manera sistematizada, información interna del desempeño del  negocio con información sectorial, para robustecer y agilizar el proceso de toma de decisiones del negocio.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11</a:t>
            </a:fld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01874" y="3933056"/>
            <a:ext cx="8184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2. ¿Qué recursos se pueden utilizar de los ya existentes? </a:t>
            </a:r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467544" y="4581128"/>
            <a:ext cx="8280920" cy="176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Maximizar los recursos de información de las áreas sustantivas (negocios, finanzas, crédito, riesgos) para potencializar su uso.</a:t>
            </a:r>
          </a:p>
          <a:p>
            <a:r>
              <a:rPr lang="es-MX" sz="2200" dirty="0" smtClean="0"/>
              <a:t>Acuerdos y convenios de colaboración entre instituciones vinculadas al ramo, para compartir información dentro del marco normativo vigente.</a:t>
            </a:r>
          </a:p>
        </p:txBody>
      </p:sp>
    </p:spTree>
    <p:extLst>
      <p:ext uri="{BB962C8B-B14F-4D97-AF65-F5344CB8AC3E}">
        <p14:creationId xmlns:p14="http://schemas.microsoft.com/office/powerpoint/2010/main" val="13108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3. ¿Quiénes 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</a:rPr>
              <a:t>pueden movilizar los recursos dentro de la institución?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171997"/>
            <a:ext cx="8280920" cy="1761059"/>
          </a:xfrm>
        </p:spPr>
        <p:txBody>
          <a:bodyPr>
            <a:noAutofit/>
          </a:bodyPr>
          <a:lstStyle/>
          <a:p>
            <a:pPr lvl="0"/>
            <a:r>
              <a:rPr lang="es-MX" sz="2200" dirty="0" smtClean="0"/>
              <a:t>Las áreas sustantivas dueñas de los procesos de negocio por ser las generadoras de la información en todo el proceso de crédito desde la </a:t>
            </a:r>
            <a:r>
              <a:rPr lang="es-MX" sz="2200" dirty="0" err="1" smtClean="0"/>
              <a:t>originación</a:t>
            </a:r>
            <a:r>
              <a:rPr lang="es-MX" sz="2200" dirty="0" smtClean="0"/>
              <a:t> hasta la recuperación.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12</a:t>
            </a:fld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01874" y="3933056"/>
            <a:ext cx="8184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4. ¿Cómo 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generar capacidades adicionales internamente?</a:t>
            </a:r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467544" y="4581128"/>
            <a:ext cx="8280920" cy="176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Generar sinergias entre las áreas generadoras y usuarias de información mediante creación de reservorios de información en línea, compartición de bases de datos, intercambio de experiencias y capacitación interna.</a:t>
            </a:r>
          </a:p>
        </p:txBody>
      </p:sp>
    </p:spTree>
    <p:extLst>
      <p:ext uri="{BB962C8B-B14F-4D97-AF65-F5344CB8AC3E}">
        <p14:creationId xmlns:p14="http://schemas.microsoft.com/office/powerpoint/2010/main" val="28149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504056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accent3">
                    <a:lumMod val="75000"/>
                  </a:schemeClr>
                </a:solidFill>
                <a:latin typeface="Adobe Caslon Pro"/>
                <a:ea typeface="+mn-ea"/>
                <a:cs typeface="+mn-cs"/>
              </a:rPr>
              <a:t>Muchas gracias!</a:t>
            </a:r>
            <a:endParaRPr lang="es-MX" sz="2400" b="1" dirty="0">
              <a:solidFill>
                <a:schemeClr val="accent3">
                  <a:lumMod val="75000"/>
                </a:schemeClr>
              </a:solidFill>
              <a:latin typeface="Adobe Caslon Pro"/>
              <a:ea typeface="+mn-ea"/>
              <a:cs typeface="+mn-cs"/>
            </a:endParaRPr>
          </a:p>
        </p:txBody>
      </p:sp>
      <p:sp>
        <p:nvSpPr>
          <p:cNvPr id="19" name="4 Título"/>
          <p:cNvSpPr txBox="1">
            <a:spLocks/>
          </p:cNvSpPr>
          <p:nvPr/>
        </p:nvSpPr>
        <p:spPr>
          <a:xfrm>
            <a:off x="395536" y="1124744"/>
            <a:ext cx="822960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s-MX" sz="3600" b="1" dirty="0">
              <a:solidFill>
                <a:srgbClr val="0096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56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08001" y="1916832"/>
            <a:ext cx="6995120" cy="451018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MX" sz="1800" dirty="0"/>
              <a:t>La Financiera Nacional de Desarrollo Agropecuario, Rural, Forestal y Pesquero </a:t>
            </a:r>
            <a:r>
              <a:rPr lang="es-MX" sz="1800" dirty="0" smtClean="0"/>
              <a:t>es </a:t>
            </a:r>
            <a:r>
              <a:rPr lang="es-MX" sz="1800" dirty="0"/>
              <a:t>una de las instituciones de la banca de desarrollo, especializada en el campo y los mares de </a:t>
            </a:r>
            <a:r>
              <a:rPr lang="es-MX" sz="1800" dirty="0" smtClean="0"/>
              <a:t>México.</a:t>
            </a: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r>
              <a:rPr lang="es-MX" sz="1800" dirty="0" smtClean="0"/>
              <a:t>Ayuda </a:t>
            </a:r>
            <a:r>
              <a:rPr lang="es-MX" sz="1800" dirty="0"/>
              <a:t>a sus clientes a transformar su vida, la </a:t>
            </a:r>
            <a:r>
              <a:rPr lang="es-MX" sz="1800" dirty="0" smtClean="0"/>
              <a:t>de sus </a:t>
            </a:r>
            <a:r>
              <a:rPr lang="es-MX" sz="1800" dirty="0"/>
              <a:t>familias y </a:t>
            </a:r>
            <a:r>
              <a:rPr lang="es-MX" sz="1800" dirty="0" smtClean="0"/>
              <a:t>sus </a:t>
            </a:r>
            <a:r>
              <a:rPr lang="es-MX" sz="1800" dirty="0"/>
              <a:t>comunidades a través de créditos para que aumenten su producción, mejoren sus procedimientos de trabajo, diversifiquen sus actividades o amplíen la oferta de los productos o servicios con los que contribuyen a la economía</a:t>
            </a:r>
            <a:r>
              <a:rPr lang="es-MX" sz="1800" dirty="0" smtClean="0"/>
              <a:t>.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r>
              <a:rPr lang="es-MX" sz="1800" dirty="0"/>
              <a:t>Trabajamos para incrementar el financiamiento a beneficiarios directos, así como a través de Intermediarios Financieros Rurales, para cualquier actividad económica que se realice en </a:t>
            </a:r>
            <a:r>
              <a:rPr lang="es-MX" sz="1800" dirty="0" smtClean="0"/>
              <a:t>localidades </a:t>
            </a:r>
            <a:r>
              <a:rPr lang="es-MX" sz="1800" dirty="0"/>
              <a:t>rurales menores a 50 mil habitantes</a:t>
            </a:r>
            <a:r>
              <a:rPr lang="es-MX" sz="1800" dirty="0" smtClean="0"/>
              <a:t>, o bien, en actividades del sector primario en cualquier localidad, </a:t>
            </a:r>
            <a:r>
              <a:rPr lang="es-MX" sz="1800" dirty="0"/>
              <a:t>lo que se traduce en la mejora de su calidad de vida</a:t>
            </a:r>
            <a:r>
              <a:rPr lang="es-MX" sz="1800" dirty="0" smtClean="0"/>
              <a:t>.</a:t>
            </a:r>
            <a:endParaRPr lang="es-MX" sz="1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27604" y="1312645"/>
            <a:ext cx="8075240" cy="472906"/>
          </a:xfrm>
        </p:spPr>
        <p:txBody>
          <a:bodyPr>
            <a:noAutofit/>
          </a:bodyPr>
          <a:lstStyle/>
          <a:p>
            <a:r>
              <a:rPr lang="es-MX" sz="3600" dirty="0" smtClean="0"/>
              <a:t>¿Quiénes somos? </a:t>
            </a:r>
            <a:endParaRPr lang="es-MX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07610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47015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8205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Panel V Necesidades y capacidades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8092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 smtClean="0"/>
              <a:t>Objetivo</a:t>
            </a:r>
            <a:r>
              <a:rPr lang="es-MX" sz="2400" dirty="0" smtClean="0"/>
              <a:t>: Mostrar </a:t>
            </a:r>
            <a:r>
              <a:rPr lang="es-MX" sz="2400" dirty="0"/>
              <a:t>lecciones aprendidas por parte de las instituciones en </a:t>
            </a:r>
            <a:r>
              <a:rPr lang="es-MX" sz="2400" dirty="0" smtClean="0"/>
              <a:t>el fortalecimiento de capacidades </a:t>
            </a:r>
            <a:r>
              <a:rPr lang="es-MX" sz="2400" dirty="0"/>
              <a:t>de análisis de </a:t>
            </a:r>
            <a:r>
              <a:rPr lang="es-MX" sz="2400" dirty="0" smtClean="0"/>
              <a:t>evaluación.</a:t>
            </a:r>
          </a:p>
          <a:p>
            <a:pPr marL="0" indent="0">
              <a:buNone/>
            </a:pP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</a:t>
            </a:r>
            <a:r>
              <a:rPr lang="es-MX" sz="2400" dirty="0"/>
              <a:t>Cuál es la brecha existente en mi institución?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</a:t>
            </a:r>
            <a:r>
              <a:rPr lang="es-MX" sz="2400" dirty="0"/>
              <a:t>Qué recursos se pueden utilizar de los ya existentes?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</a:t>
            </a:r>
            <a:r>
              <a:rPr lang="es-MX" sz="2400" dirty="0"/>
              <a:t>Quiénes pueden movilizar los recursos dentro de la institución?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¿Cómo </a:t>
            </a:r>
            <a:r>
              <a:rPr lang="es-MX" sz="2400" dirty="0"/>
              <a:t>generar capacidades adicionales internamente?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31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Área de Planeación Estratégica y </a:t>
            </a:r>
            <a:r>
              <a:rPr lang="es-MX" sz="2800" b="1" u="sng" dirty="0" smtClean="0">
                <a:solidFill>
                  <a:schemeClr val="accent3">
                    <a:lumMod val="50000"/>
                  </a:schemeClr>
                </a:solidFill>
              </a:rPr>
              <a:t>Análisis Sectorial</a:t>
            </a:r>
            <a:endParaRPr lang="es-MX" sz="28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171997"/>
            <a:ext cx="8280920" cy="3849291"/>
          </a:xfrm>
        </p:spPr>
        <p:txBody>
          <a:bodyPr>
            <a:noAutofit/>
          </a:bodyPr>
          <a:lstStyle/>
          <a:p>
            <a:pPr lvl="0"/>
            <a:r>
              <a:rPr lang="es-MX" sz="2200" dirty="0" smtClean="0"/>
              <a:t>Analizar </a:t>
            </a:r>
            <a:r>
              <a:rPr lang="es-MX" sz="2200" dirty="0"/>
              <a:t>las tendencias nacionales e internacionales de los mercados agropecuarios, forestales, pesqueros y todos los demás sectores vinculados al medio </a:t>
            </a:r>
            <a:r>
              <a:rPr lang="es-MX" sz="2200" dirty="0" smtClean="0"/>
              <a:t>rural, </a:t>
            </a:r>
            <a:r>
              <a:rPr lang="es-MX" sz="2200" dirty="0"/>
              <a:t>a fin de contribuir en la identificación de </a:t>
            </a:r>
            <a:r>
              <a:rPr lang="es-MX" sz="2200" b="1" dirty="0"/>
              <a:t>nuevas oportunidades de negocio</a:t>
            </a:r>
            <a:r>
              <a:rPr lang="es-MX" sz="2200" dirty="0"/>
              <a:t>, así como al </a:t>
            </a:r>
            <a:r>
              <a:rPr lang="es-MX" sz="2200" b="1" dirty="0"/>
              <a:t>mejoramiento de los programas y productos de crédito </a:t>
            </a:r>
            <a:r>
              <a:rPr lang="es-MX" sz="2200" dirty="0"/>
              <a:t>y los </a:t>
            </a:r>
            <a:r>
              <a:rPr lang="es-MX" sz="2200" b="1" dirty="0"/>
              <a:t>programas de apoyo </a:t>
            </a:r>
            <a:r>
              <a:rPr lang="es-MX" sz="2200" dirty="0"/>
              <a:t>de la Financiera</a:t>
            </a:r>
            <a:r>
              <a:rPr lang="es-MX" sz="2200" dirty="0" smtClean="0"/>
              <a:t>.</a:t>
            </a:r>
          </a:p>
          <a:p>
            <a:pPr lvl="0"/>
            <a:endParaRPr lang="es-MX" sz="2200" dirty="0"/>
          </a:p>
          <a:p>
            <a:pPr lvl="0"/>
            <a:r>
              <a:rPr lang="es-MX" sz="2200" dirty="0"/>
              <a:t>Generar y difundir </a:t>
            </a:r>
            <a:r>
              <a:rPr lang="es-MX" sz="2200" b="1" dirty="0"/>
              <a:t>información sectorial </a:t>
            </a:r>
            <a:r>
              <a:rPr lang="es-MX" sz="2200" dirty="0"/>
              <a:t>de manera oportuna, enriqueciendo la información sectorial disponible en la Institución, particularmente en las áreas encargadas de </a:t>
            </a:r>
            <a:r>
              <a:rPr lang="es-MX" sz="2200" b="1" dirty="0"/>
              <a:t>analizar</a:t>
            </a:r>
            <a:r>
              <a:rPr lang="es-MX" sz="2200" dirty="0"/>
              <a:t> y </a:t>
            </a:r>
            <a:r>
              <a:rPr lang="es-MX" sz="2200" b="1" dirty="0"/>
              <a:t>autorizar</a:t>
            </a:r>
            <a:r>
              <a:rPr lang="es-MX" sz="2200" dirty="0"/>
              <a:t> las </a:t>
            </a:r>
            <a:r>
              <a:rPr lang="es-MX" sz="2200" b="1" dirty="0"/>
              <a:t>solicitudes de crédito</a:t>
            </a:r>
            <a:r>
              <a:rPr lang="es-MX" sz="2200" dirty="0"/>
              <a:t>, y brindando información relevante a los clientes de la Institución a través </a:t>
            </a:r>
            <a:r>
              <a:rPr lang="es-MX" sz="2200" dirty="0" smtClean="0"/>
              <a:t>del portal institucional.</a:t>
            </a:r>
            <a:endParaRPr lang="es-MX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43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En cuanto al </a:t>
            </a:r>
            <a:r>
              <a:rPr lang="es-MX" sz="2800" b="1" dirty="0" err="1">
                <a:solidFill>
                  <a:schemeClr val="accent3">
                    <a:lumMod val="50000"/>
                  </a:schemeClr>
                </a:solidFill>
              </a:rPr>
              <a:t>macroproceso</a:t>
            </a: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 de Crédito: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171997"/>
            <a:ext cx="8280920" cy="3849291"/>
          </a:xfrm>
        </p:spPr>
        <p:txBody>
          <a:bodyPr>
            <a:noAutofit/>
          </a:bodyPr>
          <a:lstStyle/>
          <a:p>
            <a:pPr lvl="0"/>
            <a:r>
              <a:rPr lang="es-MX" sz="2200" b="1" dirty="0" smtClean="0"/>
              <a:t>Promoción</a:t>
            </a:r>
            <a:r>
              <a:rPr lang="es-MX" sz="2200" dirty="0"/>
              <a:t>. </a:t>
            </a:r>
            <a:r>
              <a:rPr lang="es-MX" sz="2200" dirty="0" smtClean="0"/>
              <a:t>Apoyamos </a:t>
            </a:r>
            <a:r>
              <a:rPr lang="es-MX" sz="2200" dirty="0"/>
              <a:t>en la identificación de oportunidades de negocio y necesidades de financiamiento en los sectores económicos pertenecientes al mercado objetivo de la FND.</a:t>
            </a:r>
          </a:p>
          <a:p>
            <a:pPr lvl="0"/>
            <a:endParaRPr lang="es-MX" sz="2200" dirty="0"/>
          </a:p>
          <a:p>
            <a:pPr lvl="0"/>
            <a:r>
              <a:rPr lang="es-MX" sz="2200" dirty="0" smtClean="0"/>
              <a:t>Realizamos </a:t>
            </a:r>
            <a:r>
              <a:rPr lang="es-MX" sz="2200" dirty="0"/>
              <a:t>trabajos de investigación y estudios que sirven como referencia en el </a:t>
            </a:r>
            <a:r>
              <a:rPr lang="es-MX" sz="2200" dirty="0" smtClean="0"/>
              <a:t>diseño y mejoramiento </a:t>
            </a:r>
            <a:r>
              <a:rPr lang="es-MX" sz="2200" dirty="0"/>
              <a:t>de los programas y productos de crédito y los programas de apoyo de la institución.</a:t>
            </a:r>
          </a:p>
          <a:p>
            <a:pPr lvl="0"/>
            <a:endParaRPr lang="es-MX" sz="2200" dirty="0"/>
          </a:p>
          <a:p>
            <a:pPr lvl="0"/>
            <a:r>
              <a:rPr lang="es-MX" sz="2200" b="1" dirty="0"/>
              <a:t>Análisis</a:t>
            </a:r>
            <a:r>
              <a:rPr lang="es-MX" sz="2200" dirty="0"/>
              <a:t>. </a:t>
            </a:r>
            <a:r>
              <a:rPr lang="es-MX" sz="2200" dirty="0" smtClean="0"/>
              <a:t>Proveemos </a:t>
            </a:r>
            <a:r>
              <a:rPr lang="es-MX" sz="2200" dirty="0"/>
              <a:t>información sobre las características, tendencias y condiciones de los mercados, sectores, regiones y productos que sirve de soporte para el análisis y determinación de la viabilidad de los proyectos a financiar.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98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En cuanto al </a:t>
            </a:r>
            <a:r>
              <a:rPr lang="es-MX" sz="2800" b="1" dirty="0" err="1">
                <a:solidFill>
                  <a:schemeClr val="accent3">
                    <a:lumMod val="50000"/>
                  </a:schemeClr>
                </a:solidFill>
              </a:rPr>
              <a:t>macroproceso</a:t>
            </a: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Reporto: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171997"/>
            <a:ext cx="8280920" cy="3849291"/>
          </a:xfrm>
        </p:spPr>
        <p:txBody>
          <a:bodyPr>
            <a:noAutofit/>
          </a:bodyPr>
          <a:lstStyle/>
          <a:p>
            <a:pPr lvl="0"/>
            <a:r>
              <a:rPr lang="es-MX" sz="2200" b="1" dirty="0" smtClean="0"/>
              <a:t>Pre-análisis </a:t>
            </a:r>
            <a:r>
              <a:rPr lang="es-MX" sz="2200" b="1" dirty="0"/>
              <a:t>y Análisis. </a:t>
            </a:r>
            <a:r>
              <a:rPr lang="es-MX" sz="2200" dirty="0"/>
              <a:t> </a:t>
            </a:r>
            <a:r>
              <a:rPr lang="es-MX" sz="2200" dirty="0" smtClean="0"/>
              <a:t>Proveemos </a:t>
            </a:r>
            <a:r>
              <a:rPr lang="es-MX" sz="2200" dirty="0"/>
              <a:t>información sobre la existencia de precios de referencia de los subyacentes y </a:t>
            </a:r>
            <a:r>
              <a:rPr lang="es-MX" sz="2200" dirty="0" smtClean="0"/>
              <a:t>elaboramos </a:t>
            </a:r>
            <a:r>
              <a:rPr lang="es-MX" sz="2200" dirty="0"/>
              <a:t>estudios sobre los elementos para evaluar la exposición de riesgo.</a:t>
            </a:r>
          </a:p>
          <a:p>
            <a:pPr lvl="0"/>
            <a:endParaRPr lang="es-MX" sz="2200" dirty="0"/>
          </a:p>
          <a:p>
            <a:pPr lvl="0"/>
            <a:r>
              <a:rPr lang="es-MX" sz="2200" b="1" dirty="0"/>
              <a:t>Seguimiento. </a:t>
            </a:r>
            <a:r>
              <a:rPr lang="es-MX" sz="2200" b="1" dirty="0" smtClean="0"/>
              <a:t> </a:t>
            </a:r>
            <a:r>
              <a:rPr lang="es-MX" sz="2200" dirty="0" smtClean="0"/>
              <a:t>Proporcionamos </a:t>
            </a:r>
            <a:r>
              <a:rPr lang="es-MX" sz="2200" dirty="0"/>
              <a:t>información de manera permanente sobre el comportamiento de los precios para la detección de alertas preventivas ante movimientos en éstos que pueden llegar a poner en riesgo la recuperación de los créditos prendarios y reportos.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59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188863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Recursos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836935"/>
            <a:ext cx="8280920" cy="1520057"/>
          </a:xfrm>
        </p:spPr>
        <p:txBody>
          <a:bodyPr>
            <a:noAutofit/>
          </a:bodyPr>
          <a:lstStyle/>
          <a:p>
            <a:r>
              <a:rPr lang="es-ES_tradnl" sz="2000" dirty="0"/>
              <a:t>La operación </a:t>
            </a:r>
            <a:r>
              <a:rPr lang="es-ES_tradnl" sz="2000" dirty="0" smtClean="0"/>
              <a:t>de análisis sectorial se </a:t>
            </a:r>
            <a:r>
              <a:rPr lang="es-ES_tradnl" sz="2000" dirty="0"/>
              <a:t>respalda en el uso de sistemas de información en línea </a:t>
            </a:r>
            <a:r>
              <a:rPr lang="es-ES_tradnl" sz="2000" dirty="0" smtClean="0"/>
              <a:t>de </a:t>
            </a:r>
            <a:r>
              <a:rPr lang="es-ES_tradnl" sz="2000" dirty="0"/>
              <a:t>fuentes públicas, software básico y especializado, equipos de cómputo, servicio de telefonía e internet, así como guías </a:t>
            </a:r>
            <a:r>
              <a:rPr lang="es-ES_tradnl" sz="2000" dirty="0" smtClean="0"/>
              <a:t>metodológicas </a:t>
            </a:r>
            <a:r>
              <a:rPr lang="es-ES_tradnl" sz="2000" dirty="0"/>
              <a:t>para la elaboración de los </a:t>
            </a:r>
            <a:r>
              <a:rPr lang="es-ES_tradnl" sz="2000" dirty="0" smtClean="0"/>
              <a:t>productos del área.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7</a:t>
            </a:fld>
            <a:endParaRPr lang="es-MX" dirty="0"/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467544" y="3493119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Productos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5 Marcador de contenido"/>
          <p:cNvSpPr txBox="1">
            <a:spLocks/>
          </p:cNvSpPr>
          <p:nvPr/>
        </p:nvSpPr>
        <p:spPr>
          <a:xfrm>
            <a:off x="467544" y="4141191"/>
            <a:ext cx="8280920" cy="2384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/>
              <a:t>Boletines y reportes de precios</a:t>
            </a:r>
          </a:p>
          <a:p>
            <a:r>
              <a:rPr lang="es-ES_tradnl" sz="2000" dirty="0" smtClean="0"/>
              <a:t>Monografías </a:t>
            </a:r>
            <a:r>
              <a:rPr lang="es-ES_tradnl" sz="2000" dirty="0"/>
              <a:t>de </a:t>
            </a:r>
            <a:r>
              <a:rPr lang="es-ES_tradnl" sz="2000" dirty="0" smtClean="0"/>
              <a:t>subyacentes</a:t>
            </a:r>
          </a:p>
          <a:p>
            <a:r>
              <a:rPr lang="es-MX" sz="2000" dirty="0" smtClean="0"/>
              <a:t>Fichas </a:t>
            </a:r>
            <a:r>
              <a:rPr lang="es-MX" sz="2000" dirty="0"/>
              <a:t>[Información Estatal, Oportunidades de Negocio, De productos</a:t>
            </a:r>
            <a:r>
              <a:rPr lang="es-MX" sz="2000" dirty="0" smtClean="0"/>
              <a:t>]</a:t>
            </a:r>
          </a:p>
          <a:p>
            <a:r>
              <a:rPr lang="es-MX" sz="2000" dirty="0" smtClean="0"/>
              <a:t>Reportes [Tasas </a:t>
            </a:r>
            <a:r>
              <a:rPr lang="es-MX" sz="2000" dirty="0"/>
              <a:t>de </a:t>
            </a:r>
            <a:r>
              <a:rPr lang="es-MX" sz="2000" dirty="0" smtClean="0"/>
              <a:t>interés, Avance </a:t>
            </a:r>
            <a:r>
              <a:rPr lang="es-MX" sz="2000" dirty="0"/>
              <a:t>de siembras y </a:t>
            </a:r>
            <a:r>
              <a:rPr lang="es-MX" sz="2000" dirty="0" smtClean="0"/>
              <a:t>cosechas, Balanza Comercial, Seguimiento </a:t>
            </a:r>
            <a:r>
              <a:rPr lang="es-MX" sz="2000" dirty="0"/>
              <a:t>del </a:t>
            </a:r>
            <a:r>
              <a:rPr lang="es-MX" sz="2000" dirty="0" smtClean="0"/>
              <a:t>clima, De </a:t>
            </a:r>
            <a:r>
              <a:rPr lang="es-MX" sz="2000" dirty="0"/>
              <a:t>colocación y </a:t>
            </a:r>
            <a:r>
              <a:rPr lang="es-MX" sz="2000" dirty="0" smtClean="0"/>
              <a:t>saldos]</a:t>
            </a:r>
            <a:endParaRPr lang="es-MX" sz="2000" dirty="0"/>
          </a:p>
          <a:p>
            <a:r>
              <a:rPr lang="es-ES_tradnl" sz="2000" dirty="0" smtClean="0"/>
              <a:t>Panorama </a:t>
            </a:r>
            <a:r>
              <a:rPr lang="es-ES_tradnl" sz="2000" dirty="0"/>
              <a:t>Económico Semanal</a:t>
            </a:r>
          </a:p>
          <a:p>
            <a:endParaRPr lang="es-MX" sz="1600" dirty="0"/>
          </a:p>
          <a:p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8867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8</a:t>
            </a:fld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2" y="1450983"/>
            <a:ext cx="8244198" cy="49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8A-3DC1-40AD-9764-E215216995E6}" type="slidenum">
              <a:rPr lang="es-MX" smtClean="0"/>
              <a:t>9</a:t>
            </a:fld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5" y="1388355"/>
            <a:ext cx="3688845" cy="5223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996103"/>
            <a:ext cx="5529925" cy="33051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68876" y="1507563"/>
            <a:ext cx="33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Boletín de Precios de Indiferencia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114462" y="5517498"/>
            <a:ext cx="4428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Usuarios:</a:t>
            </a:r>
          </a:p>
          <a:p>
            <a:r>
              <a:rPr lang="es-MX" dirty="0" smtClean="0"/>
              <a:t>Análisis Sectorial</a:t>
            </a:r>
          </a:p>
          <a:p>
            <a:r>
              <a:rPr lang="es-MX" dirty="0" smtClean="0"/>
              <a:t>Unidad de Administración Integral de Riesgos</a:t>
            </a:r>
          </a:p>
          <a:p>
            <a:r>
              <a:rPr lang="es-MX" dirty="0" smtClean="0"/>
              <a:t>Área de Reportos y Prendarios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17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080A1A1B58547A66A381FAAB4896B" ma:contentTypeVersion="10" ma:contentTypeDescription="Create a new document." ma:contentTypeScope="" ma:versionID="b3163a5f4881fe3fa0dd525c9398c990">
  <xsd:schema xmlns:xsd="http://www.w3.org/2001/XMLSchema" xmlns:xs="http://www.w3.org/2001/XMLSchema" xmlns:p="http://schemas.microsoft.com/office/2006/metadata/properties" xmlns:ns2="cdc7663a-08f0-4737-9e8c-148ce897a09c" xmlns:ns3="a02d9897-dc9c-47da-8ee1-c51d0c773f9f" targetNamespace="http://schemas.microsoft.com/office/2006/metadata/properties" ma:root="true" ma:fieldsID="18ae935a6bc661ad8a0b8dae309d2e3d" ns2:_="" ns3:_="">
    <xsd:import namespace="cdc7663a-08f0-4737-9e8c-148ce897a09c"/>
    <xsd:import namespace="a02d9897-dc9c-47da-8ee1-c51d0c773f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d9897-dc9c-47da-8ee1-c51d0c773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dc7663a-08f0-4737-9e8c-148ce897a09c">EZSHARE-1590319330-23142</_dlc_DocId>
    <_dlc_DocIdUrl xmlns="cdc7663a-08f0-4737-9e8c-148ce897a09c">
      <Url>https://idbg.sharepoint.com/teams/ezShareTestArea/_layouts/15/DocIdRedir.aspx?ID=EZSHARE-1590319330-23142</Url>
      <Description>EZSHARE-1590319330-23142</Description>
    </_dlc_DocIdUrl>
  </documentManagement>
</p:properties>
</file>

<file path=customXml/itemProps1.xml><?xml version="1.0" encoding="utf-8"?>
<ds:datastoreItem xmlns:ds="http://schemas.openxmlformats.org/officeDocument/2006/customXml" ds:itemID="{1AD17C29-D70E-469C-BCCE-A6EC3BE5CCB5}"/>
</file>

<file path=customXml/itemProps2.xml><?xml version="1.0" encoding="utf-8"?>
<ds:datastoreItem xmlns:ds="http://schemas.openxmlformats.org/officeDocument/2006/customXml" ds:itemID="{89B03B94-29C0-4406-A706-3CA0572A350F}"/>
</file>

<file path=customXml/itemProps3.xml><?xml version="1.0" encoding="utf-8"?>
<ds:datastoreItem xmlns:ds="http://schemas.openxmlformats.org/officeDocument/2006/customXml" ds:itemID="{A1C07D7F-3C12-43E1-9D1E-B483906875AB}"/>
</file>

<file path=customXml/itemProps4.xml><?xml version="1.0" encoding="utf-8"?>
<ds:datastoreItem xmlns:ds="http://schemas.openxmlformats.org/officeDocument/2006/customXml" ds:itemID="{95BDDFBC-DDEB-48D9-ADE1-A5A5E402FA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13105</TotalTime>
  <Words>823</Words>
  <Application>Microsoft Office PowerPoint</Application>
  <PresentationFormat>Presentación en pantalla (4:3)</PresentationFormat>
  <Paragraphs>70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ＭＳ Ｐゴシック</vt:lpstr>
      <vt:lpstr>Adobe Caslon Pro</vt:lpstr>
      <vt:lpstr>Arial</vt:lpstr>
      <vt:lpstr>Calibri</vt:lpstr>
      <vt:lpstr>Tema de Office</vt:lpstr>
      <vt:lpstr>Seminario - Taller Internacional Mejorando los sistemas de medición del desempeño  y evaluación en la banca pública de América Latina  Necesidades y Capacidades Experiencia de la Financiera Nacional de Desarrollo</vt:lpstr>
      <vt:lpstr>¿Quiénes somos? </vt:lpstr>
      <vt:lpstr>Panel V Necesidades y capacidades </vt:lpstr>
      <vt:lpstr>Área de Planeación Estratégica y Análisis Sectorial</vt:lpstr>
      <vt:lpstr>En cuanto al macroproceso de Crédito:</vt:lpstr>
      <vt:lpstr>En cuanto al macroproceso de Reporto:</vt:lpstr>
      <vt:lpstr>Recursos</vt:lpstr>
      <vt:lpstr>Presentación de PowerPoint</vt:lpstr>
      <vt:lpstr>Presentación de PowerPoint</vt:lpstr>
      <vt:lpstr>Presentación de PowerPoint</vt:lpstr>
      <vt:lpstr>1. ¿Cuál es la brecha existente en mi institución? </vt:lpstr>
      <vt:lpstr>3. ¿Quiénes pueden movilizar los recursos dentro de la institución? </vt:lpstr>
      <vt:lpstr>Muchas gracias!</vt:lpstr>
    </vt:vector>
  </TitlesOfParts>
  <Company>Financiera Rural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Aduhartr</dc:creator>
  <cp:lastModifiedBy>Mariana Guzman Bernal</cp:lastModifiedBy>
  <cp:revision>387</cp:revision>
  <cp:lastPrinted>2014-11-06T18:45:37Z</cp:lastPrinted>
  <dcterms:created xsi:type="dcterms:W3CDTF">2014-01-20T23:37:30Z</dcterms:created>
  <dcterms:modified xsi:type="dcterms:W3CDTF">2018-11-07T17:28:07Z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0x010100443080A1A1B58547A66A381FAAB4896B</vt:lpwstr>
  </property>
  <property fmtid="{D5CDD505-2E9C-101B-9397-08002B2CF9AE}" pid="3" name="_dlc_DocIdItemGuid">
    <vt:lpwstr>2e944249-8da8-4d22-bf92-2020ee8c2bee</vt:lpwstr>
  </property>
</Properties>
</file>