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presentation.xml" ContentType="application/vnd.openxmlformats-officedocument.presentationml.presentation.main+xml"/>
  <Override PartName="/ppt/diagrams/data7.xml" ContentType="application/vnd.openxmlformats-officedocument.drawingml.diagramData+xml"/>
  <Override PartName="/ppt/diagrams/data6.xml" ContentType="application/vnd.openxmlformats-officedocument.drawingml.diagramData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layout6.xml" ContentType="application/vnd.openxmlformats-officedocument.drawingml.diagramLayout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heme/theme1.xml" ContentType="application/vnd.openxmlformats-officedocument.theme+xml"/>
  <Override PartName="/ppt/diagrams/drawing7.xml" ContentType="application/vnd.ms-office.drawingml.diagramDrawing+xml"/>
  <Override PartName="/ppt/notesMasters/notesMaster1.xml" ContentType="application/vnd.openxmlformats-officedocument.presentationml.notesMaster+xml"/>
  <Override PartName="/ppt/diagrams/colors7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7.xml" ContentType="application/vnd.openxmlformats-officedocument.drawingml.diagramLayout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colors3.xml" ContentType="application/vnd.openxmlformats-officedocument.drawingml.diagramColors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304" r:id="rId3"/>
    <p:sldId id="307" r:id="rId4"/>
    <p:sldId id="562" r:id="rId5"/>
    <p:sldId id="302" r:id="rId6"/>
    <p:sldId id="537" r:id="rId7"/>
    <p:sldId id="538" r:id="rId8"/>
    <p:sldId id="540" r:id="rId9"/>
    <p:sldId id="541" r:id="rId10"/>
    <p:sldId id="563" r:id="rId11"/>
    <p:sldId id="533" r:id="rId12"/>
    <p:sldId id="534" r:id="rId13"/>
    <p:sldId id="564" r:id="rId14"/>
    <p:sldId id="535" r:id="rId15"/>
    <p:sldId id="258" r:id="rId16"/>
    <p:sldId id="548" r:id="rId17"/>
    <p:sldId id="545" r:id="rId18"/>
    <p:sldId id="546" r:id="rId19"/>
    <p:sldId id="547" r:id="rId20"/>
    <p:sldId id="542" r:id="rId21"/>
    <p:sldId id="360" r:id="rId22"/>
    <p:sldId id="549" r:id="rId23"/>
    <p:sldId id="294" r:id="rId24"/>
    <p:sldId id="290" r:id="rId25"/>
    <p:sldId id="287" r:id="rId26"/>
    <p:sldId id="279" r:id="rId27"/>
    <p:sldId id="280" r:id="rId28"/>
    <p:sldId id="551" r:id="rId29"/>
    <p:sldId id="552" r:id="rId30"/>
    <p:sldId id="553" r:id="rId31"/>
    <p:sldId id="557" r:id="rId32"/>
    <p:sldId id="565" r:id="rId33"/>
    <p:sldId id="558" r:id="rId34"/>
    <p:sldId id="340" r:id="rId35"/>
    <p:sldId id="341" r:id="rId36"/>
    <p:sldId id="342" r:id="rId37"/>
    <p:sldId id="306" r:id="rId38"/>
    <p:sldId id="560" r:id="rId39"/>
    <p:sldId id="561" r:id="rId40"/>
    <p:sldId id="55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FD0F703-DAF8-4C34-A8E2-DC3049F38D15}">
          <p14:sldIdLst>
            <p14:sldId id="257"/>
          </p14:sldIdLst>
        </p14:section>
        <p14:section name="Sección sin título" id="{712D72B9-9EAA-4754-8A07-89F5C69549E9}">
          <p14:sldIdLst>
            <p14:sldId id="304"/>
            <p14:sldId id="307"/>
            <p14:sldId id="562"/>
            <p14:sldId id="302"/>
            <p14:sldId id="537"/>
            <p14:sldId id="538"/>
            <p14:sldId id="540"/>
            <p14:sldId id="541"/>
            <p14:sldId id="563"/>
            <p14:sldId id="533"/>
            <p14:sldId id="534"/>
            <p14:sldId id="564"/>
            <p14:sldId id="535"/>
            <p14:sldId id="258"/>
            <p14:sldId id="548"/>
            <p14:sldId id="545"/>
            <p14:sldId id="546"/>
            <p14:sldId id="547"/>
            <p14:sldId id="542"/>
            <p14:sldId id="360"/>
            <p14:sldId id="549"/>
            <p14:sldId id="294"/>
            <p14:sldId id="290"/>
            <p14:sldId id="287"/>
            <p14:sldId id="279"/>
            <p14:sldId id="280"/>
            <p14:sldId id="551"/>
            <p14:sldId id="552"/>
            <p14:sldId id="553"/>
            <p14:sldId id="557"/>
            <p14:sldId id="565"/>
            <p14:sldId id="558"/>
            <p14:sldId id="340"/>
            <p14:sldId id="341"/>
            <p14:sldId id="342"/>
            <p14:sldId id="306"/>
            <p14:sldId id="560"/>
            <p14:sldId id="561"/>
            <p14:sldId id="5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6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5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50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7423E-ADB2-7447-B99E-23BA43C62E8A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F31C3EC5-32F9-9A45-9695-FC8BA0525834}">
      <dgm:prSet phldrT="[Text]"/>
      <dgm:spPr/>
      <dgm:t>
        <a:bodyPr/>
        <a:lstStyle/>
        <a:p>
          <a:r>
            <a:rPr lang="en-US" dirty="0" err="1"/>
            <a:t>Productos</a:t>
          </a:r>
          <a:r>
            <a:rPr lang="en-US" dirty="0"/>
            <a:t> </a:t>
          </a:r>
        </a:p>
        <a:p>
          <a:r>
            <a:rPr lang="en-US" dirty="0"/>
            <a:t>(outputs)</a:t>
          </a:r>
        </a:p>
      </dgm:t>
    </dgm:pt>
    <dgm:pt modelId="{6B0222AD-2C6D-6A4B-AC6C-B088E95ED060}" type="parTrans" cxnId="{2E134274-1DE6-0948-9518-DAA6147ED3FC}">
      <dgm:prSet/>
      <dgm:spPr/>
      <dgm:t>
        <a:bodyPr/>
        <a:lstStyle/>
        <a:p>
          <a:endParaRPr lang="en-US"/>
        </a:p>
      </dgm:t>
    </dgm:pt>
    <dgm:pt modelId="{FE9C490B-C3F1-CD45-AB1C-C38BDD6F237A}" type="sibTrans" cxnId="{2E134274-1DE6-0948-9518-DAA6147ED3FC}">
      <dgm:prSet/>
      <dgm:spPr/>
      <dgm:t>
        <a:bodyPr/>
        <a:lstStyle/>
        <a:p>
          <a:endParaRPr lang="en-US"/>
        </a:p>
      </dgm:t>
    </dgm:pt>
    <dgm:pt modelId="{8730762C-0157-4143-B34D-9DA06FA6CF57}">
      <dgm:prSet phldrT="[Text]"/>
      <dgm:spPr/>
      <dgm:t>
        <a:bodyPr/>
        <a:lstStyle/>
        <a:p>
          <a:r>
            <a:rPr lang="en-US" dirty="0" err="1"/>
            <a:t>Resultados</a:t>
          </a:r>
          <a:endParaRPr lang="en-US" dirty="0"/>
        </a:p>
      </dgm:t>
    </dgm:pt>
    <dgm:pt modelId="{D32027AA-1F3B-C040-A170-5EE2E32A949B}" type="parTrans" cxnId="{92DB8171-84CC-9843-A3E2-6D54F1D0F289}">
      <dgm:prSet/>
      <dgm:spPr/>
      <dgm:t>
        <a:bodyPr/>
        <a:lstStyle/>
        <a:p>
          <a:endParaRPr lang="en-US"/>
        </a:p>
      </dgm:t>
    </dgm:pt>
    <dgm:pt modelId="{8AF79A3E-9444-EC4B-A585-0BD5F4827519}" type="sibTrans" cxnId="{92DB8171-84CC-9843-A3E2-6D54F1D0F289}">
      <dgm:prSet/>
      <dgm:spPr/>
      <dgm:t>
        <a:bodyPr/>
        <a:lstStyle/>
        <a:p>
          <a:endParaRPr lang="en-US"/>
        </a:p>
      </dgm:t>
    </dgm:pt>
    <dgm:pt modelId="{0314D49A-23AB-1241-A2A0-3C137191BE08}">
      <dgm:prSet phldrT="[Text]"/>
      <dgm:spPr/>
      <dgm:t>
        <a:bodyPr/>
        <a:lstStyle/>
        <a:p>
          <a:r>
            <a:rPr lang="en-US" dirty="0" err="1"/>
            <a:t>Metas</a:t>
          </a:r>
          <a:endParaRPr lang="en-US" dirty="0"/>
        </a:p>
      </dgm:t>
    </dgm:pt>
    <dgm:pt modelId="{21EB7CB5-AF74-7F4F-B6D7-CB5F43AB742F}" type="parTrans" cxnId="{F0EF86CD-F26C-9341-B628-6CAD940D95D5}">
      <dgm:prSet/>
      <dgm:spPr/>
      <dgm:t>
        <a:bodyPr/>
        <a:lstStyle/>
        <a:p>
          <a:endParaRPr lang="en-US"/>
        </a:p>
      </dgm:t>
    </dgm:pt>
    <dgm:pt modelId="{5D56BEB0-4EB8-8C43-A293-6EF567AB0451}" type="sibTrans" cxnId="{F0EF86CD-F26C-9341-B628-6CAD940D95D5}">
      <dgm:prSet/>
      <dgm:spPr/>
      <dgm:t>
        <a:bodyPr/>
        <a:lstStyle/>
        <a:p>
          <a:endParaRPr lang="en-US"/>
        </a:p>
      </dgm:t>
    </dgm:pt>
    <dgm:pt modelId="{43A5C584-BEFF-214A-AD3D-DE7C3BC463CC}">
      <dgm:prSet phldrT="[Text]"/>
      <dgm:spPr/>
      <dgm:t>
        <a:bodyPr/>
        <a:lstStyle/>
        <a:p>
          <a:r>
            <a:rPr lang="en-US" dirty="0" err="1"/>
            <a:t>Insumos</a:t>
          </a:r>
          <a:endParaRPr lang="en-US" dirty="0"/>
        </a:p>
        <a:p>
          <a:r>
            <a:rPr lang="en-US" dirty="0" err="1"/>
            <a:t>Recursos</a:t>
          </a:r>
          <a:endParaRPr lang="en-US" dirty="0"/>
        </a:p>
      </dgm:t>
    </dgm:pt>
    <dgm:pt modelId="{14F65BFC-D2B9-6141-9059-F654A4EE8233}" type="parTrans" cxnId="{82D6284C-60E9-5F44-A23E-4EE5C02E2B7C}">
      <dgm:prSet/>
      <dgm:spPr/>
      <dgm:t>
        <a:bodyPr/>
        <a:lstStyle/>
        <a:p>
          <a:endParaRPr lang="en-US"/>
        </a:p>
      </dgm:t>
    </dgm:pt>
    <dgm:pt modelId="{AE44CBEF-943B-1540-BE10-E7A0452C2F1F}" type="sibTrans" cxnId="{82D6284C-60E9-5F44-A23E-4EE5C02E2B7C}">
      <dgm:prSet/>
      <dgm:spPr/>
      <dgm:t>
        <a:bodyPr/>
        <a:lstStyle/>
        <a:p>
          <a:endParaRPr lang="en-US"/>
        </a:p>
      </dgm:t>
    </dgm:pt>
    <dgm:pt modelId="{9DD72114-06E4-AA48-B972-5A84B535065F}">
      <dgm:prSet phldrT="[Text]"/>
      <dgm:spPr/>
      <dgm:t>
        <a:bodyPr/>
        <a:lstStyle/>
        <a:p>
          <a:r>
            <a:rPr lang="en-US" dirty="0" err="1"/>
            <a:t>Actividades</a:t>
          </a:r>
          <a:endParaRPr lang="en-US" dirty="0"/>
        </a:p>
      </dgm:t>
    </dgm:pt>
    <dgm:pt modelId="{EE9CC465-007C-E94C-9271-B3DDB77EFA67}" type="parTrans" cxnId="{0A414830-04B6-8942-906C-4B3028B8DFE6}">
      <dgm:prSet/>
      <dgm:spPr/>
      <dgm:t>
        <a:bodyPr/>
        <a:lstStyle/>
        <a:p>
          <a:endParaRPr lang="en-US"/>
        </a:p>
      </dgm:t>
    </dgm:pt>
    <dgm:pt modelId="{7E28D26E-EA4C-974D-8F1A-E5C596E9C2E1}" type="sibTrans" cxnId="{0A414830-04B6-8942-906C-4B3028B8DFE6}">
      <dgm:prSet/>
      <dgm:spPr/>
      <dgm:t>
        <a:bodyPr/>
        <a:lstStyle/>
        <a:p>
          <a:endParaRPr lang="en-US"/>
        </a:p>
      </dgm:t>
    </dgm:pt>
    <dgm:pt modelId="{0041337E-D394-C741-861A-FBEEE0140AD4}" type="pres">
      <dgm:prSet presAssocID="{6467423E-ADB2-7447-B99E-23BA43C62E8A}" presName="Name0" presStyleCnt="0">
        <dgm:presLayoutVars>
          <dgm:dir/>
          <dgm:animLvl val="lvl"/>
          <dgm:resizeHandles val="exact"/>
        </dgm:presLayoutVars>
      </dgm:prSet>
      <dgm:spPr/>
    </dgm:pt>
    <dgm:pt modelId="{917954B3-4CA1-664F-A2FF-EB31962CF49B}" type="pres">
      <dgm:prSet presAssocID="{43A5C584-BEFF-214A-AD3D-DE7C3BC463CC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F7D01551-879A-5345-9A3A-191798B89EEB}" type="pres">
      <dgm:prSet presAssocID="{AE44CBEF-943B-1540-BE10-E7A0452C2F1F}" presName="parTxOnlySpace" presStyleCnt="0"/>
      <dgm:spPr/>
    </dgm:pt>
    <dgm:pt modelId="{0217B019-21E6-B247-836E-3ED370137C62}" type="pres">
      <dgm:prSet presAssocID="{9DD72114-06E4-AA48-B972-5A84B535065F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02FA54E-2F0E-3F41-A74A-E051600959E7}" type="pres">
      <dgm:prSet presAssocID="{7E28D26E-EA4C-974D-8F1A-E5C596E9C2E1}" presName="parTxOnlySpace" presStyleCnt="0"/>
      <dgm:spPr/>
    </dgm:pt>
    <dgm:pt modelId="{CB172A48-7F26-A34D-AE34-6E59A147A71C}" type="pres">
      <dgm:prSet presAssocID="{F31C3EC5-32F9-9A45-9695-FC8BA0525834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C4E9468B-1D44-8641-8286-08467C4D4202}" type="pres">
      <dgm:prSet presAssocID="{FE9C490B-C3F1-CD45-AB1C-C38BDD6F237A}" presName="parTxOnlySpace" presStyleCnt="0"/>
      <dgm:spPr/>
    </dgm:pt>
    <dgm:pt modelId="{981695E9-9821-9949-A9B9-31094AE1BBAC}" type="pres">
      <dgm:prSet presAssocID="{8730762C-0157-4143-B34D-9DA06FA6CF5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A9FFA678-0104-6B4F-BFCC-3D81A77A781B}" type="pres">
      <dgm:prSet presAssocID="{8AF79A3E-9444-EC4B-A585-0BD5F4827519}" presName="parTxOnlySpace" presStyleCnt="0"/>
      <dgm:spPr/>
    </dgm:pt>
    <dgm:pt modelId="{52BD2E33-4A87-1E43-A5C7-3D3A5147F8B4}" type="pres">
      <dgm:prSet presAssocID="{0314D49A-23AB-1241-A2A0-3C137191BE0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FB9C01A-F236-5249-9B5A-4E38E5B3247F}" type="presOf" srcId="{9DD72114-06E4-AA48-B972-5A84B535065F}" destId="{0217B019-21E6-B247-836E-3ED370137C62}" srcOrd="0" destOrd="0" presId="urn:microsoft.com/office/officeart/2005/8/layout/chevron1"/>
    <dgm:cxn modelId="{0A414830-04B6-8942-906C-4B3028B8DFE6}" srcId="{6467423E-ADB2-7447-B99E-23BA43C62E8A}" destId="{9DD72114-06E4-AA48-B972-5A84B535065F}" srcOrd="1" destOrd="0" parTransId="{EE9CC465-007C-E94C-9271-B3DDB77EFA67}" sibTransId="{7E28D26E-EA4C-974D-8F1A-E5C596E9C2E1}"/>
    <dgm:cxn modelId="{82D6284C-60E9-5F44-A23E-4EE5C02E2B7C}" srcId="{6467423E-ADB2-7447-B99E-23BA43C62E8A}" destId="{43A5C584-BEFF-214A-AD3D-DE7C3BC463CC}" srcOrd="0" destOrd="0" parTransId="{14F65BFC-D2B9-6141-9059-F654A4EE8233}" sibTransId="{AE44CBEF-943B-1540-BE10-E7A0452C2F1F}"/>
    <dgm:cxn modelId="{92DB8171-84CC-9843-A3E2-6D54F1D0F289}" srcId="{6467423E-ADB2-7447-B99E-23BA43C62E8A}" destId="{8730762C-0157-4143-B34D-9DA06FA6CF57}" srcOrd="3" destOrd="0" parTransId="{D32027AA-1F3B-C040-A170-5EE2E32A949B}" sibTransId="{8AF79A3E-9444-EC4B-A585-0BD5F4827519}"/>
    <dgm:cxn modelId="{87EAE071-C505-124A-A6AF-6D16910CCBFD}" type="presOf" srcId="{6467423E-ADB2-7447-B99E-23BA43C62E8A}" destId="{0041337E-D394-C741-861A-FBEEE0140AD4}" srcOrd="0" destOrd="0" presId="urn:microsoft.com/office/officeart/2005/8/layout/chevron1"/>
    <dgm:cxn modelId="{2E134274-1DE6-0948-9518-DAA6147ED3FC}" srcId="{6467423E-ADB2-7447-B99E-23BA43C62E8A}" destId="{F31C3EC5-32F9-9A45-9695-FC8BA0525834}" srcOrd="2" destOrd="0" parTransId="{6B0222AD-2C6D-6A4B-AC6C-B088E95ED060}" sibTransId="{FE9C490B-C3F1-CD45-AB1C-C38BDD6F237A}"/>
    <dgm:cxn modelId="{40E82795-B63E-3548-B0D7-501C35331697}" type="presOf" srcId="{0314D49A-23AB-1241-A2A0-3C137191BE08}" destId="{52BD2E33-4A87-1E43-A5C7-3D3A5147F8B4}" srcOrd="0" destOrd="0" presId="urn:microsoft.com/office/officeart/2005/8/layout/chevron1"/>
    <dgm:cxn modelId="{5800C0AF-1275-8F4C-B2DD-68C907DC094F}" type="presOf" srcId="{F31C3EC5-32F9-9A45-9695-FC8BA0525834}" destId="{CB172A48-7F26-A34D-AE34-6E59A147A71C}" srcOrd="0" destOrd="0" presId="urn:microsoft.com/office/officeart/2005/8/layout/chevron1"/>
    <dgm:cxn modelId="{F0EF86CD-F26C-9341-B628-6CAD940D95D5}" srcId="{6467423E-ADB2-7447-B99E-23BA43C62E8A}" destId="{0314D49A-23AB-1241-A2A0-3C137191BE08}" srcOrd="4" destOrd="0" parTransId="{21EB7CB5-AF74-7F4F-B6D7-CB5F43AB742F}" sibTransId="{5D56BEB0-4EB8-8C43-A293-6EF567AB0451}"/>
    <dgm:cxn modelId="{7816F2F2-531B-0945-97A6-A1E752AD573E}" type="presOf" srcId="{43A5C584-BEFF-214A-AD3D-DE7C3BC463CC}" destId="{917954B3-4CA1-664F-A2FF-EB31962CF49B}" srcOrd="0" destOrd="0" presId="urn:microsoft.com/office/officeart/2005/8/layout/chevron1"/>
    <dgm:cxn modelId="{3F1CDAF9-224D-2242-BBEA-9BBC9AF11FF3}" type="presOf" srcId="{8730762C-0157-4143-B34D-9DA06FA6CF57}" destId="{981695E9-9821-9949-A9B9-31094AE1BBAC}" srcOrd="0" destOrd="0" presId="urn:microsoft.com/office/officeart/2005/8/layout/chevron1"/>
    <dgm:cxn modelId="{C3151A89-7CE5-3340-B223-9F503D93A733}" type="presParOf" srcId="{0041337E-D394-C741-861A-FBEEE0140AD4}" destId="{917954B3-4CA1-664F-A2FF-EB31962CF49B}" srcOrd="0" destOrd="0" presId="urn:microsoft.com/office/officeart/2005/8/layout/chevron1"/>
    <dgm:cxn modelId="{F8F22BEF-FF50-2D4C-8999-BD0ED4F84FB7}" type="presParOf" srcId="{0041337E-D394-C741-861A-FBEEE0140AD4}" destId="{F7D01551-879A-5345-9A3A-191798B89EEB}" srcOrd="1" destOrd="0" presId="urn:microsoft.com/office/officeart/2005/8/layout/chevron1"/>
    <dgm:cxn modelId="{AD86C466-E4BF-7C4E-ABEF-11496F526A3F}" type="presParOf" srcId="{0041337E-D394-C741-861A-FBEEE0140AD4}" destId="{0217B019-21E6-B247-836E-3ED370137C62}" srcOrd="2" destOrd="0" presId="urn:microsoft.com/office/officeart/2005/8/layout/chevron1"/>
    <dgm:cxn modelId="{F2F45EED-EA04-8943-8BDB-17CC39AD4FA4}" type="presParOf" srcId="{0041337E-D394-C741-861A-FBEEE0140AD4}" destId="{002FA54E-2F0E-3F41-A74A-E051600959E7}" srcOrd="3" destOrd="0" presId="urn:microsoft.com/office/officeart/2005/8/layout/chevron1"/>
    <dgm:cxn modelId="{F944D3BE-7392-A348-85F3-8A632BC3462C}" type="presParOf" srcId="{0041337E-D394-C741-861A-FBEEE0140AD4}" destId="{CB172A48-7F26-A34D-AE34-6E59A147A71C}" srcOrd="4" destOrd="0" presId="urn:microsoft.com/office/officeart/2005/8/layout/chevron1"/>
    <dgm:cxn modelId="{86229D15-CD4E-4F4A-95B3-FDBC01213C91}" type="presParOf" srcId="{0041337E-D394-C741-861A-FBEEE0140AD4}" destId="{C4E9468B-1D44-8641-8286-08467C4D4202}" srcOrd="5" destOrd="0" presId="urn:microsoft.com/office/officeart/2005/8/layout/chevron1"/>
    <dgm:cxn modelId="{28336DF6-DDBA-B54A-88DC-D49D6FC1D4C0}" type="presParOf" srcId="{0041337E-D394-C741-861A-FBEEE0140AD4}" destId="{981695E9-9821-9949-A9B9-31094AE1BBAC}" srcOrd="6" destOrd="0" presId="urn:microsoft.com/office/officeart/2005/8/layout/chevron1"/>
    <dgm:cxn modelId="{7F244CEA-92C4-F749-9911-A1B31FE0D528}" type="presParOf" srcId="{0041337E-D394-C741-861A-FBEEE0140AD4}" destId="{A9FFA678-0104-6B4F-BFCC-3D81A77A781B}" srcOrd="7" destOrd="0" presId="urn:microsoft.com/office/officeart/2005/8/layout/chevron1"/>
    <dgm:cxn modelId="{EDB22653-7B61-1D4D-99AA-959E4EE59A40}" type="presParOf" srcId="{0041337E-D394-C741-861A-FBEEE0140AD4}" destId="{52BD2E33-4A87-1E43-A5C7-3D3A5147F8B4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67423E-ADB2-7447-B99E-23BA43C62E8A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F31C3EC5-32F9-9A45-9695-FC8BA0525834}">
      <dgm:prSet phldrT="[Text]"/>
      <dgm:spPr/>
      <dgm:t>
        <a:bodyPr/>
        <a:lstStyle/>
        <a:p>
          <a:r>
            <a:rPr lang="en-US" dirty="0" err="1"/>
            <a:t>Productos</a:t>
          </a:r>
          <a:r>
            <a:rPr lang="en-US" dirty="0"/>
            <a:t> </a:t>
          </a:r>
        </a:p>
        <a:p>
          <a:r>
            <a:rPr lang="en-US" dirty="0"/>
            <a:t>(outputs)</a:t>
          </a:r>
        </a:p>
      </dgm:t>
    </dgm:pt>
    <dgm:pt modelId="{6B0222AD-2C6D-6A4B-AC6C-B088E95ED060}" type="parTrans" cxnId="{2E134274-1DE6-0948-9518-DAA6147ED3FC}">
      <dgm:prSet/>
      <dgm:spPr/>
      <dgm:t>
        <a:bodyPr/>
        <a:lstStyle/>
        <a:p>
          <a:endParaRPr lang="en-US"/>
        </a:p>
      </dgm:t>
    </dgm:pt>
    <dgm:pt modelId="{FE9C490B-C3F1-CD45-AB1C-C38BDD6F237A}" type="sibTrans" cxnId="{2E134274-1DE6-0948-9518-DAA6147ED3FC}">
      <dgm:prSet/>
      <dgm:spPr/>
      <dgm:t>
        <a:bodyPr/>
        <a:lstStyle/>
        <a:p>
          <a:endParaRPr lang="en-US"/>
        </a:p>
      </dgm:t>
    </dgm:pt>
    <dgm:pt modelId="{8730762C-0157-4143-B34D-9DA06FA6CF57}">
      <dgm:prSet phldrT="[Text]"/>
      <dgm:spPr/>
      <dgm:t>
        <a:bodyPr/>
        <a:lstStyle/>
        <a:p>
          <a:r>
            <a:rPr lang="en-US" dirty="0" err="1"/>
            <a:t>Resultados</a:t>
          </a:r>
          <a:endParaRPr lang="en-US" dirty="0"/>
        </a:p>
      </dgm:t>
    </dgm:pt>
    <dgm:pt modelId="{D32027AA-1F3B-C040-A170-5EE2E32A949B}" type="parTrans" cxnId="{92DB8171-84CC-9843-A3E2-6D54F1D0F289}">
      <dgm:prSet/>
      <dgm:spPr/>
      <dgm:t>
        <a:bodyPr/>
        <a:lstStyle/>
        <a:p>
          <a:endParaRPr lang="en-US"/>
        </a:p>
      </dgm:t>
    </dgm:pt>
    <dgm:pt modelId="{8AF79A3E-9444-EC4B-A585-0BD5F4827519}" type="sibTrans" cxnId="{92DB8171-84CC-9843-A3E2-6D54F1D0F289}">
      <dgm:prSet/>
      <dgm:spPr/>
      <dgm:t>
        <a:bodyPr/>
        <a:lstStyle/>
        <a:p>
          <a:endParaRPr lang="en-US"/>
        </a:p>
      </dgm:t>
    </dgm:pt>
    <dgm:pt modelId="{0314D49A-23AB-1241-A2A0-3C137191BE08}">
      <dgm:prSet phldrT="[Text]"/>
      <dgm:spPr/>
      <dgm:t>
        <a:bodyPr/>
        <a:lstStyle/>
        <a:p>
          <a:r>
            <a:rPr lang="en-US" dirty="0" err="1"/>
            <a:t>Metas</a:t>
          </a:r>
          <a:endParaRPr lang="en-US" dirty="0"/>
        </a:p>
      </dgm:t>
    </dgm:pt>
    <dgm:pt modelId="{21EB7CB5-AF74-7F4F-B6D7-CB5F43AB742F}" type="parTrans" cxnId="{F0EF86CD-F26C-9341-B628-6CAD940D95D5}">
      <dgm:prSet/>
      <dgm:spPr/>
      <dgm:t>
        <a:bodyPr/>
        <a:lstStyle/>
        <a:p>
          <a:endParaRPr lang="en-US"/>
        </a:p>
      </dgm:t>
    </dgm:pt>
    <dgm:pt modelId="{5D56BEB0-4EB8-8C43-A293-6EF567AB0451}" type="sibTrans" cxnId="{F0EF86CD-F26C-9341-B628-6CAD940D95D5}">
      <dgm:prSet/>
      <dgm:spPr/>
      <dgm:t>
        <a:bodyPr/>
        <a:lstStyle/>
        <a:p>
          <a:endParaRPr lang="en-US"/>
        </a:p>
      </dgm:t>
    </dgm:pt>
    <dgm:pt modelId="{43A5C584-BEFF-214A-AD3D-DE7C3BC463CC}">
      <dgm:prSet phldrT="[Text]"/>
      <dgm:spPr/>
      <dgm:t>
        <a:bodyPr/>
        <a:lstStyle/>
        <a:p>
          <a:r>
            <a:rPr lang="en-US" dirty="0" err="1"/>
            <a:t>Insumos</a:t>
          </a:r>
          <a:endParaRPr lang="en-US" dirty="0"/>
        </a:p>
        <a:p>
          <a:r>
            <a:rPr lang="en-US" dirty="0" err="1"/>
            <a:t>Recursos</a:t>
          </a:r>
          <a:endParaRPr lang="en-US" dirty="0"/>
        </a:p>
      </dgm:t>
    </dgm:pt>
    <dgm:pt modelId="{14F65BFC-D2B9-6141-9059-F654A4EE8233}" type="parTrans" cxnId="{82D6284C-60E9-5F44-A23E-4EE5C02E2B7C}">
      <dgm:prSet/>
      <dgm:spPr/>
      <dgm:t>
        <a:bodyPr/>
        <a:lstStyle/>
        <a:p>
          <a:endParaRPr lang="en-US"/>
        </a:p>
      </dgm:t>
    </dgm:pt>
    <dgm:pt modelId="{AE44CBEF-943B-1540-BE10-E7A0452C2F1F}" type="sibTrans" cxnId="{82D6284C-60E9-5F44-A23E-4EE5C02E2B7C}">
      <dgm:prSet/>
      <dgm:spPr/>
      <dgm:t>
        <a:bodyPr/>
        <a:lstStyle/>
        <a:p>
          <a:endParaRPr lang="en-US"/>
        </a:p>
      </dgm:t>
    </dgm:pt>
    <dgm:pt modelId="{9DD72114-06E4-AA48-B972-5A84B535065F}">
      <dgm:prSet phldrT="[Text]"/>
      <dgm:spPr/>
      <dgm:t>
        <a:bodyPr/>
        <a:lstStyle/>
        <a:p>
          <a:r>
            <a:rPr lang="en-US" dirty="0" err="1"/>
            <a:t>Actividades</a:t>
          </a:r>
          <a:endParaRPr lang="en-US" dirty="0"/>
        </a:p>
      </dgm:t>
    </dgm:pt>
    <dgm:pt modelId="{EE9CC465-007C-E94C-9271-B3DDB77EFA67}" type="parTrans" cxnId="{0A414830-04B6-8942-906C-4B3028B8DFE6}">
      <dgm:prSet/>
      <dgm:spPr/>
      <dgm:t>
        <a:bodyPr/>
        <a:lstStyle/>
        <a:p>
          <a:endParaRPr lang="en-US"/>
        </a:p>
      </dgm:t>
    </dgm:pt>
    <dgm:pt modelId="{7E28D26E-EA4C-974D-8F1A-E5C596E9C2E1}" type="sibTrans" cxnId="{0A414830-04B6-8942-906C-4B3028B8DFE6}">
      <dgm:prSet/>
      <dgm:spPr/>
      <dgm:t>
        <a:bodyPr/>
        <a:lstStyle/>
        <a:p>
          <a:endParaRPr lang="en-US"/>
        </a:p>
      </dgm:t>
    </dgm:pt>
    <dgm:pt modelId="{0041337E-D394-C741-861A-FBEEE0140AD4}" type="pres">
      <dgm:prSet presAssocID="{6467423E-ADB2-7447-B99E-23BA43C62E8A}" presName="Name0" presStyleCnt="0">
        <dgm:presLayoutVars>
          <dgm:dir/>
          <dgm:animLvl val="lvl"/>
          <dgm:resizeHandles val="exact"/>
        </dgm:presLayoutVars>
      </dgm:prSet>
      <dgm:spPr/>
    </dgm:pt>
    <dgm:pt modelId="{917954B3-4CA1-664F-A2FF-EB31962CF49B}" type="pres">
      <dgm:prSet presAssocID="{43A5C584-BEFF-214A-AD3D-DE7C3BC463CC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F7D01551-879A-5345-9A3A-191798B89EEB}" type="pres">
      <dgm:prSet presAssocID="{AE44CBEF-943B-1540-BE10-E7A0452C2F1F}" presName="parTxOnlySpace" presStyleCnt="0"/>
      <dgm:spPr/>
    </dgm:pt>
    <dgm:pt modelId="{0217B019-21E6-B247-836E-3ED370137C62}" type="pres">
      <dgm:prSet presAssocID="{9DD72114-06E4-AA48-B972-5A84B535065F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02FA54E-2F0E-3F41-A74A-E051600959E7}" type="pres">
      <dgm:prSet presAssocID="{7E28D26E-EA4C-974D-8F1A-E5C596E9C2E1}" presName="parTxOnlySpace" presStyleCnt="0"/>
      <dgm:spPr/>
    </dgm:pt>
    <dgm:pt modelId="{CB172A48-7F26-A34D-AE34-6E59A147A71C}" type="pres">
      <dgm:prSet presAssocID="{F31C3EC5-32F9-9A45-9695-FC8BA0525834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C4E9468B-1D44-8641-8286-08467C4D4202}" type="pres">
      <dgm:prSet presAssocID="{FE9C490B-C3F1-CD45-AB1C-C38BDD6F237A}" presName="parTxOnlySpace" presStyleCnt="0"/>
      <dgm:spPr/>
    </dgm:pt>
    <dgm:pt modelId="{981695E9-9821-9949-A9B9-31094AE1BBAC}" type="pres">
      <dgm:prSet presAssocID="{8730762C-0157-4143-B34D-9DA06FA6CF5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A9FFA678-0104-6B4F-BFCC-3D81A77A781B}" type="pres">
      <dgm:prSet presAssocID="{8AF79A3E-9444-EC4B-A585-0BD5F4827519}" presName="parTxOnlySpace" presStyleCnt="0"/>
      <dgm:spPr/>
    </dgm:pt>
    <dgm:pt modelId="{52BD2E33-4A87-1E43-A5C7-3D3A5147F8B4}" type="pres">
      <dgm:prSet presAssocID="{0314D49A-23AB-1241-A2A0-3C137191BE0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FB9C01A-F236-5249-9B5A-4E38E5B3247F}" type="presOf" srcId="{9DD72114-06E4-AA48-B972-5A84B535065F}" destId="{0217B019-21E6-B247-836E-3ED370137C62}" srcOrd="0" destOrd="0" presId="urn:microsoft.com/office/officeart/2005/8/layout/chevron1"/>
    <dgm:cxn modelId="{0A414830-04B6-8942-906C-4B3028B8DFE6}" srcId="{6467423E-ADB2-7447-B99E-23BA43C62E8A}" destId="{9DD72114-06E4-AA48-B972-5A84B535065F}" srcOrd="1" destOrd="0" parTransId="{EE9CC465-007C-E94C-9271-B3DDB77EFA67}" sibTransId="{7E28D26E-EA4C-974D-8F1A-E5C596E9C2E1}"/>
    <dgm:cxn modelId="{82D6284C-60E9-5F44-A23E-4EE5C02E2B7C}" srcId="{6467423E-ADB2-7447-B99E-23BA43C62E8A}" destId="{43A5C584-BEFF-214A-AD3D-DE7C3BC463CC}" srcOrd="0" destOrd="0" parTransId="{14F65BFC-D2B9-6141-9059-F654A4EE8233}" sibTransId="{AE44CBEF-943B-1540-BE10-E7A0452C2F1F}"/>
    <dgm:cxn modelId="{92DB8171-84CC-9843-A3E2-6D54F1D0F289}" srcId="{6467423E-ADB2-7447-B99E-23BA43C62E8A}" destId="{8730762C-0157-4143-B34D-9DA06FA6CF57}" srcOrd="3" destOrd="0" parTransId="{D32027AA-1F3B-C040-A170-5EE2E32A949B}" sibTransId="{8AF79A3E-9444-EC4B-A585-0BD5F4827519}"/>
    <dgm:cxn modelId="{87EAE071-C505-124A-A6AF-6D16910CCBFD}" type="presOf" srcId="{6467423E-ADB2-7447-B99E-23BA43C62E8A}" destId="{0041337E-D394-C741-861A-FBEEE0140AD4}" srcOrd="0" destOrd="0" presId="urn:microsoft.com/office/officeart/2005/8/layout/chevron1"/>
    <dgm:cxn modelId="{2E134274-1DE6-0948-9518-DAA6147ED3FC}" srcId="{6467423E-ADB2-7447-B99E-23BA43C62E8A}" destId="{F31C3EC5-32F9-9A45-9695-FC8BA0525834}" srcOrd="2" destOrd="0" parTransId="{6B0222AD-2C6D-6A4B-AC6C-B088E95ED060}" sibTransId="{FE9C490B-C3F1-CD45-AB1C-C38BDD6F237A}"/>
    <dgm:cxn modelId="{40E82795-B63E-3548-B0D7-501C35331697}" type="presOf" srcId="{0314D49A-23AB-1241-A2A0-3C137191BE08}" destId="{52BD2E33-4A87-1E43-A5C7-3D3A5147F8B4}" srcOrd="0" destOrd="0" presId="urn:microsoft.com/office/officeart/2005/8/layout/chevron1"/>
    <dgm:cxn modelId="{5800C0AF-1275-8F4C-B2DD-68C907DC094F}" type="presOf" srcId="{F31C3EC5-32F9-9A45-9695-FC8BA0525834}" destId="{CB172A48-7F26-A34D-AE34-6E59A147A71C}" srcOrd="0" destOrd="0" presId="urn:microsoft.com/office/officeart/2005/8/layout/chevron1"/>
    <dgm:cxn modelId="{F0EF86CD-F26C-9341-B628-6CAD940D95D5}" srcId="{6467423E-ADB2-7447-B99E-23BA43C62E8A}" destId="{0314D49A-23AB-1241-A2A0-3C137191BE08}" srcOrd="4" destOrd="0" parTransId="{21EB7CB5-AF74-7F4F-B6D7-CB5F43AB742F}" sibTransId="{5D56BEB0-4EB8-8C43-A293-6EF567AB0451}"/>
    <dgm:cxn modelId="{7816F2F2-531B-0945-97A6-A1E752AD573E}" type="presOf" srcId="{43A5C584-BEFF-214A-AD3D-DE7C3BC463CC}" destId="{917954B3-4CA1-664F-A2FF-EB31962CF49B}" srcOrd="0" destOrd="0" presId="urn:microsoft.com/office/officeart/2005/8/layout/chevron1"/>
    <dgm:cxn modelId="{3F1CDAF9-224D-2242-BBEA-9BBC9AF11FF3}" type="presOf" srcId="{8730762C-0157-4143-B34D-9DA06FA6CF57}" destId="{981695E9-9821-9949-A9B9-31094AE1BBAC}" srcOrd="0" destOrd="0" presId="urn:microsoft.com/office/officeart/2005/8/layout/chevron1"/>
    <dgm:cxn modelId="{C3151A89-7CE5-3340-B223-9F503D93A733}" type="presParOf" srcId="{0041337E-D394-C741-861A-FBEEE0140AD4}" destId="{917954B3-4CA1-664F-A2FF-EB31962CF49B}" srcOrd="0" destOrd="0" presId="urn:microsoft.com/office/officeart/2005/8/layout/chevron1"/>
    <dgm:cxn modelId="{F8F22BEF-FF50-2D4C-8999-BD0ED4F84FB7}" type="presParOf" srcId="{0041337E-D394-C741-861A-FBEEE0140AD4}" destId="{F7D01551-879A-5345-9A3A-191798B89EEB}" srcOrd="1" destOrd="0" presId="urn:microsoft.com/office/officeart/2005/8/layout/chevron1"/>
    <dgm:cxn modelId="{AD86C466-E4BF-7C4E-ABEF-11496F526A3F}" type="presParOf" srcId="{0041337E-D394-C741-861A-FBEEE0140AD4}" destId="{0217B019-21E6-B247-836E-3ED370137C62}" srcOrd="2" destOrd="0" presId="urn:microsoft.com/office/officeart/2005/8/layout/chevron1"/>
    <dgm:cxn modelId="{F2F45EED-EA04-8943-8BDB-17CC39AD4FA4}" type="presParOf" srcId="{0041337E-D394-C741-861A-FBEEE0140AD4}" destId="{002FA54E-2F0E-3F41-A74A-E051600959E7}" srcOrd="3" destOrd="0" presId="urn:microsoft.com/office/officeart/2005/8/layout/chevron1"/>
    <dgm:cxn modelId="{F944D3BE-7392-A348-85F3-8A632BC3462C}" type="presParOf" srcId="{0041337E-D394-C741-861A-FBEEE0140AD4}" destId="{CB172A48-7F26-A34D-AE34-6E59A147A71C}" srcOrd="4" destOrd="0" presId="urn:microsoft.com/office/officeart/2005/8/layout/chevron1"/>
    <dgm:cxn modelId="{86229D15-CD4E-4F4A-95B3-FDBC01213C91}" type="presParOf" srcId="{0041337E-D394-C741-861A-FBEEE0140AD4}" destId="{C4E9468B-1D44-8641-8286-08467C4D4202}" srcOrd="5" destOrd="0" presId="urn:microsoft.com/office/officeart/2005/8/layout/chevron1"/>
    <dgm:cxn modelId="{28336DF6-DDBA-B54A-88DC-D49D6FC1D4C0}" type="presParOf" srcId="{0041337E-D394-C741-861A-FBEEE0140AD4}" destId="{981695E9-9821-9949-A9B9-31094AE1BBAC}" srcOrd="6" destOrd="0" presId="urn:microsoft.com/office/officeart/2005/8/layout/chevron1"/>
    <dgm:cxn modelId="{7F244CEA-92C4-F749-9911-A1B31FE0D528}" type="presParOf" srcId="{0041337E-D394-C741-861A-FBEEE0140AD4}" destId="{A9FFA678-0104-6B4F-BFCC-3D81A77A781B}" srcOrd="7" destOrd="0" presId="urn:microsoft.com/office/officeart/2005/8/layout/chevron1"/>
    <dgm:cxn modelId="{EDB22653-7B61-1D4D-99AA-959E4EE59A40}" type="presParOf" srcId="{0041337E-D394-C741-861A-FBEEE0140AD4}" destId="{52BD2E33-4A87-1E43-A5C7-3D3A5147F8B4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CFC61E-51EF-7246-976E-AAFAE0A30CD0}" type="doc">
      <dgm:prSet loTypeId="urn:microsoft.com/office/officeart/2005/8/layout/StepDown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A863A4-A43E-6A43-866C-98A96D758BA6}">
      <dgm:prSet phldrT="[Text]"/>
      <dgm:spPr/>
      <dgm:t>
        <a:bodyPr/>
        <a:lstStyle/>
        <a:p>
          <a:r>
            <a:rPr lang="en-US" dirty="0"/>
            <a:t>Banco de </a:t>
          </a:r>
          <a:r>
            <a:rPr lang="en-US" dirty="0" err="1"/>
            <a:t>Desarrollo</a:t>
          </a:r>
          <a:endParaRPr lang="en-US" dirty="0"/>
        </a:p>
      </dgm:t>
    </dgm:pt>
    <dgm:pt modelId="{9FAC5221-6E63-DE4C-8A87-974A2D557DBB}" type="parTrans" cxnId="{2F511B36-BBEF-F94D-902E-D3B05810584C}">
      <dgm:prSet/>
      <dgm:spPr/>
      <dgm:t>
        <a:bodyPr/>
        <a:lstStyle/>
        <a:p>
          <a:endParaRPr lang="en-US"/>
        </a:p>
      </dgm:t>
    </dgm:pt>
    <dgm:pt modelId="{F868FF43-3EA2-2447-80D3-477A5E1C31A3}" type="sibTrans" cxnId="{2F511B36-BBEF-F94D-902E-D3B05810584C}">
      <dgm:prSet/>
      <dgm:spPr/>
      <dgm:t>
        <a:bodyPr/>
        <a:lstStyle/>
        <a:p>
          <a:endParaRPr lang="en-US"/>
        </a:p>
      </dgm:t>
    </dgm:pt>
    <dgm:pt modelId="{E0F5DB1B-9C96-5E4F-AB61-686FA67E08CE}">
      <dgm:prSet phldrT="[Text]"/>
      <dgm:spPr/>
      <dgm:t>
        <a:bodyPr/>
        <a:lstStyle/>
        <a:p>
          <a:r>
            <a:rPr lang="en-US" dirty="0" err="1"/>
            <a:t>Compañía</a:t>
          </a:r>
          <a:r>
            <a:rPr lang="en-US" dirty="0"/>
            <a:t> </a:t>
          </a:r>
          <a:r>
            <a:rPr lang="en-US" dirty="0" err="1"/>
            <a:t>grande</a:t>
          </a:r>
          <a:r>
            <a:rPr lang="en-US" dirty="0"/>
            <a:t> de </a:t>
          </a:r>
          <a:r>
            <a:rPr lang="en-US" dirty="0" err="1"/>
            <a:t>marca</a:t>
          </a:r>
          <a:r>
            <a:rPr lang="en-US" dirty="0"/>
            <a:t> de café</a:t>
          </a:r>
        </a:p>
      </dgm:t>
    </dgm:pt>
    <dgm:pt modelId="{189CB728-F991-AB4B-B593-73706BA264B0}" type="parTrans" cxnId="{148689C3-7DC5-8F40-BB1F-5DE303F06947}">
      <dgm:prSet/>
      <dgm:spPr/>
      <dgm:t>
        <a:bodyPr/>
        <a:lstStyle/>
        <a:p>
          <a:endParaRPr lang="en-US"/>
        </a:p>
      </dgm:t>
    </dgm:pt>
    <dgm:pt modelId="{16FD7466-E87A-3D4F-A029-AE72B1D10703}" type="sibTrans" cxnId="{148689C3-7DC5-8F40-BB1F-5DE303F06947}">
      <dgm:prSet/>
      <dgm:spPr/>
      <dgm:t>
        <a:bodyPr/>
        <a:lstStyle/>
        <a:p>
          <a:endParaRPr lang="en-US"/>
        </a:p>
      </dgm:t>
    </dgm:pt>
    <dgm:pt modelId="{E5B3D9CA-C700-A843-9BA2-A4395DF59EAD}">
      <dgm:prSet phldrT="[Text]"/>
      <dgm:spPr/>
      <dgm:t>
        <a:bodyPr/>
        <a:lstStyle/>
        <a:p>
          <a:r>
            <a:rPr lang="es-ES_tradnl" noProof="0" dirty="0"/>
            <a:t>ACTIVIDAD: Acuerda pagar sobreprecio a productores que produce con x atributos, pagado por mayor precio en supermercados</a:t>
          </a:r>
        </a:p>
      </dgm:t>
    </dgm:pt>
    <dgm:pt modelId="{816E1F65-EF21-8940-A97A-24C9865A6719}" type="parTrans" cxnId="{0C5BA19E-00A3-2A4B-9E9F-07760002BAEA}">
      <dgm:prSet/>
      <dgm:spPr/>
      <dgm:t>
        <a:bodyPr/>
        <a:lstStyle/>
        <a:p>
          <a:endParaRPr lang="en-US"/>
        </a:p>
      </dgm:t>
    </dgm:pt>
    <dgm:pt modelId="{FE9E646B-CC5C-E244-A29B-18C25318F3AA}" type="sibTrans" cxnId="{0C5BA19E-00A3-2A4B-9E9F-07760002BAEA}">
      <dgm:prSet/>
      <dgm:spPr/>
      <dgm:t>
        <a:bodyPr/>
        <a:lstStyle/>
        <a:p>
          <a:endParaRPr lang="en-US"/>
        </a:p>
      </dgm:t>
    </dgm:pt>
    <dgm:pt modelId="{B01CE765-04F0-FC4E-929C-97184D7DB179}">
      <dgm:prSet phldrT="[Text]"/>
      <dgm:spPr/>
      <dgm:t>
        <a:bodyPr/>
        <a:lstStyle/>
        <a:p>
          <a:r>
            <a:rPr lang="en-US" dirty="0"/>
            <a:t>6,000 </a:t>
          </a:r>
          <a:r>
            <a:rPr lang="en-US" dirty="0" err="1"/>
            <a:t>productores</a:t>
          </a:r>
          <a:endParaRPr lang="en-US" dirty="0"/>
        </a:p>
      </dgm:t>
    </dgm:pt>
    <dgm:pt modelId="{A4602FB1-FF50-2446-B34D-581B2C1C5B35}" type="parTrans" cxnId="{D446F318-9BA0-9645-A0DE-BA62C974E3EC}">
      <dgm:prSet/>
      <dgm:spPr/>
      <dgm:t>
        <a:bodyPr/>
        <a:lstStyle/>
        <a:p>
          <a:endParaRPr lang="en-US"/>
        </a:p>
      </dgm:t>
    </dgm:pt>
    <dgm:pt modelId="{AFDC5FE6-7B9D-824B-8E9B-7755681A7910}" type="sibTrans" cxnId="{D446F318-9BA0-9645-A0DE-BA62C974E3EC}">
      <dgm:prSet/>
      <dgm:spPr/>
      <dgm:t>
        <a:bodyPr/>
        <a:lstStyle/>
        <a:p>
          <a:endParaRPr lang="en-US"/>
        </a:p>
      </dgm:t>
    </dgm:pt>
    <dgm:pt modelId="{118A6FCF-A042-4B49-BBE3-8E02AB923151}">
      <dgm:prSet phldrT="[Text]" custT="1"/>
      <dgm:spPr/>
      <dgm:t>
        <a:bodyPr/>
        <a:lstStyle/>
        <a:p>
          <a:r>
            <a:rPr lang="es-ES_tradnl" sz="2000" noProof="0" dirty="0"/>
            <a:t>OUTPUT. Cambios en prácticas</a:t>
          </a:r>
        </a:p>
      </dgm:t>
    </dgm:pt>
    <dgm:pt modelId="{35549774-F982-9C43-9EF7-41DE728B900C}" type="parTrans" cxnId="{644657C7-FE21-524B-B3EB-8A1C690A3CF1}">
      <dgm:prSet/>
      <dgm:spPr/>
      <dgm:t>
        <a:bodyPr/>
        <a:lstStyle/>
        <a:p>
          <a:endParaRPr lang="en-US"/>
        </a:p>
      </dgm:t>
    </dgm:pt>
    <dgm:pt modelId="{2CAD96EE-D14C-CB42-9A53-E7CD1006E2B5}" type="sibTrans" cxnId="{644657C7-FE21-524B-B3EB-8A1C690A3CF1}">
      <dgm:prSet/>
      <dgm:spPr/>
      <dgm:t>
        <a:bodyPr/>
        <a:lstStyle/>
        <a:p>
          <a:endParaRPr lang="en-US"/>
        </a:p>
      </dgm:t>
    </dgm:pt>
    <dgm:pt modelId="{0F289903-2D38-C947-8281-FE9FA5200B79}">
      <dgm:prSet phldrT="[Text]"/>
      <dgm:spPr/>
      <dgm:t>
        <a:bodyPr/>
        <a:lstStyle/>
        <a:p>
          <a:r>
            <a:rPr lang="es-ES_tradnl" noProof="0" dirty="0"/>
            <a:t>RECURSOS. Programa para fortalecer productores de café por su sostenibilidad </a:t>
          </a:r>
        </a:p>
      </dgm:t>
    </dgm:pt>
    <dgm:pt modelId="{413C7D30-A516-B845-AE8B-CE2E2BD151B1}" type="sibTrans" cxnId="{E133CDDD-C6A3-C846-8ACE-D98266AD73A7}">
      <dgm:prSet/>
      <dgm:spPr/>
      <dgm:t>
        <a:bodyPr/>
        <a:lstStyle/>
        <a:p>
          <a:endParaRPr lang="en-US"/>
        </a:p>
      </dgm:t>
    </dgm:pt>
    <dgm:pt modelId="{78B5F55C-000A-0F4A-9E00-6487393C5B01}" type="parTrans" cxnId="{E133CDDD-C6A3-C846-8ACE-D98266AD73A7}">
      <dgm:prSet/>
      <dgm:spPr/>
      <dgm:t>
        <a:bodyPr/>
        <a:lstStyle/>
        <a:p>
          <a:endParaRPr lang="en-US"/>
        </a:p>
      </dgm:t>
    </dgm:pt>
    <dgm:pt modelId="{D69DEC89-B7CC-9744-9111-BEC8C83FFA7B}">
      <dgm:prSet phldrT="[Text]" custT="1"/>
      <dgm:spPr/>
      <dgm:t>
        <a:bodyPr/>
        <a:lstStyle/>
        <a:p>
          <a:r>
            <a:rPr lang="es-ES_tradnl" sz="2000" noProof="0" dirty="0"/>
            <a:t>RESULTADOS. Reciben sobreprecio</a:t>
          </a:r>
        </a:p>
      </dgm:t>
    </dgm:pt>
    <dgm:pt modelId="{347DDE9E-D66F-4446-8138-E61FD34D63CE}" type="parTrans" cxnId="{23F428DD-1BF2-3C4A-BCE5-2457A04CACBC}">
      <dgm:prSet/>
      <dgm:spPr/>
      <dgm:t>
        <a:bodyPr/>
        <a:lstStyle/>
        <a:p>
          <a:endParaRPr lang="en-US"/>
        </a:p>
      </dgm:t>
    </dgm:pt>
    <dgm:pt modelId="{73BD09A3-87D8-9B4B-A56E-32FE5454D0A5}" type="sibTrans" cxnId="{23F428DD-1BF2-3C4A-BCE5-2457A04CACBC}">
      <dgm:prSet/>
      <dgm:spPr/>
      <dgm:t>
        <a:bodyPr/>
        <a:lstStyle/>
        <a:p>
          <a:endParaRPr lang="en-US"/>
        </a:p>
      </dgm:t>
    </dgm:pt>
    <dgm:pt modelId="{567620C7-6C05-5846-92E2-9731F626FF26}" type="pres">
      <dgm:prSet presAssocID="{55CFC61E-51EF-7246-976E-AAFAE0A30CD0}" presName="rootnode" presStyleCnt="0">
        <dgm:presLayoutVars>
          <dgm:chMax/>
          <dgm:chPref/>
          <dgm:dir/>
          <dgm:animLvl val="lvl"/>
        </dgm:presLayoutVars>
      </dgm:prSet>
      <dgm:spPr/>
    </dgm:pt>
    <dgm:pt modelId="{F0C15D03-A917-1D43-84D5-E380CB823CAB}" type="pres">
      <dgm:prSet presAssocID="{CFA863A4-A43E-6A43-866C-98A96D758BA6}" presName="composite" presStyleCnt="0"/>
      <dgm:spPr/>
    </dgm:pt>
    <dgm:pt modelId="{76FD57D9-791B-C441-8CB2-C03CD8188931}" type="pres">
      <dgm:prSet presAssocID="{CFA863A4-A43E-6A43-866C-98A96D758BA6}" presName="bentUpArrow1" presStyleLbl="alignImgPlace1" presStyleIdx="0" presStyleCnt="2"/>
      <dgm:spPr/>
    </dgm:pt>
    <dgm:pt modelId="{25728A70-E767-AB40-B34D-F1C0BA5AC9E4}" type="pres">
      <dgm:prSet presAssocID="{CFA863A4-A43E-6A43-866C-98A96D758BA6}" presName="ParentText" presStyleLbl="node1" presStyleIdx="0" presStyleCnt="3" custScaleX="111087" custScaleY="104389">
        <dgm:presLayoutVars>
          <dgm:chMax val="1"/>
          <dgm:chPref val="1"/>
          <dgm:bulletEnabled val="1"/>
        </dgm:presLayoutVars>
      </dgm:prSet>
      <dgm:spPr/>
    </dgm:pt>
    <dgm:pt modelId="{2F36F042-EF14-E54B-AE3D-87D99A286673}" type="pres">
      <dgm:prSet presAssocID="{CFA863A4-A43E-6A43-866C-98A96D758BA6}" presName="ChildText" presStyleLbl="revTx" presStyleIdx="0" presStyleCnt="3" custScaleX="285366" custScaleY="105783" custLinFactX="14081" custLinFactNeighborX="100000" custLinFactNeighborY="6904">
        <dgm:presLayoutVars>
          <dgm:chMax val="0"/>
          <dgm:chPref val="0"/>
          <dgm:bulletEnabled val="1"/>
        </dgm:presLayoutVars>
      </dgm:prSet>
      <dgm:spPr/>
    </dgm:pt>
    <dgm:pt modelId="{6AE734E3-713B-FF44-960C-A4D72372BD9C}" type="pres">
      <dgm:prSet presAssocID="{F868FF43-3EA2-2447-80D3-477A5E1C31A3}" presName="sibTrans" presStyleCnt="0"/>
      <dgm:spPr/>
    </dgm:pt>
    <dgm:pt modelId="{C89D6FD6-2CD3-2849-9406-AB2F16C44F2B}" type="pres">
      <dgm:prSet presAssocID="{E0F5DB1B-9C96-5E4F-AB61-686FA67E08CE}" presName="composite" presStyleCnt="0"/>
      <dgm:spPr/>
    </dgm:pt>
    <dgm:pt modelId="{614FA2E3-7837-A742-AD41-E91351DFA373}" type="pres">
      <dgm:prSet presAssocID="{E0F5DB1B-9C96-5E4F-AB61-686FA67E08CE}" presName="bentUpArrow1" presStyleLbl="alignImgPlace1" presStyleIdx="1" presStyleCnt="2"/>
      <dgm:spPr/>
    </dgm:pt>
    <dgm:pt modelId="{577F1A71-95B3-C346-89F7-9AEACA11447F}" type="pres">
      <dgm:prSet presAssocID="{E0F5DB1B-9C96-5E4F-AB61-686FA67E08CE}" presName="ParentText" presStyleLbl="node1" presStyleIdx="1" presStyleCnt="3" custLinFactNeighborX="-19841" custLinFactNeighborY="-1831">
        <dgm:presLayoutVars>
          <dgm:chMax val="1"/>
          <dgm:chPref val="1"/>
          <dgm:bulletEnabled val="1"/>
        </dgm:presLayoutVars>
      </dgm:prSet>
      <dgm:spPr/>
    </dgm:pt>
    <dgm:pt modelId="{F5896152-BA80-EE4E-92C9-AD94C1B4B4AC}" type="pres">
      <dgm:prSet presAssocID="{E0F5DB1B-9C96-5E4F-AB61-686FA67E08CE}" presName="ChildText" presStyleLbl="revTx" presStyleIdx="1" presStyleCnt="3" custScaleX="311072" custScaleY="107131" custLinFactX="1391" custLinFactNeighborX="100000" custLinFactNeighborY="-2043">
        <dgm:presLayoutVars>
          <dgm:chMax val="0"/>
          <dgm:chPref val="0"/>
          <dgm:bulletEnabled val="1"/>
        </dgm:presLayoutVars>
      </dgm:prSet>
      <dgm:spPr/>
    </dgm:pt>
    <dgm:pt modelId="{E20B6BA4-7448-2B46-AED6-7B0AC5EACE90}" type="pres">
      <dgm:prSet presAssocID="{16FD7466-E87A-3D4F-A029-AE72B1D10703}" presName="sibTrans" presStyleCnt="0"/>
      <dgm:spPr/>
    </dgm:pt>
    <dgm:pt modelId="{DCE22730-9BEF-AA42-96D3-C7BB749A61BA}" type="pres">
      <dgm:prSet presAssocID="{B01CE765-04F0-FC4E-929C-97184D7DB179}" presName="composite" presStyleCnt="0"/>
      <dgm:spPr/>
    </dgm:pt>
    <dgm:pt modelId="{04E5CEA2-5BE5-6E49-8D6E-F12C306B5455}" type="pres">
      <dgm:prSet presAssocID="{B01CE765-04F0-FC4E-929C-97184D7DB179}" presName="ParentText" presStyleLbl="node1" presStyleIdx="2" presStyleCnt="3" custLinFactNeighborX="-24321" custLinFactNeighborY="1834">
        <dgm:presLayoutVars>
          <dgm:chMax val="1"/>
          <dgm:chPref val="1"/>
          <dgm:bulletEnabled val="1"/>
        </dgm:presLayoutVars>
      </dgm:prSet>
      <dgm:spPr/>
    </dgm:pt>
    <dgm:pt modelId="{FD04E60E-A311-914B-8ED6-BAED4F248EC8}" type="pres">
      <dgm:prSet presAssocID="{B01CE765-04F0-FC4E-929C-97184D7DB179}" presName="FinalChildText" presStyleLbl="revTx" presStyleIdx="2" presStyleCnt="3" custScaleX="192353" custLinFactNeighborX="48975" custLinFactNeighborY="-3180">
        <dgm:presLayoutVars>
          <dgm:chMax val="0"/>
          <dgm:chPref val="0"/>
          <dgm:bulletEnabled val="1"/>
        </dgm:presLayoutVars>
      </dgm:prSet>
      <dgm:spPr/>
    </dgm:pt>
  </dgm:ptLst>
  <dgm:cxnLst>
    <dgm:cxn modelId="{D446F318-9BA0-9645-A0DE-BA62C974E3EC}" srcId="{55CFC61E-51EF-7246-976E-AAFAE0A30CD0}" destId="{B01CE765-04F0-FC4E-929C-97184D7DB179}" srcOrd="2" destOrd="0" parTransId="{A4602FB1-FF50-2446-B34D-581B2C1C5B35}" sibTransId="{AFDC5FE6-7B9D-824B-8E9B-7755681A7910}"/>
    <dgm:cxn modelId="{2F511B36-BBEF-F94D-902E-D3B05810584C}" srcId="{55CFC61E-51EF-7246-976E-AAFAE0A30CD0}" destId="{CFA863A4-A43E-6A43-866C-98A96D758BA6}" srcOrd="0" destOrd="0" parTransId="{9FAC5221-6E63-DE4C-8A87-974A2D557DBB}" sibTransId="{F868FF43-3EA2-2447-80D3-477A5E1C31A3}"/>
    <dgm:cxn modelId="{E730274C-8D46-DF44-8B50-BAADDFB08394}" type="presOf" srcId="{118A6FCF-A042-4B49-BBE3-8E02AB923151}" destId="{FD04E60E-A311-914B-8ED6-BAED4F248EC8}" srcOrd="0" destOrd="0" presId="urn:microsoft.com/office/officeart/2005/8/layout/StepDownProcess"/>
    <dgm:cxn modelId="{AF87D685-B4DE-804B-A529-74F12B9BAFE5}" type="presOf" srcId="{D69DEC89-B7CC-9744-9111-BEC8C83FFA7B}" destId="{FD04E60E-A311-914B-8ED6-BAED4F248EC8}" srcOrd="0" destOrd="1" presId="urn:microsoft.com/office/officeart/2005/8/layout/StepDownProcess"/>
    <dgm:cxn modelId="{2999C99B-9D2F-6E41-AF24-7101682B466A}" type="presOf" srcId="{E5B3D9CA-C700-A843-9BA2-A4395DF59EAD}" destId="{F5896152-BA80-EE4E-92C9-AD94C1B4B4AC}" srcOrd="0" destOrd="0" presId="urn:microsoft.com/office/officeart/2005/8/layout/StepDownProcess"/>
    <dgm:cxn modelId="{0C5BA19E-00A3-2A4B-9E9F-07760002BAEA}" srcId="{E0F5DB1B-9C96-5E4F-AB61-686FA67E08CE}" destId="{E5B3D9CA-C700-A843-9BA2-A4395DF59EAD}" srcOrd="0" destOrd="0" parTransId="{816E1F65-EF21-8940-A97A-24C9865A6719}" sibTransId="{FE9E646B-CC5C-E244-A29B-18C25318F3AA}"/>
    <dgm:cxn modelId="{4DBD50AA-D5F8-B543-9F90-14CF8E407726}" type="presOf" srcId="{B01CE765-04F0-FC4E-929C-97184D7DB179}" destId="{04E5CEA2-5BE5-6E49-8D6E-F12C306B5455}" srcOrd="0" destOrd="0" presId="urn:microsoft.com/office/officeart/2005/8/layout/StepDownProcess"/>
    <dgm:cxn modelId="{D7DD55AE-6247-CA46-8F2E-579CF05D3829}" type="presOf" srcId="{0F289903-2D38-C947-8281-FE9FA5200B79}" destId="{2F36F042-EF14-E54B-AE3D-87D99A286673}" srcOrd="0" destOrd="0" presId="urn:microsoft.com/office/officeart/2005/8/layout/StepDownProcess"/>
    <dgm:cxn modelId="{148689C3-7DC5-8F40-BB1F-5DE303F06947}" srcId="{55CFC61E-51EF-7246-976E-AAFAE0A30CD0}" destId="{E0F5DB1B-9C96-5E4F-AB61-686FA67E08CE}" srcOrd="1" destOrd="0" parTransId="{189CB728-F991-AB4B-B593-73706BA264B0}" sibTransId="{16FD7466-E87A-3D4F-A029-AE72B1D10703}"/>
    <dgm:cxn modelId="{644657C7-FE21-524B-B3EB-8A1C690A3CF1}" srcId="{B01CE765-04F0-FC4E-929C-97184D7DB179}" destId="{118A6FCF-A042-4B49-BBE3-8E02AB923151}" srcOrd="0" destOrd="0" parTransId="{35549774-F982-9C43-9EF7-41DE728B900C}" sibTransId="{2CAD96EE-D14C-CB42-9A53-E7CD1006E2B5}"/>
    <dgm:cxn modelId="{34040FD5-5742-1C4B-93BB-DC5E1D2D4387}" type="presOf" srcId="{E0F5DB1B-9C96-5E4F-AB61-686FA67E08CE}" destId="{577F1A71-95B3-C346-89F7-9AEACA11447F}" srcOrd="0" destOrd="0" presId="urn:microsoft.com/office/officeart/2005/8/layout/StepDownProcess"/>
    <dgm:cxn modelId="{23F428DD-1BF2-3C4A-BCE5-2457A04CACBC}" srcId="{B01CE765-04F0-FC4E-929C-97184D7DB179}" destId="{D69DEC89-B7CC-9744-9111-BEC8C83FFA7B}" srcOrd="1" destOrd="0" parTransId="{347DDE9E-D66F-4446-8138-E61FD34D63CE}" sibTransId="{73BD09A3-87D8-9B4B-A56E-32FE5454D0A5}"/>
    <dgm:cxn modelId="{E133CDDD-C6A3-C846-8ACE-D98266AD73A7}" srcId="{CFA863A4-A43E-6A43-866C-98A96D758BA6}" destId="{0F289903-2D38-C947-8281-FE9FA5200B79}" srcOrd="0" destOrd="0" parTransId="{78B5F55C-000A-0F4A-9E00-6487393C5B01}" sibTransId="{413C7D30-A516-B845-AE8B-CE2E2BD151B1}"/>
    <dgm:cxn modelId="{AFE927DF-9FAF-C040-AB66-A68E2CC72F3E}" type="presOf" srcId="{55CFC61E-51EF-7246-976E-AAFAE0A30CD0}" destId="{567620C7-6C05-5846-92E2-9731F626FF26}" srcOrd="0" destOrd="0" presId="urn:microsoft.com/office/officeart/2005/8/layout/StepDownProcess"/>
    <dgm:cxn modelId="{978F6EE2-0C82-1D43-9C49-050296325D72}" type="presOf" srcId="{CFA863A4-A43E-6A43-866C-98A96D758BA6}" destId="{25728A70-E767-AB40-B34D-F1C0BA5AC9E4}" srcOrd="0" destOrd="0" presId="urn:microsoft.com/office/officeart/2005/8/layout/StepDownProcess"/>
    <dgm:cxn modelId="{8D0D90C5-FE3A-3D4C-B831-A8D250A9B741}" type="presParOf" srcId="{567620C7-6C05-5846-92E2-9731F626FF26}" destId="{F0C15D03-A917-1D43-84D5-E380CB823CAB}" srcOrd="0" destOrd="0" presId="urn:microsoft.com/office/officeart/2005/8/layout/StepDownProcess"/>
    <dgm:cxn modelId="{27C3D471-707F-DB4A-99C0-88CA1561E0BC}" type="presParOf" srcId="{F0C15D03-A917-1D43-84D5-E380CB823CAB}" destId="{76FD57D9-791B-C441-8CB2-C03CD8188931}" srcOrd="0" destOrd="0" presId="urn:microsoft.com/office/officeart/2005/8/layout/StepDownProcess"/>
    <dgm:cxn modelId="{2B1F869B-2FFD-1146-9BB8-103DF5CF63C9}" type="presParOf" srcId="{F0C15D03-A917-1D43-84D5-E380CB823CAB}" destId="{25728A70-E767-AB40-B34D-F1C0BA5AC9E4}" srcOrd="1" destOrd="0" presId="urn:microsoft.com/office/officeart/2005/8/layout/StepDownProcess"/>
    <dgm:cxn modelId="{FDC3354F-AD3C-354E-A303-FA61118F4426}" type="presParOf" srcId="{F0C15D03-A917-1D43-84D5-E380CB823CAB}" destId="{2F36F042-EF14-E54B-AE3D-87D99A286673}" srcOrd="2" destOrd="0" presId="urn:microsoft.com/office/officeart/2005/8/layout/StepDownProcess"/>
    <dgm:cxn modelId="{EB08CE38-EDCC-0C4C-90AF-CCF39B435A38}" type="presParOf" srcId="{567620C7-6C05-5846-92E2-9731F626FF26}" destId="{6AE734E3-713B-FF44-960C-A4D72372BD9C}" srcOrd="1" destOrd="0" presId="urn:microsoft.com/office/officeart/2005/8/layout/StepDownProcess"/>
    <dgm:cxn modelId="{5E29B23D-3C41-564D-B781-B08F4EB4FB8B}" type="presParOf" srcId="{567620C7-6C05-5846-92E2-9731F626FF26}" destId="{C89D6FD6-2CD3-2849-9406-AB2F16C44F2B}" srcOrd="2" destOrd="0" presId="urn:microsoft.com/office/officeart/2005/8/layout/StepDownProcess"/>
    <dgm:cxn modelId="{F01DA99D-C833-1345-BD3B-EBA883B0509F}" type="presParOf" srcId="{C89D6FD6-2CD3-2849-9406-AB2F16C44F2B}" destId="{614FA2E3-7837-A742-AD41-E91351DFA373}" srcOrd="0" destOrd="0" presId="urn:microsoft.com/office/officeart/2005/8/layout/StepDownProcess"/>
    <dgm:cxn modelId="{51B894B5-B3C0-3845-B11B-60E307290079}" type="presParOf" srcId="{C89D6FD6-2CD3-2849-9406-AB2F16C44F2B}" destId="{577F1A71-95B3-C346-89F7-9AEACA11447F}" srcOrd="1" destOrd="0" presId="urn:microsoft.com/office/officeart/2005/8/layout/StepDownProcess"/>
    <dgm:cxn modelId="{A8267711-7D44-9549-98FE-10E85498DBDE}" type="presParOf" srcId="{C89D6FD6-2CD3-2849-9406-AB2F16C44F2B}" destId="{F5896152-BA80-EE4E-92C9-AD94C1B4B4AC}" srcOrd="2" destOrd="0" presId="urn:microsoft.com/office/officeart/2005/8/layout/StepDownProcess"/>
    <dgm:cxn modelId="{1274A87B-3325-9A4B-977E-67271B7A99C6}" type="presParOf" srcId="{567620C7-6C05-5846-92E2-9731F626FF26}" destId="{E20B6BA4-7448-2B46-AED6-7B0AC5EACE90}" srcOrd="3" destOrd="0" presId="urn:microsoft.com/office/officeart/2005/8/layout/StepDownProcess"/>
    <dgm:cxn modelId="{E03FEC06-6C0B-7A45-A7AD-97813D5BFD83}" type="presParOf" srcId="{567620C7-6C05-5846-92E2-9731F626FF26}" destId="{DCE22730-9BEF-AA42-96D3-C7BB749A61BA}" srcOrd="4" destOrd="0" presId="urn:microsoft.com/office/officeart/2005/8/layout/StepDownProcess"/>
    <dgm:cxn modelId="{FAEBDC82-C338-6649-B9C3-28DE536E791E}" type="presParOf" srcId="{DCE22730-9BEF-AA42-96D3-C7BB749A61BA}" destId="{04E5CEA2-5BE5-6E49-8D6E-F12C306B5455}" srcOrd="0" destOrd="0" presId="urn:microsoft.com/office/officeart/2005/8/layout/StepDownProcess"/>
    <dgm:cxn modelId="{A5D3BC6D-6C97-324A-A14C-B8FBBE3307A4}" type="presParOf" srcId="{DCE22730-9BEF-AA42-96D3-C7BB749A61BA}" destId="{FD04E60E-A311-914B-8ED6-BAED4F248EC8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67423E-ADB2-7447-B99E-23BA43C62E8A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F31C3EC5-32F9-9A45-9695-FC8BA0525834}">
      <dgm:prSet phldrT="[Text]"/>
      <dgm:spPr/>
      <dgm:t>
        <a:bodyPr/>
        <a:lstStyle/>
        <a:p>
          <a:r>
            <a:rPr lang="en-US" dirty="0" err="1"/>
            <a:t>Productos</a:t>
          </a:r>
          <a:r>
            <a:rPr lang="en-US" dirty="0"/>
            <a:t> </a:t>
          </a:r>
        </a:p>
        <a:p>
          <a:r>
            <a:rPr lang="en-US" dirty="0"/>
            <a:t>(outputs)</a:t>
          </a:r>
        </a:p>
      </dgm:t>
    </dgm:pt>
    <dgm:pt modelId="{6B0222AD-2C6D-6A4B-AC6C-B088E95ED060}" type="parTrans" cxnId="{2E134274-1DE6-0948-9518-DAA6147ED3FC}">
      <dgm:prSet/>
      <dgm:spPr/>
      <dgm:t>
        <a:bodyPr/>
        <a:lstStyle/>
        <a:p>
          <a:endParaRPr lang="en-US"/>
        </a:p>
      </dgm:t>
    </dgm:pt>
    <dgm:pt modelId="{FE9C490B-C3F1-CD45-AB1C-C38BDD6F237A}" type="sibTrans" cxnId="{2E134274-1DE6-0948-9518-DAA6147ED3FC}">
      <dgm:prSet/>
      <dgm:spPr/>
      <dgm:t>
        <a:bodyPr/>
        <a:lstStyle/>
        <a:p>
          <a:endParaRPr lang="en-US"/>
        </a:p>
      </dgm:t>
    </dgm:pt>
    <dgm:pt modelId="{8730762C-0157-4143-B34D-9DA06FA6CF57}">
      <dgm:prSet phldrT="[Text]"/>
      <dgm:spPr/>
      <dgm:t>
        <a:bodyPr/>
        <a:lstStyle/>
        <a:p>
          <a:r>
            <a:rPr lang="en-US" dirty="0" err="1"/>
            <a:t>Resultados</a:t>
          </a:r>
          <a:endParaRPr lang="en-US" dirty="0"/>
        </a:p>
      </dgm:t>
    </dgm:pt>
    <dgm:pt modelId="{D32027AA-1F3B-C040-A170-5EE2E32A949B}" type="parTrans" cxnId="{92DB8171-84CC-9843-A3E2-6D54F1D0F289}">
      <dgm:prSet/>
      <dgm:spPr/>
      <dgm:t>
        <a:bodyPr/>
        <a:lstStyle/>
        <a:p>
          <a:endParaRPr lang="en-US"/>
        </a:p>
      </dgm:t>
    </dgm:pt>
    <dgm:pt modelId="{8AF79A3E-9444-EC4B-A585-0BD5F4827519}" type="sibTrans" cxnId="{92DB8171-84CC-9843-A3E2-6D54F1D0F289}">
      <dgm:prSet/>
      <dgm:spPr/>
      <dgm:t>
        <a:bodyPr/>
        <a:lstStyle/>
        <a:p>
          <a:endParaRPr lang="en-US"/>
        </a:p>
      </dgm:t>
    </dgm:pt>
    <dgm:pt modelId="{0314D49A-23AB-1241-A2A0-3C137191BE08}">
      <dgm:prSet phldrT="[Text]"/>
      <dgm:spPr/>
      <dgm:t>
        <a:bodyPr/>
        <a:lstStyle/>
        <a:p>
          <a:r>
            <a:rPr lang="en-US" dirty="0" err="1"/>
            <a:t>Metas</a:t>
          </a:r>
          <a:endParaRPr lang="en-US" dirty="0"/>
        </a:p>
      </dgm:t>
    </dgm:pt>
    <dgm:pt modelId="{21EB7CB5-AF74-7F4F-B6D7-CB5F43AB742F}" type="parTrans" cxnId="{F0EF86CD-F26C-9341-B628-6CAD940D95D5}">
      <dgm:prSet/>
      <dgm:spPr/>
      <dgm:t>
        <a:bodyPr/>
        <a:lstStyle/>
        <a:p>
          <a:endParaRPr lang="en-US"/>
        </a:p>
      </dgm:t>
    </dgm:pt>
    <dgm:pt modelId="{5D56BEB0-4EB8-8C43-A293-6EF567AB0451}" type="sibTrans" cxnId="{F0EF86CD-F26C-9341-B628-6CAD940D95D5}">
      <dgm:prSet/>
      <dgm:spPr/>
      <dgm:t>
        <a:bodyPr/>
        <a:lstStyle/>
        <a:p>
          <a:endParaRPr lang="en-US"/>
        </a:p>
      </dgm:t>
    </dgm:pt>
    <dgm:pt modelId="{43A5C584-BEFF-214A-AD3D-DE7C3BC463CC}">
      <dgm:prSet phldrT="[Text]"/>
      <dgm:spPr/>
      <dgm:t>
        <a:bodyPr/>
        <a:lstStyle/>
        <a:p>
          <a:r>
            <a:rPr lang="en-US" dirty="0" err="1"/>
            <a:t>Insumos</a:t>
          </a:r>
          <a:endParaRPr lang="en-US" dirty="0"/>
        </a:p>
        <a:p>
          <a:r>
            <a:rPr lang="en-US" dirty="0" err="1"/>
            <a:t>Recursos</a:t>
          </a:r>
          <a:endParaRPr lang="en-US" dirty="0"/>
        </a:p>
      </dgm:t>
    </dgm:pt>
    <dgm:pt modelId="{14F65BFC-D2B9-6141-9059-F654A4EE8233}" type="parTrans" cxnId="{82D6284C-60E9-5F44-A23E-4EE5C02E2B7C}">
      <dgm:prSet/>
      <dgm:spPr/>
      <dgm:t>
        <a:bodyPr/>
        <a:lstStyle/>
        <a:p>
          <a:endParaRPr lang="en-US"/>
        </a:p>
      </dgm:t>
    </dgm:pt>
    <dgm:pt modelId="{AE44CBEF-943B-1540-BE10-E7A0452C2F1F}" type="sibTrans" cxnId="{82D6284C-60E9-5F44-A23E-4EE5C02E2B7C}">
      <dgm:prSet/>
      <dgm:spPr/>
      <dgm:t>
        <a:bodyPr/>
        <a:lstStyle/>
        <a:p>
          <a:endParaRPr lang="en-US"/>
        </a:p>
      </dgm:t>
    </dgm:pt>
    <dgm:pt modelId="{9DD72114-06E4-AA48-B972-5A84B535065F}">
      <dgm:prSet phldrT="[Text]"/>
      <dgm:spPr/>
      <dgm:t>
        <a:bodyPr/>
        <a:lstStyle/>
        <a:p>
          <a:r>
            <a:rPr lang="en-US" dirty="0" err="1"/>
            <a:t>Actividades</a:t>
          </a:r>
          <a:endParaRPr lang="en-US" dirty="0"/>
        </a:p>
      </dgm:t>
    </dgm:pt>
    <dgm:pt modelId="{EE9CC465-007C-E94C-9271-B3DDB77EFA67}" type="parTrans" cxnId="{0A414830-04B6-8942-906C-4B3028B8DFE6}">
      <dgm:prSet/>
      <dgm:spPr/>
      <dgm:t>
        <a:bodyPr/>
        <a:lstStyle/>
        <a:p>
          <a:endParaRPr lang="en-US"/>
        </a:p>
      </dgm:t>
    </dgm:pt>
    <dgm:pt modelId="{7E28D26E-EA4C-974D-8F1A-E5C596E9C2E1}" type="sibTrans" cxnId="{0A414830-04B6-8942-906C-4B3028B8DFE6}">
      <dgm:prSet/>
      <dgm:spPr/>
      <dgm:t>
        <a:bodyPr/>
        <a:lstStyle/>
        <a:p>
          <a:endParaRPr lang="en-US"/>
        </a:p>
      </dgm:t>
    </dgm:pt>
    <dgm:pt modelId="{0041337E-D394-C741-861A-FBEEE0140AD4}" type="pres">
      <dgm:prSet presAssocID="{6467423E-ADB2-7447-B99E-23BA43C62E8A}" presName="Name0" presStyleCnt="0">
        <dgm:presLayoutVars>
          <dgm:dir/>
          <dgm:animLvl val="lvl"/>
          <dgm:resizeHandles val="exact"/>
        </dgm:presLayoutVars>
      </dgm:prSet>
      <dgm:spPr/>
    </dgm:pt>
    <dgm:pt modelId="{917954B3-4CA1-664F-A2FF-EB31962CF49B}" type="pres">
      <dgm:prSet presAssocID="{43A5C584-BEFF-214A-AD3D-DE7C3BC463CC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F7D01551-879A-5345-9A3A-191798B89EEB}" type="pres">
      <dgm:prSet presAssocID="{AE44CBEF-943B-1540-BE10-E7A0452C2F1F}" presName="parTxOnlySpace" presStyleCnt="0"/>
      <dgm:spPr/>
    </dgm:pt>
    <dgm:pt modelId="{0217B019-21E6-B247-836E-3ED370137C62}" type="pres">
      <dgm:prSet presAssocID="{9DD72114-06E4-AA48-B972-5A84B535065F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02FA54E-2F0E-3F41-A74A-E051600959E7}" type="pres">
      <dgm:prSet presAssocID="{7E28D26E-EA4C-974D-8F1A-E5C596E9C2E1}" presName="parTxOnlySpace" presStyleCnt="0"/>
      <dgm:spPr/>
    </dgm:pt>
    <dgm:pt modelId="{CB172A48-7F26-A34D-AE34-6E59A147A71C}" type="pres">
      <dgm:prSet presAssocID="{F31C3EC5-32F9-9A45-9695-FC8BA0525834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C4E9468B-1D44-8641-8286-08467C4D4202}" type="pres">
      <dgm:prSet presAssocID="{FE9C490B-C3F1-CD45-AB1C-C38BDD6F237A}" presName="parTxOnlySpace" presStyleCnt="0"/>
      <dgm:spPr/>
    </dgm:pt>
    <dgm:pt modelId="{981695E9-9821-9949-A9B9-31094AE1BBAC}" type="pres">
      <dgm:prSet presAssocID="{8730762C-0157-4143-B34D-9DA06FA6CF5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A9FFA678-0104-6B4F-BFCC-3D81A77A781B}" type="pres">
      <dgm:prSet presAssocID="{8AF79A3E-9444-EC4B-A585-0BD5F4827519}" presName="parTxOnlySpace" presStyleCnt="0"/>
      <dgm:spPr/>
    </dgm:pt>
    <dgm:pt modelId="{52BD2E33-4A87-1E43-A5C7-3D3A5147F8B4}" type="pres">
      <dgm:prSet presAssocID="{0314D49A-23AB-1241-A2A0-3C137191BE0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FB9C01A-F236-5249-9B5A-4E38E5B3247F}" type="presOf" srcId="{9DD72114-06E4-AA48-B972-5A84B535065F}" destId="{0217B019-21E6-B247-836E-3ED370137C62}" srcOrd="0" destOrd="0" presId="urn:microsoft.com/office/officeart/2005/8/layout/chevron1"/>
    <dgm:cxn modelId="{0A414830-04B6-8942-906C-4B3028B8DFE6}" srcId="{6467423E-ADB2-7447-B99E-23BA43C62E8A}" destId="{9DD72114-06E4-AA48-B972-5A84B535065F}" srcOrd="1" destOrd="0" parTransId="{EE9CC465-007C-E94C-9271-B3DDB77EFA67}" sibTransId="{7E28D26E-EA4C-974D-8F1A-E5C596E9C2E1}"/>
    <dgm:cxn modelId="{82D6284C-60E9-5F44-A23E-4EE5C02E2B7C}" srcId="{6467423E-ADB2-7447-B99E-23BA43C62E8A}" destId="{43A5C584-BEFF-214A-AD3D-DE7C3BC463CC}" srcOrd="0" destOrd="0" parTransId="{14F65BFC-D2B9-6141-9059-F654A4EE8233}" sibTransId="{AE44CBEF-943B-1540-BE10-E7A0452C2F1F}"/>
    <dgm:cxn modelId="{92DB8171-84CC-9843-A3E2-6D54F1D0F289}" srcId="{6467423E-ADB2-7447-B99E-23BA43C62E8A}" destId="{8730762C-0157-4143-B34D-9DA06FA6CF57}" srcOrd="3" destOrd="0" parTransId="{D32027AA-1F3B-C040-A170-5EE2E32A949B}" sibTransId="{8AF79A3E-9444-EC4B-A585-0BD5F4827519}"/>
    <dgm:cxn modelId="{87EAE071-C505-124A-A6AF-6D16910CCBFD}" type="presOf" srcId="{6467423E-ADB2-7447-B99E-23BA43C62E8A}" destId="{0041337E-D394-C741-861A-FBEEE0140AD4}" srcOrd="0" destOrd="0" presId="urn:microsoft.com/office/officeart/2005/8/layout/chevron1"/>
    <dgm:cxn modelId="{2E134274-1DE6-0948-9518-DAA6147ED3FC}" srcId="{6467423E-ADB2-7447-B99E-23BA43C62E8A}" destId="{F31C3EC5-32F9-9A45-9695-FC8BA0525834}" srcOrd="2" destOrd="0" parTransId="{6B0222AD-2C6D-6A4B-AC6C-B088E95ED060}" sibTransId="{FE9C490B-C3F1-CD45-AB1C-C38BDD6F237A}"/>
    <dgm:cxn modelId="{40E82795-B63E-3548-B0D7-501C35331697}" type="presOf" srcId="{0314D49A-23AB-1241-A2A0-3C137191BE08}" destId="{52BD2E33-4A87-1E43-A5C7-3D3A5147F8B4}" srcOrd="0" destOrd="0" presId="urn:microsoft.com/office/officeart/2005/8/layout/chevron1"/>
    <dgm:cxn modelId="{5800C0AF-1275-8F4C-B2DD-68C907DC094F}" type="presOf" srcId="{F31C3EC5-32F9-9A45-9695-FC8BA0525834}" destId="{CB172A48-7F26-A34D-AE34-6E59A147A71C}" srcOrd="0" destOrd="0" presId="urn:microsoft.com/office/officeart/2005/8/layout/chevron1"/>
    <dgm:cxn modelId="{F0EF86CD-F26C-9341-B628-6CAD940D95D5}" srcId="{6467423E-ADB2-7447-B99E-23BA43C62E8A}" destId="{0314D49A-23AB-1241-A2A0-3C137191BE08}" srcOrd="4" destOrd="0" parTransId="{21EB7CB5-AF74-7F4F-B6D7-CB5F43AB742F}" sibTransId="{5D56BEB0-4EB8-8C43-A293-6EF567AB0451}"/>
    <dgm:cxn modelId="{7816F2F2-531B-0945-97A6-A1E752AD573E}" type="presOf" srcId="{43A5C584-BEFF-214A-AD3D-DE7C3BC463CC}" destId="{917954B3-4CA1-664F-A2FF-EB31962CF49B}" srcOrd="0" destOrd="0" presId="urn:microsoft.com/office/officeart/2005/8/layout/chevron1"/>
    <dgm:cxn modelId="{3F1CDAF9-224D-2242-BBEA-9BBC9AF11FF3}" type="presOf" srcId="{8730762C-0157-4143-B34D-9DA06FA6CF57}" destId="{981695E9-9821-9949-A9B9-31094AE1BBAC}" srcOrd="0" destOrd="0" presId="urn:microsoft.com/office/officeart/2005/8/layout/chevron1"/>
    <dgm:cxn modelId="{C3151A89-7CE5-3340-B223-9F503D93A733}" type="presParOf" srcId="{0041337E-D394-C741-861A-FBEEE0140AD4}" destId="{917954B3-4CA1-664F-A2FF-EB31962CF49B}" srcOrd="0" destOrd="0" presId="urn:microsoft.com/office/officeart/2005/8/layout/chevron1"/>
    <dgm:cxn modelId="{F8F22BEF-FF50-2D4C-8999-BD0ED4F84FB7}" type="presParOf" srcId="{0041337E-D394-C741-861A-FBEEE0140AD4}" destId="{F7D01551-879A-5345-9A3A-191798B89EEB}" srcOrd="1" destOrd="0" presId="urn:microsoft.com/office/officeart/2005/8/layout/chevron1"/>
    <dgm:cxn modelId="{AD86C466-E4BF-7C4E-ABEF-11496F526A3F}" type="presParOf" srcId="{0041337E-D394-C741-861A-FBEEE0140AD4}" destId="{0217B019-21E6-B247-836E-3ED370137C62}" srcOrd="2" destOrd="0" presId="urn:microsoft.com/office/officeart/2005/8/layout/chevron1"/>
    <dgm:cxn modelId="{F2F45EED-EA04-8943-8BDB-17CC39AD4FA4}" type="presParOf" srcId="{0041337E-D394-C741-861A-FBEEE0140AD4}" destId="{002FA54E-2F0E-3F41-A74A-E051600959E7}" srcOrd="3" destOrd="0" presId="urn:microsoft.com/office/officeart/2005/8/layout/chevron1"/>
    <dgm:cxn modelId="{F944D3BE-7392-A348-85F3-8A632BC3462C}" type="presParOf" srcId="{0041337E-D394-C741-861A-FBEEE0140AD4}" destId="{CB172A48-7F26-A34D-AE34-6E59A147A71C}" srcOrd="4" destOrd="0" presId="urn:microsoft.com/office/officeart/2005/8/layout/chevron1"/>
    <dgm:cxn modelId="{86229D15-CD4E-4F4A-95B3-FDBC01213C91}" type="presParOf" srcId="{0041337E-D394-C741-861A-FBEEE0140AD4}" destId="{C4E9468B-1D44-8641-8286-08467C4D4202}" srcOrd="5" destOrd="0" presId="urn:microsoft.com/office/officeart/2005/8/layout/chevron1"/>
    <dgm:cxn modelId="{28336DF6-DDBA-B54A-88DC-D49D6FC1D4C0}" type="presParOf" srcId="{0041337E-D394-C741-861A-FBEEE0140AD4}" destId="{981695E9-9821-9949-A9B9-31094AE1BBAC}" srcOrd="6" destOrd="0" presId="urn:microsoft.com/office/officeart/2005/8/layout/chevron1"/>
    <dgm:cxn modelId="{7F244CEA-92C4-F749-9911-A1B31FE0D528}" type="presParOf" srcId="{0041337E-D394-C741-861A-FBEEE0140AD4}" destId="{A9FFA678-0104-6B4F-BFCC-3D81A77A781B}" srcOrd="7" destOrd="0" presId="urn:microsoft.com/office/officeart/2005/8/layout/chevron1"/>
    <dgm:cxn modelId="{EDB22653-7B61-1D4D-99AA-959E4EE59A40}" type="presParOf" srcId="{0041337E-D394-C741-861A-FBEEE0140AD4}" destId="{52BD2E33-4A87-1E43-A5C7-3D3A5147F8B4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67423E-ADB2-7447-B99E-23BA43C62E8A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F31C3EC5-32F9-9A45-9695-FC8BA0525834}">
      <dgm:prSet phldrT="[Text]"/>
      <dgm:spPr/>
      <dgm:t>
        <a:bodyPr/>
        <a:lstStyle/>
        <a:p>
          <a:r>
            <a:rPr lang="en-US" dirty="0" err="1"/>
            <a:t>Productos</a:t>
          </a:r>
          <a:r>
            <a:rPr lang="en-US" dirty="0"/>
            <a:t> </a:t>
          </a:r>
        </a:p>
        <a:p>
          <a:r>
            <a:rPr lang="en-US" dirty="0"/>
            <a:t>(outputs)</a:t>
          </a:r>
        </a:p>
      </dgm:t>
    </dgm:pt>
    <dgm:pt modelId="{6B0222AD-2C6D-6A4B-AC6C-B088E95ED060}" type="parTrans" cxnId="{2E134274-1DE6-0948-9518-DAA6147ED3FC}">
      <dgm:prSet/>
      <dgm:spPr/>
      <dgm:t>
        <a:bodyPr/>
        <a:lstStyle/>
        <a:p>
          <a:endParaRPr lang="en-US"/>
        </a:p>
      </dgm:t>
    </dgm:pt>
    <dgm:pt modelId="{FE9C490B-C3F1-CD45-AB1C-C38BDD6F237A}" type="sibTrans" cxnId="{2E134274-1DE6-0948-9518-DAA6147ED3FC}">
      <dgm:prSet/>
      <dgm:spPr/>
      <dgm:t>
        <a:bodyPr/>
        <a:lstStyle/>
        <a:p>
          <a:endParaRPr lang="en-US"/>
        </a:p>
      </dgm:t>
    </dgm:pt>
    <dgm:pt modelId="{8730762C-0157-4143-B34D-9DA06FA6CF57}">
      <dgm:prSet phldrT="[Text]"/>
      <dgm:spPr/>
      <dgm:t>
        <a:bodyPr/>
        <a:lstStyle/>
        <a:p>
          <a:r>
            <a:rPr lang="en-US" dirty="0" err="1"/>
            <a:t>Resultados</a:t>
          </a:r>
          <a:endParaRPr lang="en-US" dirty="0"/>
        </a:p>
      </dgm:t>
    </dgm:pt>
    <dgm:pt modelId="{D32027AA-1F3B-C040-A170-5EE2E32A949B}" type="parTrans" cxnId="{92DB8171-84CC-9843-A3E2-6D54F1D0F289}">
      <dgm:prSet/>
      <dgm:spPr/>
      <dgm:t>
        <a:bodyPr/>
        <a:lstStyle/>
        <a:p>
          <a:endParaRPr lang="en-US"/>
        </a:p>
      </dgm:t>
    </dgm:pt>
    <dgm:pt modelId="{8AF79A3E-9444-EC4B-A585-0BD5F4827519}" type="sibTrans" cxnId="{92DB8171-84CC-9843-A3E2-6D54F1D0F289}">
      <dgm:prSet/>
      <dgm:spPr/>
      <dgm:t>
        <a:bodyPr/>
        <a:lstStyle/>
        <a:p>
          <a:endParaRPr lang="en-US"/>
        </a:p>
      </dgm:t>
    </dgm:pt>
    <dgm:pt modelId="{0314D49A-23AB-1241-A2A0-3C137191BE08}">
      <dgm:prSet phldrT="[Text]"/>
      <dgm:spPr/>
      <dgm:t>
        <a:bodyPr/>
        <a:lstStyle/>
        <a:p>
          <a:r>
            <a:rPr lang="en-US" dirty="0" err="1"/>
            <a:t>Metas</a:t>
          </a:r>
          <a:endParaRPr lang="en-US" dirty="0"/>
        </a:p>
      </dgm:t>
    </dgm:pt>
    <dgm:pt modelId="{21EB7CB5-AF74-7F4F-B6D7-CB5F43AB742F}" type="parTrans" cxnId="{F0EF86CD-F26C-9341-B628-6CAD940D95D5}">
      <dgm:prSet/>
      <dgm:spPr/>
      <dgm:t>
        <a:bodyPr/>
        <a:lstStyle/>
        <a:p>
          <a:endParaRPr lang="en-US"/>
        </a:p>
      </dgm:t>
    </dgm:pt>
    <dgm:pt modelId="{5D56BEB0-4EB8-8C43-A293-6EF567AB0451}" type="sibTrans" cxnId="{F0EF86CD-F26C-9341-B628-6CAD940D95D5}">
      <dgm:prSet/>
      <dgm:spPr/>
      <dgm:t>
        <a:bodyPr/>
        <a:lstStyle/>
        <a:p>
          <a:endParaRPr lang="en-US"/>
        </a:p>
      </dgm:t>
    </dgm:pt>
    <dgm:pt modelId="{43A5C584-BEFF-214A-AD3D-DE7C3BC463CC}">
      <dgm:prSet phldrT="[Text]"/>
      <dgm:spPr/>
      <dgm:t>
        <a:bodyPr/>
        <a:lstStyle/>
        <a:p>
          <a:r>
            <a:rPr lang="en-US" dirty="0" err="1"/>
            <a:t>Insumos</a:t>
          </a:r>
          <a:endParaRPr lang="en-US" dirty="0"/>
        </a:p>
        <a:p>
          <a:r>
            <a:rPr lang="en-US" dirty="0" err="1"/>
            <a:t>Recursos</a:t>
          </a:r>
          <a:endParaRPr lang="en-US" dirty="0"/>
        </a:p>
      </dgm:t>
    </dgm:pt>
    <dgm:pt modelId="{14F65BFC-D2B9-6141-9059-F654A4EE8233}" type="parTrans" cxnId="{82D6284C-60E9-5F44-A23E-4EE5C02E2B7C}">
      <dgm:prSet/>
      <dgm:spPr/>
      <dgm:t>
        <a:bodyPr/>
        <a:lstStyle/>
        <a:p>
          <a:endParaRPr lang="en-US"/>
        </a:p>
      </dgm:t>
    </dgm:pt>
    <dgm:pt modelId="{AE44CBEF-943B-1540-BE10-E7A0452C2F1F}" type="sibTrans" cxnId="{82D6284C-60E9-5F44-A23E-4EE5C02E2B7C}">
      <dgm:prSet/>
      <dgm:spPr/>
      <dgm:t>
        <a:bodyPr/>
        <a:lstStyle/>
        <a:p>
          <a:endParaRPr lang="en-US"/>
        </a:p>
      </dgm:t>
    </dgm:pt>
    <dgm:pt modelId="{9DD72114-06E4-AA48-B972-5A84B535065F}">
      <dgm:prSet phldrT="[Text]"/>
      <dgm:spPr/>
      <dgm:t>
        <a:bodyPr/>
        <a:lstStyle/>
        <a:p>
          <a:r>
            <a:rPr lang="en-US" dirty="0" err="1"/>
            <a:t>Actividades</a:t>
          </a:r>
          <a:endParaRPr lang="en-US" dirty="0"/>
        </a:p>
      </dgm:t>
    </dgm:pt>
    <dgm:pt modelId="{EE9CC465-007C-E94C-9271-B3DDB77EFA67}" type="parTrans" cxnId="{0A414830-04B6-8942-906C-4B3028B8DFE6}">
      <dgm:prSet/>
      <dgm:spPr/>
      <dgm:t>
        <a:bodyPr/>
        <a:lstStyle/>
        <a:p>
          <a:endParaRPr lang="en-US"/>
        </a:p>
      </dgm:t>
    </dgm:pt>
    <dgm:pt modelId="{7E28D26E-EA4C-974D-8F1A-E5C596E9C2E1}" type="sibTrans" cxnId="{0A414830-04B6-8942-906C-4B3028B8DFE6}">
      <dgm:prSet/>
      <dgm:spPr/>
      <dgm:t>
        <a:bodyPr/>
        <a:lstStyle/>
        <a:p>
          <a:endParaRPr lang="en-US"/>
        </a:p>
      </dgm:t>
    </dgm:pt>
    <dgm:pt modelId="{0041337E-D394-C741-861A-FBEEE0140AD4}" type="pres">
      <dgm:prSet presAssocID="{6467423E-ADB2-7447-B99E-23BA43C62E8A}" presName="Name0" presStyleCnt="0">
        <dgm:presLayoutVars>
          <dgm:dir/>
          <dgm:animLvl val="lvl"/>
          <dgm:resizeHandles val="exact"/>
        </dgm:presLayoutVars>
      </dgm:prSet>
      <dgm:spPr/>
    </dgm:pt>
    <dgm:pt modelId="{917954B3-4CA1-664F-A2FF-EB31962CF49B}" type="pres">
      <dgm:prSet presAssocID="{43A5C584-BEFF-214A-AD3D-DE7C3BC463CC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F7D01551-879A-5345-9A3A-191798B89EEB}" type="pres">
      <dgm:prSet presAssocID="{AE44CBEF-943B-1540-BE10-E7A0452C2F1F}" presName="parTxOnlySpace" presStyleCnt="0"/>
      <dgm:spPr/>
    </dgm:pt>
    <dgm:pt modelId="{0217B019-21E6-B247-836E-3ED370137C62}" type="pres">
      <dgm:prSet presAssocID="{9DD72114-06E4-AA48-B972-5A84B535065F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02FA54E-2F0E-3F41-A74A-E051600959E7}" type="pres">
      <dgm:prSet presAssocID="{7E28D26E-EA4C-974D-8F1A-E5C596E9C2E1}" presName="parTxOnlySpace" presStyleCnt="0"/>
      <dgm:spPr/>
    </dgm:pt>
    <dgm:pt modelId="{CB172A48-7F26-A34D-AE34-6E59A147A71C}" type="pres">
      <dgm:prSet presAssocID="{F31C3EC5-32F9-9A45-9695-FC8BA0525834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C4E9468B-1D44-8641-8286-08467C4D4202}" type="pres">
      <dgm:prSet presAssocID="{FE9C490B-C3F1-CD45-AB1C-C38BDD6F237A}" presName="parTxOnlySpace" presStyleCnt="0"/>
      <dgm:spPr/>
    </dgm:pt>
    <dgm:pt modelId="{981695E9-9821-9949-A9B9-31094AE1BBAC}" type="pres">
      <dgm:prSet presAssocID="{8730762C-0157-4143-B34D-9DA06FA6CF5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A9FFA678-0104-6B4F-BFCC-3D81A77A781B}" type="pres">
      <dgm:prSet presAssocID="{8AF79A3E-9444-EC4B-A585-0BD5F4827519}" presName="parTxOnlySpace" presStyleCnt="0"/>
      <dgm:spPr/>
    </dgm:pt>
    <dgm:pt modelId="{52BD2E33-4A87-1E43-A5C7-3D3A5147F8B4}" type="pres">
      <dgm:prSet presAssocID="{0314D49A-23AB-1241-A2A0-3C137191BE0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FB9C01A-F236-5249-9B5A-4E38E5B3247F}" type="presOf" srcId="{9DD72114-06E4-AA48-B972-5A84B535065F}" destId="{0217B019-21E6-B247-836E-3ED370137C62}" srcOrd="0" destOrd="0" presId="urn:microsoft.com/office/officeart/2005/8/layout/chevron1"/>
    <dgm:cxn modelId="{0A414830-04B6-8942-906C-4B3028B8DFE6}" srcId="{6467423E-ADB2-7447-B99E-23BA43C62E8A}" destId="{9DD72114-06E4-AA48-B972-5A84B535065F}" srcOrd="1" destOrd="0" parTransId="{EE9CC465-007C-E94C-9271-B3DDB77EFA67}" sibTransId="{7E28D26E-EA4C-974D-8F1A-E5C596E9C2E1}"/>
    <dgm:cxn modelId="{82D6284C-60E9-5F44-A23E-4EE5C02E2B7C}" srcId="{6467423E-ADB2-7447-B99E-23BA43C62E8A}" destId="{43A5C584-BEFF-214A-AD3D-DE7C3BC463CC}" srcOrd="0" destOrd="0" parTransId="{14F65BFC-D2B9-6141-9059-F654A4EE8233}" sibTransId="{AE44CBEF-943B-1540-BE10-E7A0452C2F1F}"/>
    <dgm:cxn modelId="{92DB8171-84CC-9843-A3E2-6D54F1D0F289}" srcId="{6467423E-ADB2-7447-B99E-23BA43C62E8A}" destId="{8730762C-0157-4143-B34D-9DA06FA6CF57}" srcOrd="3" destOrd="0" parTransId="{D32027AA-1F3B-C040-A170-5EE2E32A949B}" sibTransId="{8AF79A3E-9444-EC4B-A585-0BD5F4827519}"/>
    <dgm:cxn modelId="{87EAE071-C505-124A-A6AF-6D16910CCBFD}" type="presOf" srcId="{6467423E-ADB2-7447-B99E-23BA43C62E8A}" destId="{0041337E-D394-C741-861A-FBEEE0140AD4}" srcOrd="0" destOrd="0" presId="urn:microsoft.com/office/officeart/2005/8/layout/chevron1"/>
    <dgm:cxn modelId="{2E134274-1DE6-0948-9518-DAA6147ED3FC}" srcId="{6467423E-ADB2-7447-B99E-23BA43C62E8A}" destId="{F31C3EC5-32F9-9A45-9695-FC8BA0525834}" srcOrd="2" destOrd="0" parTransId="{6B0222AD-2C6D-6A4B-AC6C-B088E95ED060}" sibTransId="{FE9C490B-C3F1-CD45-AB1C-C38BDD6F237A}"/>
    <dgm:cxn modelId="{40E82795-B63E-3548-B0D7-501C35331697}" type="presOf" srcId="{0314D49A-23AB-1241-A2A0-3C137191BE08}" destId="{52BD2E33-4A87-1E43-A5C7-3D3A5147F8B4}" srcOrd="0" destOrd="0" presId="urn:microsoft.com/office/officeart/2005/8/layout/chevron1"/>
    <dgm:cxn modelId="{5800C0AF-1275-8F4C-B2DD-68C907DC094F}" type="presOf" srcId="{F31C3EC5-32F9-9A45-9695-FC8BA0525834}" destId="{CB172A48-7F26-A34D-AE34-6E59A147A71C}" srcOrd="0" destOrd="0" presId="urn:microsoft.com/office/officeart/2005/8/layout/chevron1"/>
    <dgm:cxn modelId="{F0EF86CD-F26C-9341-B628-6CAD940D95D5}" srcId="{6467423E-ADB2-7447-B99E-23BA43C62E8A}" destId="{0314D49A-23AB-1241-A2A0-3C137191BE08}" srcOrd="4" destOrd="0" parTransId="{21EB7CB5-AF74-7F4F-B6D7-CB5F43AB742F}" sibTransId="{5D56BEB0-4EB8-8C43-A293-6EF567AB0451}"/>
    <dgm:cxn modelId="{7816F2F2-531B-0945-97A6-A1E752AD573E}" type="presOf" srcId="{43A5C584-BEFF-214A-AD3D-DE7C3BC463CC}" destId="{917954B3-4CA1-664F-A2FF-EB31962CF49B}" srcOrd="0" destOrd="0" presId="urn:microsoft.com/office/officeart/2005/8/layout/chevron1"/>
    <dgm:cxn modelId="{3F1CDAF9-224D-2242-BBEA-9BBC9AF11FF3}" type="presOf" srcId="{8730762C-0157-4143-B34D-9DA06FA6CF57}" destId="{981695E9-9821-9949-A9B9-31094AE1BBAC}" srcOrd="0" destOrd="0" presId="urn:microsoft.com/office/officeart/2005/8/layout/chevron1"/>
    <dgm:cxn modelId="{C3151A89-7CE5-3340-B223-9F503D93A733}" type="presParOf" srcId="{0041337E-D394-C741-861A-FBEEE0140AD4}" destId="{917954B3-4CA1-664F-A2FF-EB31962CF49B}" srcOrd="0" destOrd="0" presId="urn:microsoft.com/office/officeart/2005/8/layout/chevron1"/>
    <dgm:cxn modelId="{F8F22BEF-FF50-2D4C-8999-BD0ED4F84FB7}" type="presParOf" srcId="{0041337E-D394-C741-861A-FBEEE0140AD4}" destId="{F7D01551-879A-5345-9A3A-191798B89EEB}" srcOrd="1" destOrd="0" presId="urn:microsoft.com/office/officeart/2005/8/layout/chevron1"/>
    <dgm:cxn modelId="{AD86C466-E4BF-7C4E-ABEF-11496F526A3F}" type="presParOf" srcId="{0041337E-D394-C741-861A-FBEEE0140AD4}" destId="{0217B019-21E6-B247-836E-3ED370137C62}" srcOrd="2" destOrd="0" presId="urn:microsoft.com/office/officeart/2005/8/layout/chevron1"/>
    <dgm:cxn modelId="{F2F45EED-EA04-8943-8BDB-17CC39AD4FA4}" type="presParOf" srcId="{0041337E-D394-C741-861A-FBEEE0140AD4}" destId="{002FA54E-2F0E-3F41-A74A-E051600959E7}" srcOrd="3" destOrd="0" presId="urn:microsoft.com/office/officeart/2005/8/layout/chevron1"/>
    <dgm:cxn modelId="{F944D3BE-7392-A348-85F3-8A632BC3462C}" type="presParOf" srcId="{0041337E-D394-C741-861A-FBEEE0140AD4}" destId="{CB172A48-7F26-A34D-AE34-6E59A147A71C}" srcOrd="4" destOrd="0" presId="urn:microsoft.com/office/officeart/2005/8/layout/chevron1"/>
    <dgm:cxn modelId="{86229D15-CD4E-4F4A-95B3-FDBC01213C91}" type="presParOf" srcId="{0041337E-D394-C741-861A-FBEEE0140AD4}" destId="{C4E9468B-1D44-8641-8286-08467C4D4202}" srcOrd="5" destOrd="0" presId="urn:microsoft.com/office/officeart/2005/8/layout/chevron1"/>
    <dgm:cxn modelId="{28336DF6-DDBA-B54A-88DC-D49D6FC1D4C0}" type="presParOf" srcId="{0041337E-D394-C741-861A-FBEEE0140AD4}" destId="{981695E9-9821-9949-A9B9-31094AE1BBAC}" srcOrd="6" destOrd="0" presId="urn:microsoft.com/office/officeart/2005/8/layout/chevron1"/>
    <dgm:cxn modelId="{7F244CEA-92C4-F749-9911-A1B31FE0D528}" type="presParOf" srcId="{0041337E-D394-C741-861A-FBEEE0140AD4}" destId="{A9FFA678-0104-6B4F-BFCC-3D81A77A781B}" srcOrd="7" destOrd="0" presId="urn:microsoft.com/office/officeart/2005/8/layout/chevron1"/>
    <dgm:cxn modelId="{EDB22653-7B61-1D4D-99AA-959E4EE59A40}" type="presParOf" srcId="{0041337E-D394-C741-861A-FBEEE0140AD4}" destId="{52BD2E33-4A87-1E43-A5C7-3D3A5147F8B4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67423E-ADB2-7447-B99E-23BA43C62E8A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F31C3EC5-32F9-9A45-9695-FC8BA0525834}">
      <dgm:prSet phldrT="[Text]"/>
      <dgm:spPr/>
      <dgm:t>
        <a:bodyPr/>
        <a:lstStyle/>
        <a:p>
          <a:r>
            <a:rPr lang="en-US" dirty="0" err="1"/>
            <a:t>Productos</a:t>
          </a:r>
          <a:r>
            <a:rPr lang="en-US" dirty="0"/>
            <a:t> </a:t>
          </a:r>
        </a:p>
        <a:p>
          <a:r>
            <a:rPr lang="en-US" dirty="0"/>
            <a:t>(outputs)</a:t>
          </a:r>
        </a:p>
      </dgm:t>
    </dgm:pt>
    <dgm:pt modelId="{6B0222AD-2C6D-6A4B-AC6C-B088E95ED060}" type="parTrans" cxnId="{2E134274-1DE6-0948-9518-DAA6147ED3FC}">
      <dgm:prSet/>
      <dgm:spPr/>
      <dgm:t>
        <a:bodyPr/>
        <a:lstStyle/>
        <a:p>
          <a:endParaRPr lang="en-US"/>
        </a:p>
      </dgm:t>
    </dgm:pt>
    <dgm:pt modelId="{FE9C490B-C3F1-CD45-AB1C-C38BDD6F237A}" type="sibTrans" cxnId="{2E134274-1DE6-0948-9518-DAA6147ED3FC}">
      <dgm:prSet/>
      <dgm:spPr/>
      <dgm:t>
        <a:bodyPr/>
        <a:lstStyle/>
        <a:p>
          <a:endParaRPr lang="en-US"/>
        </a:p>
      </dgm:t>
    </dgm:pt>
    <dgm:pt modelId="{8730762C-0157-4143-B34D-9DA06FA6CF57}">
      <dgm:prSet phldrT="[Text]"/>
      <dgm:spPr/>
      <dgm:t>
        <a:bodyPr/>
        <a:lstStyle/>
        <a:p>
          <a:r>
            <a:rPr lang="en-US" dirty="0" err="1"/>
            <a:t>Resultados</a:t>
          </a:r>
          <a:endParaRPr lang="en-US" dirty="0"/>
        </a:p>
      </dgm:t>
    </dgm:pt>
    <dgm:pt modelId="{D32027AA-1F3B-C040-A170-5EE2E32A949B}" type="parTrans" cxnId="{92DB8171-84CC-9843-A3E2-6D54F1D0F289}">
      <dgm:prSet/>
      <dgm:spPr/>
      <dgm:t>
        <a:bodyPr/>
        <a:lstStyle/>
        <a:p>
          <a:endParaRPr lang="en-US"/>
        </a:p>
      </dgm:t>
    </dgm:pt>
    <dgm:pt modelId="{8AF79A3E-9444-EC4B-A585-0BD5F4827519}" type="sibTrans" cxnId="{92DB8171-84CC-9843-A3E2-6D54F1D0F289}">
      <dgm:prSet/>
      <dgm:spPr/>
      <dgm:t>
        <a:bodyPr/>
        <a:lstStyle/>
        <a:p>
          <a:endParaRPr lang="en-US"/>
        </a:p>
      </dgm:t>
    </dgm:pt>
    <dgm:pt modelId="{0314D49A-23AB-1241-A2A0-3C137191BE08}">
      <dgm:prSet phldrT="[Text]"/>
      <dgm:spPr/>
      <dgm:t>
        <a:bodyPr/>
        <a:lstStyle/>
        <a:p>
          <a:r>
            <a:rPr lang="en-US" dirty="0" err="1"/>
            <a:t>Metas</a:t>
          </a:r>
          <a:endParaRPr lang="en-US" dirty="0"/>
        </a:p>
      </dgm:t>
    </dgm:pt>
    <dgm:pt modelId="{21EB7CB5-AF74-7F4F-B6D7-CB5F43AB742F}" type="parTrans" cxnId="{F0EF86CD-F26C-9341-B628-6CAD940D95D5}">
      <dgm:prSet/>
      <dgm:spPr/>
      <dgm:t>
        <a:bodyPr/>
        <a:lstStyle/>
        <a:p>
          <a:endParaRPr lang="en-US"/>
        </a:p>
      </dgm:t>
    </dgm:pt>
    <dgm:pt modelId="{5D56BEB0-4EB8-8C43-A293-6EF567AB0451}" type="sibTrans" cxnId="{F0EF86CD-F26C-9341-B628-6CAD940D95D5}">
      <dgm:prSet/>
      <dgm:spPr/>
      <dgm:t>
        <a:bodyPr/>
        <a:lstStyle/>
        <a:p>
          <a:endParaRPr lang="en-US"/>
        </a:p>
      </dgm:t>
    </dgm:pt>
    <dgm:pt modelId="{43A5C584-BEFF-214A-AD3D-DE7C3BC463CC}">
      <dgm:prSet phldrT="[Text]"/>
      <dgm:spPr/>
      <dgm:t>
        <a:bodyPr/>
        <a:lstStyle/>
        <a:p>
          <a:r>
            <a:rPr lang="en-US" dirty="0" err="1"/>
            <a:t>Insumos</a:t>
          </a:r>
          <a:endParaRPr lang="en-US" dirty="0"/>
        </a:p>
        <a:p>
          <a:r>
            <a:rPr lang="en-US" dirty="0" err="1"/>
            <a:t>Recursos</a:t>
          </a:r>
          <a:endParaRPr lang="en-US" dirty="0"/>
        </a:p>
      </dgm:t>
    </dgm:pt>
    <dgm:pt modelId="{14F65BFC-D2B9-6141-9059-F654A4EE8233}" type="parTrans" cxnId="{82D6284C-60E9-5F44-A23E-4EE5C02E2B7C}">
      <dgm:prSet/>
      <dgm:spPr/>
      <dgm:t>
        <a:bodyPr/>
        <a:lstStyle/>
        <a:p>
          <a:endParaRPr lang="en-US"/>
        </a:p>
      </dgm:t>
    </dgm:pt>
    <dgm:pt modelId="{AE44CBEF-943B-1540-BE10-E7A0452C2F1F}" type="sibTrans" cxnId="{82D6284C-60E9-5F44-A23E-4EE5C02E2B7C}">
      <dgm:prSet/>
      <dgm:spPr/>
      <dgm:t>
        <a:bodyPr/>
        <a:lstStyle/>
        <a:p>
          <a:endParaRPr lang="en-US"/>
        </a:p>
      </dgm:t>
    </dgm:pt>
    <dgm:pt modelId="{9DD72114-06E4-AA48-B972-5A84B535065F}">
      <dgm:prSet phldrT="[Text]"/>
      <dgm:spPr/>
      <dgm:t>
        <a:bodyPr/>
        <a:lstStyle/>
        <a:p>
          <a:r>
            <a:rPr lang="en-US" dirty="0" err="1"/>
            <a:t>Actividades</a:t>
          </a:r>
          <a:endParaRPr lang="en-US" dirty="0"/>
        </a:p>
      </dgm:t>
    </dgm:pt>
    <dgm:pt modelId="{EE9CC465-007C-E94C-9271-B3DDB77EFA67}" type="parTrans" cxnId="{0A414830-04B6-8942-906C-4B3028B8DFE6}">
      <dgm:prSet/>
      <dgm:spPr/>
      <dgm:t>
        <a:bodyPr/>
        <a:lstStyle/>
        <a:p>
          <a:endParaRPr lang="en-US"/>
        </a:p>
      </dgm:t>
    </dgm:pt>
    <dgm:pt modelId="{7E28D26E-EA4C-974D-8F1A-E5C596E9C2E1}" type="sibTrans" cxnId="{0A414830-04B6-8942-906C-4B3028B8DFE6}">
      <dgm:prSet/>
      <dgm:spPr/>
      <dgm:t>
        <a:bodyPr/>
        <a:lstStyle/>
        <a:p>
          <a:endParaRPr lang="en-US"/>
        </a:p>
      </dgm:t>
    </dgm:pt>
    <dgm:pt modelId="{0041337E-D394-C741-861A-FBEEE0140AD4}" type="pres">
      <dgm:prSet presAssocID="{6467423E-ADB2-7447-B99E-23BA43C62E8A}" presName="Name0" presStyleCnt="0">
        <dgm:presLayoutVars>
          <dgm:dir/>
          <dgm:animLvl val="lvl"/>
          <dgm:resizeHandles val="exact"/>
        </dgm:presLayoutVars>
      </dgm:prSet>
      <dgm:spPr/>
    </dgm:pt>
    <dgm:pt modelId="{917954B3-4CA1-664F-A2FF-EB31962CF49B}" type="pres">
      <dgm:prSet presAssocID="{43A5C584-BEFF-214A-AD3D-DE7C3BC463CC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F7D01551-879A-5345-9A3A-191798B89EEB}" type="pres">
      <dgm:prSet presAssocID="{AE44CBEF-943B-1540-BE10-E7A0452C2F1F}" presName="parTxOnlySpace" presStyleCnt="0"/>
      <dgm:spPr/>
    </dgm:pt>
    <dgm:pt modelId="{0217B019-21E6-B247-836E-3ED370137C62}" type="pres">
      <dgm:prSet presAssocID="{9DD72114-06E4-AA48-B972-5A84B535065F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02FA54E-2F0E-3F41-A74A-E051600959E7}" type="pres">
      <dgm:prSet presAssocID="{7E28D26E-EA4C-974D-8F1A-E5C596E9C2E1}" presName="parTxOnlySpace" presStyleCnt="0"/>
      <dgm:spPr/>
    </dgm:pt>
    <dgm:pt modelId="{CB172A48-7F26-A34D-AE34-6E59A147A71C}" type="pres">
      <dgm:prSet presAssocID="{F31C3EC5-32F9-9A45-9695-FC8BA0525834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C4E9468B-1D44-8641-8286-08467C4D4202}" type="pres">
      <dgm:prSet presAssocID="{FE9C490B-C3F1-CD45-AB1C-C38BDD6F237A}" presName="parTxOnlySpace" presStyleCnt="0"/>
      <dgm:spPr/>
    </dgm:pt>
    <dgm:pt modelId="{981695E9-9821-9949-A9B9-31094AE1BBAC}" type="pres">
      <dgm:prSet presAssocID="{8730762C-0157-4143-B34D-9DA06FA6CF5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A9FFA678-0104-6B4F-BFCC-3D81A77A781B}" type="pres">
      <dgm:prSet presAssocID="{8AF79A3E-9444-EC4B-A585-0BD5F4827519}" presName="parTxOnlySpace" presStyleCnt="0"/>
      <dgm:spPr/>
    </dgm:pt>
    <dgm:pt modelId="{52BD2E33-4A87-1E43-A5C7-3D3A5147F8B4}" type="pres">
      <dgm:prSet presAssocID="{0314D49A-23AB-1241-A2A0-3C137191BE0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FB9C01A-F236-5249-9B5A-4E38E5B3247F}" type="presOf" srcId="{9DD72114-06E4-AA48-B972-5A84B535065F}" destId="{0217B019-21E6-B247-836E-3ED370137C62}" srcOrd="0" destOrd="0" presId="urn:microsoft.com/office/officeart/2005/8/layout/chevron1"/>
    <dgm:cxn modelId="{0A414830-04B6-8942-906C-4B3028B8DFE6}" srcId="{6467423E-ADB2-7447-B99E-23BA43C62E8A}" destId="{9DD72114-06E4-AA48-B972-5A84B535065F}" srcOrd="1" destOrd="0" parTransId="{EE9CC465-007C-E94C-9271-B3DDB77EFA67}" sibTransId="{7E28D26E-EA4C-974D-8F1A-E5C596E9C2E1}"/>
    <dgm:cxn modelId="{82D6284C-60E9-5F44-A23E-4EE5C02E2B7C}" srcId="{6467423E-ADB2-7447-B99E-23BA43C62E8A}" destId="{43A5C584-BEFF-214A-AD3D-DE7C3BC463CC}" srcOrd="0" destOrd="0" parTransId="{14F65BFC-D2B9-6141-9059-F654A4EE8233}" sibTransId="{AE44CBEF-943B-1540-BE10-E7A0452C2F1F}"/>
    <dgm:cxn modelId="{92DB8171-84CC-9843-A3E2-6D54F1D0F289}" srcId="{6467423E-ADB2-7447-B99E-23BA43C62E8A}" destId="{8730762C-0157-4143-B34D-9DA06FA6CF57}" srcOrd="3" destOrd="0" parTransId="{D32027AA-1F3B-C040-A170-5EE2E32A949B}" sibTransId="{8AF79A3E-9444-EC4B-A585-0BD5F4827519}"/>
    <dgm:cxn modelId="{87EAE071-C505-124A-A6AF-6D16910CCBFD}" type="presOf" srcId="{6467423E-ADB2-7447-B99E-23BA43C62E8A}" destId="{0041337E-D394-C741-861A-FBEEE0140AD4}" srcOrd="0" destOrd="0" presId="urn:microsoft.com/office/officeart/2005/8/layout/chevron1"/>
    <dgm:cxn modelId="{2E134274-1DE6-0948-9518-DAA6147ED3FC}" srcId="{6467423E-ADB2-7447-B99E-23BA43C62E8A}" destId="{F31C3EC5-32F9-9A45-9695-FC8BA0525834}" srcOrd="2" destOrd="0" parTransId="{6B0222AD-2C6D-6A4B-AC6C-B088E95ED060}" sibTransId="{FE9C490B-C3F1-CD45-AB1C-C38BDD6F237A}"/>
    <dgm:cxn modelId="{40E82795-B63E-3548-B0D7-501C35331697}" type="presOf" srcId="{0314D49A-23AB-1241-A2A0-3C137191BE08}" destId="{52BD2E33-4A87-1E43-A5C7-3D3A5147F8B4}" srcOrd="0" destOrd="0" presId="urn:microsoft.com/office/officeart/2005/8/layout/chevron1"/>
    <dgm:cxn modelId="{5800C0AF-1275-8F4C-B2DD-68C907DC094F}" type="presOf" srcId="{F31C3EC5-32F9-9A45-9695-FC8BA0525834}" destId="{CB172A48-7F26-A34D-AE34-6E59A147A71C}" srcOrd="0" destOrd="0" presId="urn:microsoft.com/office/officeart/2005/8/layout/chevron1"/>
    <dgm:cxn modelId="{F0EF86CD-F26C-9341-B628-6CAD940D95D5}" srcId="{6467423E-ADB2-7447-B99E-23BA43C62E8A}" destId="{0314D49A-23AB-1241-A2A0-3C137191BE08}" srcOrd="4" destOrd="0" parTransId="{21EB7CB5-AF74-7F4F-B6D7-CB5F43AB742F}" sibTransId="{5D56BEB0-4EB8-8C43-A293-6EF567AB0451}"/>
    <dgm:cxn modelId="{7816F2F2-531B-0945-97A6-A1E752AD573E}" type="presOf" srcId="{43A5C584-BEFF-214A-AD3D-DE7C3BC463CC}" destId="{917954B3-4CA1-664F-A2FF-EB31962CF49B}" srcOrd="0" destOrd="0" presId="urn:microsoft.com/office/officeart/2005/8/layout/chevron1"/>
    <dgm:cxn modelId="{3F1CDAF9-224D-2242-BBEA-9BBC9AF11FF3}" type="presOf" srcId="{8730762C-0157-4143-B34D-9DA06FA6CF57}" destId="{981695E9-9821-9949-A9B9-31094AE1BBAC}" srcOrd="0" destOrd="0" presId="urn:microsoft.com/office/officeart/2005/8/layout/chevron1"/>
    <dgm:cxn modelId="{C3151A89-7CE5-3340-B223-9F503D93A733}" type="presParOf" srcId="{0041337E-D394-C741-861A-FBEEE0140AD4}" destId="{917954B3-4CA1-664F-A2FF-EB31962CF49B}" srcOrd="0" destOrd="0" presId="urn:microsoft.com/office/officeart/2005/8/layout/chevron1"/>
    <dgm:cxn modelId="{F8F22BEF-FF50-2D4C-8999-BD0ED4F84FB7}" type="presParOf" srcId="{0041337E-D394-C741-861A-FBEEE0140AD4}" destId="{F7D01551-879A-5345-9A3A-191798B89EEB}" srcOrd="1" destOrd="0" presId="urn:microsoft.com/office/officeart/2005/8/layout/chevron1"/>
    <dgm:cxn modelId="{AD86C466-E4BF-7C4E-ABEF-11496F526A3F}" type="presParOf" srcId="{0041337E-D394-C741-861A-FBEEE0140AD4}" destId="{0217B019-21E6-B247-836E-3ED370137C62}" srcOrd="2" destOrd="0" presId="urn:microsoft.com/office/officeart/2005/8/layout/chevron1"/>
    <dgm:cxn modelId="{F2F45EED-EA04-8943-8BDB-17CC39AD4FA4}" type="presParOf" srcId="{0041337E-D394-C741-861A-FBEEE0140AD4}" destId="{002FA54E-2F0E-3F41-A74A-E051600959E7}" srcOrd="3" destOrd="0" presId="urn:microsoft.com/office/officeart/2005/8/layout/chevron1"/>
    <dgm:cxn modelId="{F944D3BE-7392-A348-85F3-8A632BC3462C}" type="presParOf" srcId="{0041337E-D394-C741-861A-FBEEE0140AD4}" destId="{CB172A48-7F26-A34D-AE34-6E59A147A71C}" srcOrd="4" destOrd="0" presId="urn:microsoft.com/office/officeart/2005/8/layout/chevron1"/>
    <dgm:cxn modelId="{86229D15-CD4E-4F4A-95B3-FDBC01213C91}" type="presParOf" srcId="{0041337E-D394-C741-861A-FBEEE0140AD4}" destId="{C4E9468B-1D44-8641-8286-08467C4D4202}" srcOrd="5" destOrd="0" presId="urn:microsoft.com/office/officeart/2005/8/layout/chevron1"/>
    <dgm:cxn modelId="{28336DF6-DDBA-B54A-88DC-D49D6FC1D4C0}" type="presParOf" srcId="{0041337E-D394-C741-861A-FBEEE0140AD4}" destId="{981695E9-9821-9949-A9B9-31094AE1BBAC}" srcOrd="6" destOrd="0" presId="urn:microsoft.com/office/officeart/2005/8/layout/chevron1"/>
    <dgm:cxn modelId="{7F244CEA-92C4-F749-9911-A1B31FE0D528}" type="presParOf" srcId="{0041337E-D394-C741-861A-FBEEE0140AD4}" destId="{A9FFA678-0104-6B4F-BFCC-3D81A77A781B}" srcOrd="7" destOrd="0" presId="urn:microsoft.com/office/officeart/2005/8/layout/chevron1"/>
    <dgm:cxn modelId="{EDB22653-7B61-1D4D-99AA-959E4EE59A40}" type="presParOf" srcId="{0041337E-D394-C741-861A-FBEEE0140AD4}" destId="{52BD2E33-4A87-1E43-A5C7-3D3A5147F8B4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090CB3F-EDC1-4BD7-B57C-5465FC9ADA6F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CR"/>
        </a:p>
      </dgm:t>
    </dgm:pt>
    <dgm:pt modelId="{0B3350B2-1FAE-4CD1-8725-413AD3071FA6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 anchor="ctr"/>
        <a:lstStyle/>
        <a:p>
          <a:pPr algn="ctr"/>
          <a:r>
            <a:rPr lang="en-US" sz="1600" b="1" dirty="0" err="1"/>
            <a:t>Desuckering</a:t>
          </a:r>
          <a:endParaRPr lang="en-US" sz="1600" b="1" dirty="0"/>
        </a:p>
      </dgm:t>
    </dgm:pt>
    <dgm:pt modelId="{CCB96502-4B37-4DCC-98F1-0FF29F144A17}" type="parTrans" cxnId="{3CC73B89-DCA6-4948-A57B-34EE441FD19D}">
      <dgm:prSet/>
      <dgm:spPr/>
      <dgm:t>
        <a:bodyPr/>
        <a:lstStyle/>
        <a:p>
          <a:endParaRPr lang="es-CR"/>
        </a:p>
      </dgm:t>
    </dgm:pt>
    <dgm:pt modelId="{CD7CB9DC-AA5F-4148-ABE6-584399C019E7}" type="sibTrans" cxnId="{3CC73B89-DCA6-4948-A57B-34EE441FD19D}">
      <dgm:prSet/>
      <dgm:spPr/>
      <dgm:t>
        <a:bodyPr/>
        <a:lstStyle/>
        <a:p>
          <a:endParaRPr lang="es-CR"/>
        </a:p>
      </dgm:t>
    </dgm:pt>
    <dgm:pt modelId="{987AAD54-0D23-4529-B260-D8783C054CDA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 anchor="ctr"/>
        <a:lstStyle/>
        <a:p>
          <a:pPr algn="ctr"/>
          <a:r>
            <a:rPr lang="en-US" sz="1600" b="1" dirty="0"/>
            <a:t>Pruning</a:t>
          </a:r>
        </a:p>
      </dgm:t>
    </dgm:pt>
    <dgm:pt modelId="{9B16591E-BF77-4414-8E7A-6E2CCA5CB22E}" type="parTrans" cxnId="{E9620C64-176B-473A-B833-31B5F3429DDD}">
      <dgm:prSet/>
      <dgm:spPr/>
      <dgm:t>
        <a:bodyPr/>
        <a:lstStyle/>
        <a:p>
          <a:endParaRPr lang="es-CR"/>
        </a:p>
      </dgm:t>
    </dgm:pt>
    <dgm:pt modelId="{04D1D8AA-433D-4912-8CEA-B78DBFD166C4}" type="sibTrans" cxnId="{E9620C64-176B-473A-B833-31B5F3429DDD}">
      <dgm:prSet/>
      <dgm:spPr/>
      <dgm:t>
        <a:bodyPr/>
        <a:lstStyle/>
        <a:p>
          <a:endParaRPr lang="es-CR"/>
        </a:p>
      </dgm:t>
    </dgm:pt>
    <dgm:pt modelId="{E2C400E2-340F-4E0F-9897-2DD60640A27C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 anchor="ctr"/>
        <a:lstStyle/>
        <a:p>
          <a:pPr algn="ctr"/>
          <a:r>
            <a:rPr lang="en-US" sz="1600" b="1" dirty="0"/>
            <a:t>Pest management</a:t>
          </a:r>
        </a:p>
      </dgm:t>
    </dgm:pt>
    <dgm:pt modelId="{D81EAF50-9DE9-4097-BE1E-7231D2D611B1}" type="parTrans" cxnId="{7A7A4B30-EF08-464F-AF2A-5FEC3D60BA8B}">
      <dgm:prSet/>
      <dgm:spPr/>
      <dgm:t>
        <a:bodyPr/>
        <a:lstStyle/>
        <a:p>
          <a:endParaRPr lang="es-CR"/>
        </a:p>
      </dgm:t>
    </dgm:pt>
    <dgm:pt modelId="{FDE76B76-FB2F-4078-AB0C-6E1F64251227}" type="sibTrans" cxnId="{7A7A4B30-EF08-464F-AF2A-5FEC3D60BA8B}">
      <dgm:prSet/>
      <dgm:spPr/>
      <dgm:t>
        <a:bodyPr/>
        <a:lstStyle/>
        <a:p>
          <a:endParaRPr lang="es-CR"/>
        </a:p>
      </dgm:t>
    </dgm:pt>
    <dgm:pt modelId="{A7F12BA1-00B1-47DD-A9D2-970744D1F1F6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 anchor="ctr"/>
        <a:lstStyle/>
        <a:p>
          <a:pPr algn="ctr"/>
          <a:r>
            <a:rPr lang="en-US" sz="1600" b="1" dirty="0"/>
            <a:t>Weeding</a:t>
          </a:r>
        </a:p>
      </dgm:t>
    </dgm:pt>
    <dgm:pt modelId="{43F8492C-6B7D-4EE3-9FD3-1FE7296A75C9}" type="parTrans" cxnId="{26D91243-E33C-4983-AF7F-15A8CEE249AA}">
      <dgm:prSet/>
      <dgm:spPr/>
      <dgm:t>
        <a:bodyPr/>
        <a:lstStyle/>
        <a:p>
          <a:endParaRPr lang="es-CR"/>
        </a:p>
      </dgm:t>
    </dgm:pt>
    <dgm:pt modelId="{9E15EEC4-4955-47F1-A9B3-087F5A6CEE73}" type="sibTrans" cxnId="{26D91243-E33C-4983-AF7F-15A8CEE249AA}">
      <dgm:prSet/>
      <dgm:spPr/>
      <dgm:t>
        <a:bodyPr/>
        <a:lstStyle/>
        <a:p>
          <a:endParaRPr lang="es-CR"/>
        </a:p>
      </dgm:t>
    </dgm:pt>
    <dgm:pt modelId="{5868F676-1EDF-42F3-8405-394E1B411055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endParaRPr lang="en-US" dirty="0"/>
        </a:p>
        <a:p>
          <a:r>
            <a:rPr lang="en-US" b="1" dirty="0" err="1"/>
            <a:t>Fertilizantes</a:t>
          </a:r>
          <a:endParaRPr lang="en-US" b="1" dirty="0"/>
        </a:p>
      </dgm:t>
    </dgm:pt>
    <dgm:pt modelId="{72AF7BED-82AF-4836-8CCE-83797F9A05EC}" type="parTrans" cxnId="{0DD8E003-BBB2-427A-8E0D-8F07046390BE}">
      <dgm:prSet/>
      <dgm:spPr/>
      <dgm:t>
        <a:bodyPr/>
        <a:lstStyle/>
        <a:p>
          <a:endParaRPr lang="es-CR"/>
        </a:p>
      </dgm:t>
    </dgm:pt>
    <dgm:pt modelId="{0D8F9F8F-39FC-4FBB-8B9D-E34C024B5A1B}" type="sibTrans" cxnId="{0DD8E003-BBB2-427A-8E0D-8F07046390BE}">
      <dgm:prSet/>
      <dgm:spPr/>
      <dgm:t>
        <a:bodyPr/>
        <a:lstStyle/>
        <a:p>
          <a:endParaRPr lang="es-CR"/>
        </a:p>
      </dgm:t>
    </dgm:pt>
    <dgm:pt modelId="{7EAD5D51-FF4F-4E26-839B-572CE6410D85}">
      <dgm:prSet phldrT="[Text]" custT="1"/>
      <dgm:spPr>
        <a:solidFill>
          <a:schemeClr val="bg2">
            <a:lumMod val="90000"/>
          </a:schemeClr>
        </a:solidFill>
      </dgm:spPr>
      <dgm:t>
        <a:bodyPr anchor="ctr"/>
        <a:lstStyle/>
        <a:p>
          <a:pPr algn="ctr"/>
          <a:r>
            <a:rPr lang="en-US" sz="1600" b="1" dirty="0"/>
            <a:t>Nitrogen</a:t>
          </a:r>
        </a:p>
      </dgm:t>
    </dgm:pt>
    <dgm:pt modelId="{70657084-6AC0-40BC-9720-6E7FF39EE8BF}" type="parTrans" cxnId="{CD385501-30D2-44D5-A107-2AE9A6BD24C2}">
      <dgm:prSet/>
      <dgm:spPr/>
      <dgm:t>
        <a:bodyPr/>
        <a:lstStyle/>
        <a:p>
          <a:endParaRPr lang="es-CR"/>
        </a:p>
      </dgm:t>
    </dgm:pt>
    <dgm:pt modelId="{C5CDC32A-1DCB-49C8-8B24-E062AF132EDB}" type="sibTrans" cxnId="{CD385501-30D2-44D5-A107-2AE9A6BD24C2}">
      <dgm:prSet/>
      <dgm:spPr/>
      <dgm:t>
        <a:bodyPr/>
        <a:lstStyle/>
        <a:p>
          <a:endParaRPr lang="es-CR"/>
        </a:p>
      </dgm:t>
    </dgm:pt>
    <dgm:pt modelId="{F957AB5C-29A5-43B9-90FE-AA444F87993A}">
      <dgm:prSet phldrT="[Text]" custT="1"/>
      <dgm:spPr>
        <a:solidFill>
          <a:schemeClr val="bg2">
            <a:lumMod val="90000"/>
          </a:schemeClr>
        </a:solidFill>
      </dgm:spPr>
      <dgm:t>
        <a:bodyPr anchor="ctr"/>
        <a:lstStyle/>
        <a:p>
          <a:pPr algn="ctr"/>
          <a:r>
            <a:rPr lang="en-US" sz="1600" b="1" dirty="0"/>
            <a:t>Potassium</a:t>
          </a:r>
        </a:p>
      </dgm:t>
    </dgm:pt>
    <dgm:pt modelId="{7451AF96-2705-4632-835E-04DA1F674C9D}" type="parTrans" cxnId="{8AF410D7-2996-413D-ABBC-CAE66A3333A4}">
      <dgm:prSet/>
      <dgm:spPr/>
      <dgm:t>
        <a:bodyPr/>
        <a:lstStyle/>
        <a:p>
          <a:endParaRPr lang="es-CR"/>
        </a:p>
      </dgm:t>
    </dgm:pt>
    <dgm:pt modelId="{03258FD9-230B-4376-8492-EE08FB72E8A2}" type="sibTrans" cxnId="{8AF410D7-2996-413D-ABBC-CAE66A3333A4}">
      <dgm:prSet/>
      <dgm:spPr/>
      <dgm:t>
        <a:bodyPr/>
        <a:lstStyle/>
        <a:p>
          <a:endParaRPr lang="es-CR"/>
        </a:p>
      </dgm:t>
    </dgm:pt>
    <dgm:pt modelId="{CFD105A1-630D-4812-A7DA-5A78D01A2E7B}">
      <dgm:prSet phldrT="[Text]" custT="1"/>
      <dgm:spPr>
        <a:solidFill>
          <a:schemeClr val="bg2">
            <a:lumMod val="90000"/>
          </a:schemeClr>
        </a:solidFill>
      </dgm:spPr>
      <dgm:t>
        <a:bodyPr anchor="ctr"/>
        <a:lstStyle/>
        <a:p>
          <a:pPr algn="ctr"/>
          <a:r>
            <a:rPr lang="en-US" sz="1600" b="1" dirty="0"/>
            <a:t>Calcium</a:t>
          </a:r>
        </a:p>
      </dgm:t>
    </dgm:pt>
    <dgm:pt modelId="{1C8418EB-6CA1-4A2F-AD75-298AF6EC367C}" type="parTrans" cxnId="{7EB0CB65-0118-4B01-A300-97FA92347B76}">
      <dgm:prSet/>
      <dgm:spPr/>
      <dgm:t>
        <a:bodyPr/>
        <a:lstStyle/>
        <a:p>
          <a:endParaRPr lang="es-CR"/>
        </a:p>
      </dgm:t>
    </dgm:pt>
    <dgm:pt modelId="{6A811912-A46B-47C5-94C6-38640AA8E46A}" type="sibTrans" cxnId="{7EB0CB65-0118-4B01-A300-97FA92347B76}">
      <dgm:prSet/>
      <dgm:spPr/>
      <dgm:t>
        <a:bodyPr/>
        <a:lstStyle/>
        <a:p>
          <a:endParaRPr lang="es-CR"/>
        </a:p>
      </dgm:t>
    </dgm:pt>
    <dgm:pt modelId="{41DDC529-4EB6-48C0-B453-6F9A8E324A00}">
      <dgm:prSet phldrT="[Text]" custT="1"/>
      <dgm:spPr>
        <a:solidFill>
          <a:schemeClr val="bg2">
            <a:lumMod val="90000"/>
          </a:schemeClr>
        </a:solidFill>
      </dgm:spPr>
      <dgm:t>
        <a:bodyPr anchor="ctr"/>
        <a:lstStyle/>
        <a:p>
          <a:pPr algn="ctr"/>
          <a:r>
            <a:rPr lang="en-US" sz="1600" b="1" dirty="0"/>
            <a:t>Phosphorus</a:t>
          </a:r>
        </a:p>
      </dgm:t>
    </dgm:pt>
    <dgm:pt modelId="{C31746B8-2617-419D-93CD-F453F00BCDF1}" type="parTrans" cxnId="{5A28F48F-F0D9-4234-9694-BCD9DBB2BB0F}">
      <dgm:prSet/>
      <dgm:spPr/>
      <dgm:t>
        <a:bodyPr/>
        <a:lstStyle/>
        <a:p>
          <a:endParaRPr lang="es-CR"/>
        </a:p>
      </dgm:t>
    </dgm:pt>
    <dgm:pt modelId="{7B9BA5B8-BFB8-4154-B5EE-6E2AB7572A07}" type="sibTrans" cxnId="{5A28F48F-F0D9-4234-9694-BCD9DBB2BB0F}">
      <dgm:prSet/>
      <dgm:spPr/>
      <dgm:t>
        <a:bodyPr/>
        <a:lstStyle/>
        <a:p>
          <a:endParaRPr lang="es-CR"/>
        </a:p>
      </dgm:t>
    </dgm:pt>
    <dgm:pt modelId="{57B7E94E-49F9-44C7-A83C-75AF1024F46A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en-US" dirty="0"/>
        </a:p>
        <a:p>
          <a:r>
            <a:rPr lang="en-US" b="1" dirty="0"/>
            <a:t>Mano de </a:t>
          </a:r>
          <a:r>
            <a:rPr lang="en-US" b="1" dirty="0" err="1"/>
            <a:t>obra</a:t>
          </a:r>
          <a:endParaRPr lang="es-CR" b="1" dirty="0"/>
        </a:p>
      </dgm:t>
    </dgm:pt>
    <dgm:pt modelId="{1D336ABE-879E-4DAD-875B-AC46D4525BE6}" type="sibTrans" cxnId="{35A1214C-5B0B-4F0B-ABDE-72AF6B34F71F}">
      <dgm:prSet/>
      <dgm:spPr/>
      <dgm:t>
        <a:bodyPr/>
        <a:lstStyle/>
        <a:p>
          <a:endParaRPr lang="es-CR"/>
        </a:p>
      </dgm:t>
    </dgm:pt>
    <dgm:pt modelId="{15452895-5590-415E-90EB-CD4EAE66E177}" type="parTrans" cxnId="{35A1214C-5B0B-4F0B-ABDE-72AF6B34F71F}">
      <dgm:prSet/>
      <dgm:spPr/>
      <dgm:t>
        <a:bodyPr/>
        <a:lstStyle/>
        <a:p>
          <a:endParaRPr lang="es-CR"/>
        </a:p>
      </dgm:t>
    </dgm:pt>
    <dgm:pt modelId="{4ED70563-A0DC-4976-B333-E331E62AB1A2}">
      <dgm:prSet phldrT="[Text]" custT="1"/>
      <dgm:spPr/>
      <dgm:t>
        <a:bodyPr anchor="ctr"/>
        <a:lstStyle/>
        <a:p>
          <a:pPr algn="ctr"/>
          <a:r>
            <a:rPr lang="en-US" sz="1800" b="1" dirty="0"/>
            <a:t>Variable Cost</a:t>
          </a:r>
          <a:endParaRPr lang="en-US" sz="1800" dirty="0"/>
        </a:p>
      </dgm:t>
    </dgm:pt>
    <dgm:pt modelId="{413B885A-A598-4E6E-9284-5C7E5256C89A}" type="parTrans" cxnId="{26757C5D-4F53-4C28-83B5-39EAE92FB3DA}">
      <dgm:prSet/>
      <dgm:spPr/>
      <dgm:t>
        <a:bodyPr/>
        <a:lstStyle/>
        <a:p>
          <a:endParaRPr lang="es-CR"/>
        </a:p>
      </dgm:t>
    </dgm:pt>
    <dgm:pt modelId="{F9D4A29A-250A-4D78-9BEF-5756B4E8476B}" type="sibTrans" cxnId="{26757C5D-4F53-4C28-83B5-39EAE92FB3DA}">
      <dgm:prSet/>
      <dgm:spPr/>
      <dgm:t>
        <a:bodyPr/>
        <a:lstStyle/>
        <a:p>
          <a:endParaRPr lang="es-CR"/>
        </a:p>
      </dgm:t>
    </dgm:pt>
    <dgm:pt modelId="{DF8EFA4B-F2C0-4827-B789-0F329AB25F0F}">
      <dgm:prSet phldrT="[Text]" custT="1"/>
      <dgm:spPr/>
      <dgm:t>
        <a:bodyPr anchor="ctr"/>
        <a:lstStyle/>
        <a:p>
          <a:pPr algn="l"/>
          <a:r>
            <a:rPr lang="en-US" sz="1800" b="1" dirty="0"/>
            <a:t>Increases in variable costs had positive influence on yield and net profit margin. </a:t>
          </a:r>
          <a:endParaRPr lang="es-CR" sz="1800" b="1" dirty="0"/>
        </a:p>
      </dgm:t>
    </dgm:pt>
    <dgm:pt modelId="{2D79E128-6DD0-4622-BE33-62BE15EFCCFB}" type="parTrans" cxnId="{CF7DA579-EE3C-410E-BDBA-97794860E77B}">
      <dgm:prSet/>
      <dgm:spPr/>
      <dgm:t>
        <a:bodyPr/>
        <a:lstStyle/>
        <a:p>
          <a:endParaRPr lang="es-CR"/>
        </a:p>
      </dgm:t>
    </dgm:pt>
    <dgm:pt modelId="{70FEF147-0C59-46F1-B230-32113410BD67}" type="sibTrans" cxnId="{CF7DA579-EE3C-410E-BDBA-97794860E77B}">
      <dgm:prSet/>
      <dgm:spPr/>
      <dgm:t>
        <a:bodyPr/>
        <a:lstStyle/>
        <a:p>
          <a:endParaRPr lang="es-CR"/>
        </a:p>
      </dgm:t>
    </dgm:pt>
    <dgm:pt modelId="{C5DC6592-5441-4280-BFA0-0DD6A2C83C7B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endParaRPr lang="en-US" sz="1800" dirty="0"/>
        </a:p>
        <a:p>
          <a:pPr algn="l"/>
          <a:r>
            <a:rPr lang="en-US" sz="1800" b="1" dirty="0"/>
            <a:t>Control</a:t>
          </a:r>
        </a:p>
      </dgm:t>
    </dgm:pt>
    <dgm:pt modelId="{7B1B464D-C340-4DF5-B5A8-608FFA8E1A2B}" type="parTrans" cxnId="{8E9922A2-5233-4AD7-A93E-8926976C8AB1}">
      <dgm:prSet/>
      <dgm:spPr/>
      <dgm:t>
        <a:bodyPr/>
        <a:lstStyle/>
        <a:p>
          <a:endParaRPr lang="es-CR"/>
        </a:p>
      </dgm:t>
    </dgm:pt>
    <dgm:pt modelId="{504B6DDA-5D62-426C-A589-28856DDE9686}" type="sibTrans" cxnId="{8E9922A2-5233-4AD7-A93E-8926976C8AB1}">
      <dgm:prSet/>
      <dgm:spPr/>
      <dgm:t>
        <a:bodyPr/>
        <a:lstStyle/>
        <a:p>
          <a:endParaRPr lang="es-CR"/>
        </a:p>
      </dgm:t>
    </dgm:pt>
    <dgm:pt modelId="{55DFAB86-0551-472F-B2D3-88A3A32415B9}">
      <dgm:prSet phldrT="[Text]" custT="1"/>
      <dgm:spPr>
        <a:solidFill>
          <a:schemeClr val="bg1">
            <a:lumMod val="65000"/>
          </a:schemeClr>
        </a:solidFill>
      </dgm:spPr>
      <dgm:t>
        <a:bodyPr anchor="ctr"/>
        <a:lstStyle/>
        <a:p>
          <a:pPr algn="ctr"/>
          <a:r>
            <a:rPr lang="en-US" sz="1600" b="1" dirty="0"/>
            <a:t>Herbicides</a:t>
          </a:r>
          <a:endParaRPr lang="es-CR" sz="1600" b="1" dirty="0"/>
        </a:p>
      </dgm:t>
    </dgm:pt>
    <dgm:pt modelId="{1BF07F0C-8B6B-4F22-A310-CC5DD6347591}" type="parTrans" cxnId="{41C5529A-E6C2-4EC6-907C-52FA16DD4FB4}">
      <dgm:prSet/>
      <dgm:spPr/>
      <dgm:t>
        <a:bodyPr/>
        <a:lstStyle/>
        <a:p>
          <a:endParaRPr lang="es-CR"/>
        </a:p>
      </dgm:t>
    </dgm:pt>
    <dgm:pt modelId="{376F1DD5-A622-4D5A-BD27-2F8849FD0907}" type="sibTrans" cxnId="{41C5529A-E6C2-4EC6-907C-52FA16DD4FB4}">
      <dgm:prSet/>
      <dgm:spPr/>
      <dgm:t>
        <a:bodyPr/>
        <a:lstStyle/>
        <a:p>
          <a:endParaRPr lang="es-CR"/>
        </a:p>
      </dgm:t>
    </dgm:pt>
    <dgm:pt modelId="{6D0E1830-940D-4595-B4C4-132F713EC0AF}">
      <dgm:prSet phldrT="[Text]" custT="1"/>
      <dgm:spPr>
        <a:solidFill>
          <a:schemeClr val="bg1">
            <a:lumMod val="65000"/>
          </a:schemeClr>
        </a:solidFill>
      </dgm:spPr>
      <dgm:t>
        <a:bodyPr anchor="ctr"/>
        <a:lstStyle/>
        <a:p>
          <a:pPr algn="ctr"/>
          <a:r>
            <a:rPr lang="en-US" sz="1600" b="1" dirty="0"/>
            <a:t>Fungicides</a:t>
          </a:r>
          <a:endParaRPr lang="es-CR" sz="1600" b="1" dirty="0"/>
        </a:p>
      </dgm:t>
    </dgm:pt>
    <dgm:pt modelId="{77803D7B-64FF-4A41-ADAC-C14C0DA3AA17}" type="parTrans" cxnId="{094CD7F6-96B0-4C8E-8ADE-5D070E3A1A87}">
      <dgm:prSet/>
      <dgm:spPr/>
      <dgm:t>
        <a:bodyPr/>
        <a:lstStyle/>
        <a:p>
          <a:endParaRPr lang="es-CR"/>
        </a:p>
      </dgm:t>
    </dgm:pt>
    <dgm:pt modelId="{D620CA7D-5734-4A25-8BEC-52B48754E5A7}" type="sibTrans" cxnId="{094CD7F6-96B0-4C8E-8ADE-5D070E3A1A87}">
      <dgm:prSet/>
      <dgm:spPr/>
      <dgm:t>
        <a:bodyPr/>
        <a:lstStyle/>
        <a:p>
          <a:endParaRPr lang="es-CR"/>
        </a:p>
      </dgm:t>
    </dgm:pt>
    <dgm:pt modelId="{924D2834-8815-4A69-90D8-E15CC8531B0C}">
      <dgm:prSet phldrT="[Text]"/>
      <dgm:spPr/>
      <dgm:t>
        <a:bodyPr/>
        <a:lstStyle/>
        <a:p>
          <a:endParaRPr lang="es-CR" dirty="0"/>
        </a:p>
      </dgm:t>
    </dgm:pt>
    <dgm:pt modelId="{D81C0005-157A-4019-82E3-0422E32A3DB7}" type="parTrans" cxnId="{D7820DDE-458A-4FC8-AA92-3B275584E250}">
      <dgm:prSet/>
      <dgm:spPr/>
      <dgm:t>
        <a:bodyPr/>
        <a:lstStyle/>
        <a:p>
          <a:endParaRPr lang="es-CR"/>
        </a:p>
      </dgm:t>
    </dgm:pt>
    <dgm:pt modelId="{BD6383AB-27A0-4397-B25E-29045CE764A9}" type="sibTrans" cxnId="{D7820DDE-458A-4FC8-AA92-3B275584E250}">
      <dgm:prSet/>
      <dgm:spPr/>
      <dgm:t>
        <a:bodyPr/>
        <a:lstStyle/>
        <a:p>
          <a:endParaRPr lang="es-CR"/>
        </a:p>
      </dgm:t>
    </dgm:pt>
    <dgm:pt modelId="{46D95772-063F-4ECD-A748-D086FAE69ABD}" type="pres">
      <dgm:prSet presAssocID="{8090CB3F-EDC1-4BD7-B57C-5465FC9ADA6F}" presName="vert0" presStyleCnt="0">
        <dgm:presLayoutVars>
          <dgm:dir/>
          <dgm:animOne val="branch"/>
          <dgm:animLvl val="lvl"/>
        </dgm:presLayoutVars>
      </dgm:prSet>
      <dgm:spPr/>
    </dgm:pt>
    <dgm:pt modelId="{4EF58DEE-D2D9-4552-B36E-EB091B9C55B5}" type="pres">
      <dgm:prSet presAssocID="{57B7E94E-49F9-44C7-A83C-75AF1024F46A}" presName="thickLine" presStyleLbl="alignNode1" presStyleIdx="0" presStyleCnt="5"/>
      <dgm:spPr/>
    </dgm:pt>
    <dgm:pt modelId="{6FC7C0F8-095F-4833-9DF9-3C53A5620A50}" type="pres">
      <dgm:prSet presAssocID="{57B7E94E-49F9-44C7-A83C-75AF1024F46A}" presName="horz1" presStyleCnt="0"/>
      <dgm:spPr/>
    </dgm:pt>
    <dgm:pt modelId="{3A543A0C-0936-4478-AFD2-0631E0548C8F}" type="pres">
      <dgm:prSet presAssocID="{57B7E94E-49F9-44C7-A83C-75AF1024F46A}" presName="tx1" presStyleLbl="revTx" presStyleIdx="0" presStyleCnt="16"/>
      <dgm:spPr/>
    </dgm:pt>
    <dgm:pt modelId="{1220346C-1508-4359-A1EE-A711D8E2C369}" type="pres">
      <dgm:prSet presAssocID="{57B7E94E-49F9-44C7-A83C-75AF1024F46A}" presName="vert1" presStyleCnt="0"/>
      <dgm:spPr/>
    </dgm:pt>
    <dgm:pt modelId="{121EE204-4575-4285-8606-48F32956E14C}" type="pres">
      <dgm:prSet presAssocID="{987AAD54-0D23-4529-B260-D8783C054CDA}" presName="vertSpace2a" presStyleCnt="0"/>
      <dgm:spPr/>
    </dgm:pt>
    <dgm:pt modelId="{3167D53A-219D-4E84-AB74-55D61F6B8789}" type="pres">
      <dgm:prSet presAssocID="{987AAD54-0D23-4529-B260-D8783C054CDA}" presName="horz2" presStyleCnt="0"/>
      <dgm:spPr/>
    </dgm:pt>
    <dgm:pt modelId="{53101695-FA7D-4DDA-992F-15A920E9304A}" type="pres">
      <dgm:prSet presAssocID="{987AAD54-0D23-4529-B260-D8783C054CDA}" presName="horzSpace2" presStyleCnt="0"/>
      <dgm:spPr/>
    </dgm:pt>
    <dgm:pt modelId="{CB39111C-19FF-41F8-9719-0AA1841DE894}" type="pres">
      <dgm:prSet presAssocID="{987AAD54-0D23-4529-B260-D8783C054CDA}" presName="tx2" presStyleLbl="revTx" presStyleIdx="1" presStyleCnt="16"/>
      <dgm:spPr/>
    </dgm:pt>
    <dgm:pt modelId="{7BC1F7B8-FB9A-4776-B11F-84E2BE4F0A14}" type="pres">
      <dgm:prSet presAssocID="{987AAD54-0D23-4529-B260-D8783C054CDA}" presName="vert2" presStyleCnt="0"/>
      <dgm:spPr/>
    </dgm:pt>
    <dgm:pt modelId="{53C39D5F-6F30-4668-9ED8-B42750E48C75}" type="pres">
      <dgm:prSet presAssocID="{987AAD54-0D23-4529-B260-D8783C054CDA}" presName="thinLine2b" presStyleLbl="callout" presStyleIdx="0" presStyleCnt="11"/>
      <dgm:spPr/>
    </dgm:pt>
    <dgm:pt modelId="{83325B63-6D4A-47A5-B7AC-2D269F9CABCD}" type="pres">
      <dgm:prSet presAssocID="{987AAD54-0D23-4529-B260-D8783C054CDA}" presName="vertSpace2b" presStyleCnt="0"/>
      <dgm:spPr/>
    </dgm:pt>
    <dgm:pt modelId="{4E05EED7-A249-45B6-B93A-F5604A9397DF}" type="pres">
      <dgm:prSet presAssocID="{0B3350B2-1FAE-4CD1-8725-413AD3071FA6}" presName="horz2" presStyleCnt="0"/>
      <dgm:spPr/>
    </dgm:pt>
    <dgm:pt modelId="{B7FD8D4F-0167-4C4F-BE7C-A10DC4153566}" type="pres">
      <dgm:prSet presAssocID="{0B3350B2-1FAE-4CD1-8725-413AD3071FA6}" presName="horzSpace2" presStyleCnt="0"/>
      <dgm:spPr/>
    </dgm:pt>
    <dgm:pt modelId="{A71FF2CA-B90B-45CB-B826-509676D1877B}" type="pres">
      <dgm:prSet presAssocID="{0B3350B2-1FAE-4CD1-8725-413AD3071FA6}" presName="tx2" presStyleLbl="revTx" presStyleIdx="2" presStyleCnt="16"/>
      <dgm:spPr/>
    </dgm:pt>
    <dgm:pt modelId="{2B1157D1-9188-4E26-A730-26B1229EB2FB}" type="pres">
      <dgm:prSet presAssocID="{0B3350B2-1FAE-4CD1-8725-413AD3071FA6}" presName="vert2" presStyleCnt="0"/>
      <dgm:spPr/>
    </dgm:pt>
    <dgm:pt modelId="{6A81A078-1A13-4383-9010-6EADB4657AEE}" type="pres">
      <dgm:prSet presAssocID="{0B3350B2-1FAE-4CD1-8725-413AD3071FA6}" presName="thinLine2b" presStyleLbl="callout" presStyleIdx="1" presStyleCnt="11"/>
      <dgm:spPr/>
    </dgm:pt>
    <dgm:pt modelId="{19DC035F-1B89-45B5-AC6D-DC41CC6ABCC5}" type="pres">
      <dgm:prSet presAssocID="{0B3350B2-1FAE-4CD1-8725-413AD3071FA6}" presName="vertSpace2b" presStyleCnt="0"/>
      <dgm:spPr/>
    </dgm:pt>
    <dgm:pt modelId="{11DF4ACC-27A9-4012-87B6-86FF94684426}" type="pres">
      <dgm:prSet presAssocID="{E2C400E2-340F-4E0F-9897-2DD60640A27C}" presName="horz2" presStyleCnt="0"/>
      <dgm:spPr/>
    </dgm:pt>
    <dgm:pt modelId="{DBF550C8-359C-4416-9D53-C77C77BC6E1F}" type="pres">
      <dgm:prSet presAssocID="{E2C400E2-340F-4E0F-9897-2DD60640A27C}" presName="horzSpace2" presStyleCnt="0"/>
      <dgm:spPr/>
    </dgm:pt>
    <dgm:pt modelId="{AB0F2173-75EA-4A6B-B5D4-7FD1A88260F9}" type="pres">
      <dgm:prSet presAssocID="{E2C400E2-340F-4E0F-9897-2DD60640A27C}" presName="tx2" presStyleLbl="revTx" presStyleIdx="3" presStyleCnt="16"/>
      <dgm:spPr/>
    </dgm:pt>
    <dgm:pt modelId="{20670974-99DF-4014-AF19-2A2CADDF6AB1}" type="pres">
      <dgm:prSet presAssocID="{E2C400E2-340F-4E0F-9897-2DD60640A27C}" presName="vert2" presStyleCnt="0"/>
      <dgm:spPr/>
    </dgm:pt>
    <dgm:pt modelId="{D40AD1E2-710F-4459-B79F-686F5FF0F4CC}" type="pres">
      <dgm:prSet presAssocID="{E2C400E2-340F-4E0F-9897-2DD60640A27C}" presName="thinLine2b" presStyleLbl="callout" presStyleIdx="2" presStyleCnt="11"/>
      <dgm:spPr/>
    </dgm:pt>
    <dgm:pt modelId="{80A14319-D278-4B40-B31B-9ACA641522BD}" type="pres">
      <dgm:prSet presAssocID="{E2C400E2-340F-4E0F-9897-2DD60640A27C}" presName="vertSpace2b" presStyleCnt="0"/>
      <dgm:spPr/>
    </dgm:pt>
    <dgm:pt modelId="{B45CD892-1AA9-401C-A0A5-4C3506805520}" type="pres">
      <dgm:prSet presAssocID="{A7F12BA1-00B1-47DD-A9D2-970744D1F1F6}" presName="horz2" presStyleCnt="0"/>
      <dgm:spPr/>
    </dgm:pt>
    <dgm:pt modelId="{5475E075-7644-45D2-99E5-7B03946413CC}" type="pres">
      <dgm:prSet presAssocID="{A7F12BA1-00B1-47DD-A9D2-970744D1F1F6}" presName="horzSpace2" presStyleCnt="0"/>
      <dgm:spPr/>
    </dgm:pt>
    <dgm:pt modelId="{AB3B57B6-4535-4FFC-B39C-CB724E63C6B4}" type="pres">
      <dgm:prSet presAssocID="{A7F12BA1-00B1-47DD-A9D2-970744D1F1F6}" presName="tx2" presStyleLbl="revTx" presStyleIdx="4" presStyleCnt="16"/>
      <dgm:spPr/>
    </dgm:pt>
    <dgm:pt modelId="{B70A398C-B717-4980-AC94-1EFC971856D0}" type="pres">
      <dgm:prSet presAssocID="{A7F12BA1-00B1-47DD-A9D2-970744D1F1F6}" presName="vert2" presStyleCnt="0"/>
      <dgm:spPr/>
    </dgm:pt>
    <dgm:pt modelId="{4871CF8E-F7DF-4D60-9133-0CF3D6548912}" type="pres">
      <dgm:prSet presAssocID="{A7F12BA1-00B1-47DD-A9D2-970744D1F1F6}" presName="thinLine2b" presStyleLbl="callout" presStyleIdx="3" presStyleCnt="11"/>
      <dgm:spPr/>
    </dgm:pt>
    <dgm:pt modelId="{341F1F6B-1AB9-4F19-8296-92AFA27A0296}" type="pres">
      <dgm:prSet presAssocID="{A7F12BA1-00B1-47DD-A9D2-970744D1F1F6}" presName="vertSpace2b" presStyleCnt="0"/>
      <dgm:spPr/>
    </dgm:pt>
    <dgm:pt modelId="{136CE8E4-5900-4AD3-9CC8-BF7DA9B235DB}" type="pres">
      <dgm:prSet presAssocID="{5868F676-1EDF-42F3-8405-394E1B411055}" presName="thickLine" presStyleLbl="alignNode1" presStyleIdx="1" presStyleCnt="5"/>
      <dgm:spPr/>
    </dgm:pt>
    <dgm:pt modelId="{744B7370-42E5-4607-B10C-3B830E8C09CE}" type="pres">
      <dgm:prSet presAssocID="{5868F676-1EDF-42F3-8405-394E1B411055}" presName="horz1" presStyleCnt="0"/>
      <dgm:spPr/>
    </dgm:pt>
    <dgm:pt modelId="{E0BC16C0-4CBC-4E47-B05E-5E6D2EB8E690}" type="pres">
      <dgm:prSet presAssocID="{5868F676-1EDF-42F3-8405-394E1B411055}" presName="tx1" presStyleLbl="revTx" presStyleIdx="5" presStyleCnt="16"/>
      <dgm:spPr/>
    </dgm:pt>
    <dgm:pt modelId="{5CD09DC9-8011-42A5-A247-0148F69DABA6}" type="pres">
      <dgm:prSet presAssocID="{5868F676-1EDF-42F3-8405-394E1B411055}" presName="vert1" presStyleCnt="0"/>
      <dgm:spPr/>
    </dgm:pt>
    <dgm:pt modelId="{A2E9DD41-67D8-42FB-B96C-43386612BF4B}" type="pres">
      <dgm:prSet presAssocID="{7EAD5D51-FF4F-4E26-839B-572CE6410D85}" presName="vertSpace2a" presStyleCnt="0"/>
      <dgm:spPr/>
    </dgm:pt>
    <dgm:pt modelId="{0170151C-95D5-4EA4-A5B7-800884DF00B4}" type="pres">
      <dgm:prSet presAssocID="{7EAD5D51-FF4F-4E26-839B-572CE6410D85}" presName="horz2" presStyleCnt="0"/>
      <dgm:spPr/>
    </dgm:pt>
    <dgm:pt modelId="{CDC3E588-FFCA-4B9B-A296-A9F8C4E3FAE9}" type="pres">
      <dgm:prSet presAssocID="{7EAD5D51-FF4F-4E26-839B-572CE6410D85}" presName="horzSpace2" presStyleCnt="0"/>
      <dgm:spPr/>
    </dgm:pt>
    <dgm:pt modelId="{51427C46-B568-49BD-A0C0-E23B8DFBC19B}" type="pres">
      <dgm:prSet presAssocID="{7EAD5D51-FF4F-4E26-839B-572CE6410D85}" presName="tx2" presStyleLbl="revTx" presStyleIdx="6" presStyleCnt="16"/>
      <dgm:spPr/>
    </dgm:pt>
    <dgm:pt modelId="{C17AD4AE-FEDA-46F1-98E7-275954906C48}" type="pres">
      <dgm:prSet presAssocID="{7EAD5D51-FF4F-4E26-839B-572CE6410D85}" presName="vert2" presStyleCnt="0"/>
      <dgm:spPr/>
    </dgm:pt>
    <dgm:pt modelId="{CC42DAF0-A3DA-4FF8-88EA-E836D86D2447}" type="pres">
      <dgm:prSet presAssocID="{7EAD5D51-FF4F-4E26-839B-572CE6410D85}" presName="thinLine2b" presStyleLbl="callout" presStyleIdx="4" presStyleCnt="11"/>
      <dgm:spPr/>
    </dgm:pt>
    <dgm:pt modelId="{CC5639CF-1E19-4781-9111-39B0F8528383}" type="pres">
      <dgm:prSet presAssocID="{7EAD5D51-FF4F-4E26-839B-572CE6410D85}" presName="vertSpace2b" presStyleCnt="0"/>
      <dgm:spPr/>
    </dgm:pt>
    <dgm:pt modelId="{AD839997-A410-4255-9891-19071074C3FC}" type="pres">
      <dgm:prSet presAssocID="{F957AB5C-29A5-43B9-90FE-AA444F87993A}" presName="horz2" presStyleCnt="0"/>
      <dgm:spPr/>
    </dgm:pt>
    <dgm:pt modelId="{9F1C87AF-3F5F-4BDE-B140-87EF3891A248}" type="pres">
      <dgm:prSet presAssocID="{F957AB5C-29A5-43B9-90FE-AA444F87993A}" presName="horzSpace2" presStyleCnt="0"/>
      <dgm:spPr/>
    </dgm:pt>
    <dgm:pt modelId="{E9F36BC6-F1A5-435D-B3EC-84B634D5858A}" type="pres">
      <dgm:prSet presAssocID="{F957AB5C-29A5-43B9-90FE-AA444F87993A}" presName="tx2" presStyleLbl="revTx" presStyleIdx="7" presStyleCnt="16"/>
      <dgm:spPr/>
    </dgm:pt>
    <dgm:pt modelId="{3B008327-EF37-4007-815C-C122EBD165D5}" type="pres">
      <dgm:prSet presAssocID="{F957AB5C-29A5-43B9-90FE-AA444F87993A}" presName="vert2" presStyleCnt="0"/>
      <dgm:spPr/>
    </dgm:pt>
    <dgm:pt modelId="{32435BC4-2730-44B7-BE7C-CBDD2DEE11E8}" type="pres">
      <dgm:prSet presAssocID="{F957AB5C-29A5-43B9-90FE-AA444F87993A}" presName="thinLine2b" presStyleLbl="callout" presStyleIdx="5" presStyleCnt="11"/>
      <dgm:spPr/>
    </dgm:pt>
    <dgm:pt modelId="{4DC8DB7E-24D4-4DB4-9F77-398EAF4559E0}" type="pres">
      <dgm:prSet presAssocID="{F957AB5C-29A5-43B9-90FE-AA444F87993A}" presName="vertSpace2b" presStyleCnt="0"/>
      <dgm:spPr/>
    </dgm:pt>
    <dgm:pt modelId="{C9D18E0E-09A0-4ECF-91ED-C75386249D46}" type="pres">
      <dgm:prSet presAssocID="{CFD105A1-630D-4812-A7DA-5A78D01A2E7B}" presName="horz2" presStyleCnt="0"/>
      <dgm:spPr/>
    </dgm:pt>
    <dgm:pt modelId="{DA864758-9241-4794-9428-28ABC5C65E3F}" type="pres">
      <dgm:prSet presAssocID="{CFD105A1-630D-4812-A7DA-5A78D01A2E7B}" presName="horzSpace2" presStyleCnt="0"/>
      <dgm:spPr/>
    </dgm:pt>
    <dgm:pt modelId="{B989FCEF-5652-415B-9C18-892528687199}" type="pres">
      <dgm:prSet presAssocID="{CFD105A1-630D-4812-A7DA-5A78D01A2E7B}" presName="tx2" presStyleLbl="revTx" presStyleIdx="8" presStyleCnt="16" custLinFactNeighborX="20728" custLinFactNeighborY="23296"/>
      <dgm:spPr/>
    </dgm:pt>
    <dgm:pt modelId="{9526408F-089A-42D6-AAFA-86007BE34694}" type="pres">
      <dgm:prSet presAssocID="{CFD105A1-630D-4812-A7DA-5A78D01A2E7B}" presName="vert2" presStyleCnt="0"/>
      <dgm:spPr/>
    </dgm:pt>
    <dgm:pt modelId="{029308E9-4CE5-4E31-BDD3-5C9C3901285D}" type="pres">
      <dgm:prSet presAssocID="{CFD105A1-630D-4812-A7DA-5A78D01A2E7B}" presName="thinLine2b" presStyleLbl="callout" presStyleIdx="6" presStyleCnt="11"/>
      <dgm:spPr/>
    </dgm:pt>
    <dgm:pt modelId="{2BCAB5B4-F4A7-4BD0-842B-1F3BFAD09E5A}" type="pres">
      <dgm:prSet presAssocID="{CFD105A1-630D-4812-A7DA-5A78D01A2E7B}" presName="vertSpace2b" presStyleCnt="0"/>
      <dgm:spPr/>
    </dgm:pt>
    <dgm:pt modelId="{F7A8A08B-2A5C-49D4-955C-301AB120D868}" type="pres">
      <dgm:prSet presAssocID="{41DDC529-4EB6-48C0-B453-6F9A8E324A00}" presName="horz2" presStyleCnt="0"/>
      <dgm:spPr/>
    </dgm:pt>
    <dgm:pt modelId="{3955FCA6-DAEF-473A-9DFD-169B14DE24CE}" type="pres">
      <dgm:prSet presAssocID="{41DDC529-4EB6-48C0-B453-6F9A8E324A00}" presName="horzSpace2" presStyleCnt="0"/>
      <dgm:spPr/>
    </dgm:pt>
    <dgm:pt modelId="{E3951C19-CD9B-4702-9B30-3673ABAF73A4}" type="pres">
      <dgm:prSet presAssocID="{41DDC529-4EB6-48C0-B453-6F9A8E324A00}" presName="tx2" presStyleLbl="revTx" presStyleIdx="9" presStyleCnt="16"/>
      <dgm:spPr/>
    </dgm:pt>
    <dgm:pt modelId="{56F978DB-DE7C-409F-A1BC-996608EAB446}" type="pres">
      <dgm:prSet presAssocID="{41DDC529-4EB6-48C0-B453-6F9A8E324A00}" presName="vert2" presStyleCnt="0"/>
      <dgm:spPr/>
    </dgm:pt>
    <dgm:pt modelId="{10D713D6-2D82-4FF6-BF83-2BFEC899CD7C}" type="pres">
      <dgm:prSet presAssocID="{41DDC529-4EB6-48C0-B453-6F9A8E324A00}" presName="thinLine2b" presStyleLbl="callout" presStyleIdx="7" presStyleCnt="11"/>
      <dgm:spPr/>
    </dgm:pt>
    <dgm:pt modelId="{A761CA24-804E-4BF3-A509-A38901D6B4D7}" type="pres">
      <dgm:prSet presAssocID="{41DDC529-4EB6-48C0-B453-6F9A8E324A00}" presName="vertSpace2b" presStyleCnt="0"/>
      <dgm:spPr/>
    </dgm:pt>
    <dgm:pt modelId="{FD65A2E3-38F4-46DA-876A-2DD168EDED8C}" type="pres">
      <dgm:prSet presAssocID="{C5DC6592-5441-4280-BFA0-0DD6A2C83C7B}" presName="thickLine" presStyleLbl="alignNode1" presStyleIdx="2" presStyleCnt="5"/>
      <dgm:spPr/>
    </dgm:pt>
    <dgm:pt modelId="{53A89A3E-1E05-4A3F-8571-BA14BF3A6626}" type="pres">
      <dgm:prSet presAssocID="{C5DC6592-5441-4280-BFA0-0DD6A2C83C7B}" presName="horz1" presStyleCnt="0"/>
      <dgm:spPr/>
    </dgm:pt>
    <dgm:pt modelId="{254AF9A7-013C-4E54-A35A-50E321F36A31}" type="pres">
      <dgm:prSet presAssocID="{C5DC6592-5441-4280-BFA0-0DD6A2C83C7B}" presName="tx1" presStyleLbl="revTx" presStyleIdx="10" presStyleCnt="16"/>
      <dgm:spPr/>
    </dgm:pt>
    <dgm:pt modelId="{BCBCC5BF-524B-4FE1-BAAA-692FF8FF54D2}" type="pres">
      <dgm:prSet presAssocID="{C5DC6592-5441-4280-BFA0-0DD6A2C83C7B}" presName="vert1" presStyleCnt="0"/>
      <dgm:spPr/>
    </dgm:pt>
    <dgm:pt modelId="{1DFF2EB0-321B-479F-84AA-94582E5FB910}" type="pres">
      <dgm:prSet presAssocID="{55DFAB86-0551-472F-B2D3-88A3A32415B9}" presName="vertSpace2a" presStyleCnt="0"/>
      <dgm:spPr/>
    </dgm:pt>
    <dgm:pt modelId="{89022B19-84BC-4B5C-A5C7-280406302310}" type="pres">
      <dgm:prSet presAssocID="{55DFAB86-0551-472F-B2D3-88A3A32415B9}" presName="horz2" presStyleCnt="0"/>
      <dgm:spPr/>
    </dgm:pt>
    <dgm:pt modelId="{434F9466-4D78-46FA-969F-44B03BC2929E}" type="pres">
      <dgm:prSet presAssocID="{55DFAB86-0551-472F-B2D3-88A3A32415B9}" presName="horzSpace2" presStyleCnt="0"/>
      <dgm:spPr/>
    </dgm:pt>
    <dgm:pt modelId="{1A7236D2-0A7A-452F-A77E-8218EF15610B}" type="pres">
      <dgm:prSet presAssocID="{55DFAB86-0551-472F-B2D3-88A3A32415B9}" presName="tx2" presStyleLbl="revTx" presStyleIdx="11" presStyleCnt="16"/>
      <dgm:spPr/>
    </dgm:pt>
    <dgm:pt modelId="{D7801A9E-AC15-45FE-8F64-070080E19A49}" type="pres">
      <dgm:prSet presAssocID="{55DFAB86-0551-472F-B2D3-88A3A32415B9}" presName="vert2" presStyleCnt="0"/>
      <dgm:spPr/>
    </dgm:pt>
    <dgm:pt modelId="{0EADE00A-711A-43F7-A365-6CB86879E705}" type="pres">
      <dgm:prSet presAssocID="{55DFAB86-0551-472F-B2D3-88A3A32415B9}" presName="thinLine2b" presStyleLbl="callout" presStyleIdx="8" presStyleCnt="11"/>
      <dgm:spPr/>
    </dgm:pt>
    <dgm:pt modelId="{FA81BF04-92B1-4A17-8406-AA3578F2BD2F}" type="pres">
      <dgm:prSet presAssocID="{55DFAB86-0551-472F-B2D3-88A3A32415B9}" presName="vertSpace2b" presStyleCnt="0"/>
      <dgm:spPr/>
    </dgm:pt>
    <dgm:pt modelId="{504C8DFF-0D32-4F89-8B92-CADAF4A7C465}" type="pres">
      <dgm:prSet presAssocID="{6D0E1830-940D-4595-B4C4-132F713EC0AF}" presName="horz2" presStyleCnt="0"/>
      <dgm:spPr/>
    </dgm:pt>
    <dgm:pt modelId="{6946A37B-4159-485B-885F-517E5AA0C39B}" type="pres">
      <dgm:prSet presAssocID="{6D0E1830-940D-4595-B4C4-132F713EC0AF}" presName="horzSpace2" presStyleCnt="0"/>
      <dgm:spPr/>
    </dgm:pt>
    <dgm:pt modelId="{9BDFE46B-C686-4444-BB8C-DF6867D8C72E}" type="pres">
      <dgm:prSet presAssocID="{6D0E1830-940D-4595-B4C4-132F713EC0AF}" presName="tx2" presStyleLbl="revTx" presStyleIdx="12" presStyleCnt="16"/>
      <dgm:spPr/>
    </dgm:pt>
    <dgm:pt modelId="{5BE3BCD2-1BF0-4E9F-BD8D-677A0417A392}" type="pres">
      <dgm:prSet presAssocID="{6D0E1830-940D-4595-B4C4-132F713EC0AF}" presName="vert2" presStyleCnt="0"/>
      <dgm:spPr/>
    </dgm:pt>
    <dgm:pt modelId="{DAFA1C71-33B6-41F5-8A78-2DB2ABF6CD5B}" type="pres">
      <dgm:prSet presAssocID="{6D0E1830-940D-4595-B4C4-132F713EC0AF}" presName="thinLine2b" presStyleLbl="callout" presStyleIdx="9" presStyleCnt="11"/>
      <dgm:spPr/>
    </dgm:pt>
    <dgm:pt modelId="{B37CD11C-76DC-42D2-8C26-8C28C4C8B2BC}" type="pres">
      <dgm:prSet presAssocID="{6D0E1830-940D-4595-B4C4-132F713EC0AF}" presName="vertSpace2b" presStyleCnt="0"/>
      <dgm:spPr/>
    </dgm:pt>
    <dgm:pt modelId="{6F8B727A-71D9-4170-B4C7-A85E4398702B}" type="pres">
      <dgm:prSet presAssocID="{924D2834-8815-4A69-90D8-E15CC8531B0C}" presName="thickLine" presStyleLbl="alignNode1" presStyleIdx="3" presStyleCnt="5"/>
      <dgm:spPr/>
    </dgm:pt>
    <dgm:pt modelId="{EB902B02-6E78-4753-A678-3742884814C8}" type="pres">
      <dgm:prSet presAssocID="{924D2834-8815-4A69-90D8-E15CC8531B0C}" presName="horz1" presStyleCnt="0"/>
      <dgm:spPr/>
    </dgm:pt>
    <dgm:pt modelId="{2F419C48-9E67-431E-BFF5-791569DCFCEF}" type="pres">
      <dgm:prSet presAssocID="{924D2834-8815-4A69-90D8-E15CC8531B0C}" presName="tx1" presStyleLbl="revTx" presStyleIdx="13" presStyleCnt="16"/>
      <dgm:spPr/>
    </dgm:pt>
    <dgm:pt modelId="{5CBE026D-3B44-4652-BADD-BE8FB7B7360F}" type="pres">
      <dgm:prSet presAssocID="{924D2834-8815-4A69-90D8-E15CC8531B0C}" presName="vert1" presStyleCnt="0"/>
      <dgm:spPr/>
    </dgm:pt>
    <dgm:pt modelId="{4FABB373-3DF6-4CF3-8938-E4A1C1EA6390}" type="pres">
      <dgm:prSet presAssocID="{4ED70563-A0DC-4976-B333-E331E62AB1A2}" presName="thickLine" presStyleLbl="alignNode1" presStyleIdx="4" presStyleCnt="5"/>
      <dgm:spPr/>
    </dgm:pt>
    <dgm:pt modelId="{758AA31A-D982-4E39-912A-4A78608DC59A}" type="pres">
      <dgm:prSet presAssocID="{4ED70563-A0DC-4976-B333-E331E62AB1A2}" presName="horz1" presStyleCnt="0"/>
      <dgm:spPr/>
    </dgm:pt>
    <dgm:pt modelId="{3CBBC8A9-A001-4086-B6CB-206727EF7A06}" type="pres">
      <dgm:prSet presAssocID="{4ED70563-A0DC-4976-B333-E331E62AB1A2}" presName="tx1" presStyleLbl="revTx" presStyleIdx="14" presStyleCnt="16"/>
      <dgm:spPr/>
    </dgm:pt>
    <dgm:pt modelId="{F277F792-B5C0-4B44-88AD-81F4530543C7}" type="pres">
      <dgm:prSet presAssocID="{4ED70563-A0DC-4976-B333-E331E62AB1A2}" presName="vert1" presStyleCnt="0"/>
      <dgm:spPr/>
    </dgm:pt>
    <dgm:pt modelId="{FB311AED-A5FA-4057-BD89-D7AB3C792CD3}" type="pres">
      <dgm:prSet presAssocID="{DF8EFA4B-F2C0-4827-B789-0F329AB25F0F}" presName="vertSpace2a" presStyleCnt="0"/>
      <dgm:spPr/>
    </dgm:pt>
    <dgm:pt modelId="{0A0C7520-D46C-4517-94E7-97128466C04F}" type="pres">
      <dgm:prSet presAssocID="{DF8EFA4B-F2C0-4827-B789-0F329AB25F0F}" presName="horz2" presStyleCnt="0"/>
      <dgm:spPr/>
    </dgm:pt>
    <dgm:pt modelId="{A6760643-6B6F-4035-A19E-7FF8767ECB25}" type="pres">
      <dgm:prSet presAssocID="{DF8EFA4B-F2C0-4827-B789-0F329AB25F0F}" presName="horzSpace2" presStyleCnt="0"/>
      <dgm:spPr/>
    </dgm:pt>
    <dgm:pt modelId="{C41816A2-5959-474C-9CCF-8EE9D528D1F3}" type="pres">
      <dgm:prSet presAssocID="{DF8EFA4B-F2C0-4827-B789-0F329AB25F0F}" presName="tx2" presStyleLbl="revTx" presStyleIdx="15" presStyleCnt="16"/>
      <dgm:spPr/>
    </dgm:pt>
    <dgm:pt modelId="{C45E640E-2752-4C8C-8997-3C985727D328}" type="pres">
      <dgm:prSet presAssocID="{DF8EFA4B-F2C0-4827-B789-0F329AB25F0F}" presName="vert2" presStyleCnt="0"/>
      <dgm:spPr/>
    </dgm:pt>
    <dgm:pt modelId="{4285138F-42C5-4E8C-8632-5ADA37540F43}" type="pres">
      <dgm:prSet presAssocID="{DF8EFA4B-F2C0-4827-B789-0F329AB25F0F}" presName="thinLine2b" presStyleLbl="callout" presStyleIdx="10" presStyleCnt="11"/>
      <dgm:spPr/>
    </dgm:pt>
    <dgm:pt modelId="{E9D0BFCE-C9D5-41A6-89A0-5BD9433A4862}" type="pres">
      <dgm:prSet presAssocID="{DF8EFA4B-F2C0-4827-B789-0F329AB25F0F}" presName="vertSpace2b" presStyleCnt="0"/>
      <dgm:spPr/>
    </dgm:pt>
  </dgm:ptLst>
  <dgm:cxnLst>
    <dgm:cxn modelId="{CD385501-30D2-44D5-A107-2AE9A6BD24C2}" srcId="{5868F676-1EDF-42F3-8405-394E1B411055}" destId="{7EAD5D51-FF4F-4E26-839B-572CE6410D85}" srcOrd="0" destOrd="0" parTransId="{70657084-6AC0-40BC-9720-6E7FF39EE8BF}" sibTransId="{C5CDC32A-1DCB-49C8-8B24-E062AF132EDB}"/>
    <dgm:cxn modelId="{0DD8E003-BBB2-427A-8E0D-8F07046390BE}" srcId="{8090CB3F-EDC1-4BD7-B57C-5465FC9ADA6F}" destId="{5868F676-1EDF-42F3-8405-394E1B411055}" srcOrd="1" destOrd="0" parTransId="{72AF7BED-82AF-4836-8CCE-83797F9A05EC}" sibTransId="{0D8F9F8F-39FC-4FBB-8B9D-E34C024B5A1B}"/>
    <dgm:cxn modelId="{3C7DDB06-4E00-4728-BDE7-A6A9888E79E1}" type="presOf" srcId="{A7F12BA1-00B1-47DD-A9D2-970744D1F1F6}" destId="{AB3B57B6-4535-4FFC-B39C-CB724E63C6B4}" srcOrd="0" destOrd="0" presId="urn:microsoft.com/office/officeart/2008/layout/LinedList"/>
    <dgm:cxn modelId="{46FD800E-5FD9-45C4-8B3B-348AA25983F3}" type="presOf" srcId="{987AAD54-0D23-4529-B260-D8783C054CDA}" destId="{CB39111C-19FF-41F8-9719-0AA1841DE894}" srcOrd="0" destOrd="0" presId="urn:microsoft.com/office/officeart/2008/layout/LinedList"/>
    <dgm:cxn modelId="{0496C612-B93D-4A2C-9C15-274C654814F0}" type="presOf" srcId="{CFD105A1-630D-4812-A7DA-5A78D01A2E7B}" destId="{B989FCEF-5652-415B-9C18-892528687199}" srcOrd="0" destOrd="0" presId="urn:microsoft.com/office/officeart/2008/layout/LinedList"/>
    <dgm:cxn modelId="{2E16E812-045E-48CA-A8C0-EA685F917762}" type="presOf" srcId="{924D2834-8815-4A69-90D8-E15CC8531B0C}" destId="{2F419C48-9E67-431E-BFF5-791569DCFCEF}" srcOrd="0" destOrd="0" presId="urn:microsoft.com/office/officeart/2008/layout/LinedList"/>
    <dgm:cxn modelId="{2388C72A-F741-4F9B-B770-446562C5D678}" type="presOf" srcId="{6D0E1830-940D-4595-B4C4-132F713EC0AF}" destId="{9BDFE46B-C686-4444-BB8C-DF6867D8C72E}" srcOrd="0" destOrd="0" presId="urn:microsoft.com/office/officeart/2008/layout/LinedList"/>
    <dgm:cxn modelId="{2123A32F-275D-46E0-BEA3-F0663064C706}" type="presOf" srcId="{7EAD5D51-FF4F-4E26-839B-572CE6410D85}" destId="{51427C46-B568-49BD-A0C0-E23B8DFBC19B}" srcOrd="0" destOrd="0" presId="urn:microsoft.com/office/officeart/2008/layout/LinedList"/>
    <dgm:cxn modelId="{7A7A4B30-EF08-464F-AF2A-5FEC3D60BA8B}" srcId="{57B7E94E-49F9-44C7-A83C-75AF1024F46A}" destId="{E2C400E2-340F-4E0F-9897-2DD60640A27C}" srcOrd="2" destOrd="0" parTransId="{D81EAF50-9DE9-4097-BE1E-7231D2D611B1}" sibTransId="{FDE76B76-FB2F-4078-AB0C-6E1F64251227}"/>
    <dgm:cxn modelId="{26D91243-E33C-4983-AF7F-15A8CEE249AA}" srcId="{57B7E94E-49F9-44C7-A83C-75AF1024F46A}" destId="{A7F12BA1-00B1-47DD-A9D2-970744D1F1F6}" srcOrd="3" destOrd="0" parTransId="{43F8492C-6B7D-4EE3-9FD3-1FE7296A75C9}" sibTransId="{9E15EEC4-4955-47F1-A9B3-087F5A6CEE73}"/>
    <dgm:cxn modelId="{9C38A546-F93B-4DD0-8556-7B3B3A71472C}" type="presOf" srcId="{8090CB3F-EDC1-4BD7-B57C-5465FC9ADA6F}" destId="{46D95772-063F-4ECD-A748-D086FAE69ABD}" srcOrd="0" destOrd="0" presId="urn:microsoft.com/office/officeart/2008/layout/LinedList"/>
    <dgm:cxn modelId="{35A1214C-5B0B-4F0B-ABDE-72AF6B34F71F}" srcId="{8090CB3F-EDC1-4BD7-B57C-5465FC9ADA6F}" destId="{57B7E94E-49F9-44C7-A83C-75AF1024F46A}" srcOrd="0" destOrd="0" parTransId="{15452895-5590-415E-90EB-CD4EAE66E177}" sibTransId="{1D336ABE-879E-4DAD-875B-AC46D4525BE6}"/>
    <dgm:cxn modelId="{082EE15C-DC3D-43C8-9E89-1763E9CC1C52}" type="presOf" srcId="{0B3350B2-1FAE-4CD1-8725-413AD3071FA6}" destId="{A71FF2CA-B90B-45CB-B826-509676D1877B}" srcOrd="0" destOrd="0" presId="urn:microsoft.com/office/officeart/2008/layout/LinedList"/>
    <dgm:cxn modelId="{26757C5D-4F53-4C28-83B5-39EAE92FB3DA}" srcId="{8090CB3F-EDC1-4BD7-B57C-5465FC9ADA6F}" destId="{4ED70563-A0DC-4976-B333-E331E62AB1A2}" srcOrd="4" destOrd="0" parTransId="{413B885A-A598-4E6E-9284-5C7E5256C89A}" sibTransId="{F9D4A29A-250A-4D78-9BEF-5756B4E8476B}"/>
    <dgm:cxn modelId="{E9620C64-176B-473A-B833-31B5F3429DDD}" srcId="{57B7E94E-49F9-44C7-A83C-75AF1024F46A}" destId="{987AAD54-0D23-4529-B260-D8783C054CDA}" srcOrd="0" destOrd="0" parTransId="{9B16591E-BF77-4414-8E7A-6E2CCA5CB22E}" sibTransId="{04D1D8AA-433D-4912-8CEA-B78DBFD166C4}"/>
    <dgm:cxn modelId="{7EB0CB65-0118-4B01-A300-97FA92347B76}" srcId="{5868F676-1EDF-42F3-8405-394E1B411055}" destId="{CFD105A1-630D-4812-A7DA-5A78D01A2E7B}" srcOrd="2" destOrd="0" parTransId="{1C8418EB-6CA1-4A2F-AD75-298AF6EC367C}" sibTransId="{6A811912-A46B-47C5-94C6-38640AA8E46A}"/>
    <dgm:cxn modelId="{981D6E75-A232-4FA2-9B66-2F1F61A11466}" type="presOf" srcId="{DF8EFA4B-F2C0-4827-B789-0F329AB25F0F}" destId="{C41816A2-5959-474C-9CCF-8EE9D528D1F3}" srcOrd="0" destOrd="0" presId="urn:microsoft.com/office/officeart/2008/layout/LinedList"/>
    <dgm:cxn modelId="{CF7DA579-EE3C-410E-BDBA-97794860E77B}" srcId="{4ED70563-A0DC-4976-B333-E331E62AB1A2}" destId="{DF8EFA4B-F2C0-4827-B789-0F329AB25F0F}" srcOrd="0" destOrd="0" parTransId="{2D79E128-6DD0-4622-BE33-62BE15EFCCFB}" sibTransId="{70FEF147-0C59-46F1-B230-32113410BD67}"/>
    <dgm:cxn modelId="{A49A777B-C1C7-4B76-AEA7-A1D0FF28FBB4}" type="presOf" srcId="{4ED70563-A0DC-4976-B333-E331E62AB1A2}" destId="{3CBBC8A9-A001-4086-B6CB-206727EF7A06}" srcOrd="0" destOrd="0" presId="urn:microsoft.com/office/officeart/2008/layout/LinedList"/>
    <dgm:cxn modelId="{A6954882-69E8-4148-A94F-69893CCB50F9}" type="presOf" srcId="{57B7E94E-49F9-44C7-A83C-75AF1024F46A}" destId="{3A543A0C-0936-4478-AFD2-0631E0548C8F}" srcOrd="0" destOrd="0" presId="urn:microsoft.com/office/officeart/2008/layout/LinedList"/>
    <dgm:cxn modelId="{3CC73B89-DCA6-4948-A57B-34EE441FD19D}" srcId="{57B7E94E-49F9-44C7-A83C-75AF1024F46A}" destId="{0B3350B2-1FAE-4CD1-8725-413AD3071FA6}" srcOrd="1" destOrd="0" parTransId="{CCB96502-4B37-4DCC-98F1-0FF29F144A17}" sibTransId="{CD7CB9DC-AA5F-4148-ABE6-584399C019E7}"/>
    <dgm:cxn modelId="{3AD4778A-8E2C-4100-B3CD-8B329A4819D4}" type="presOf" srcId="{E2C400E2-340F-4E0F-9897-2DD60640A27C}" destId="{AB0F2173-75EA-4A6B-B5D4-7FD1A88260F9}" srcOrd="0" destOrd="0" presId="urn:microsoft.com/office/officeart/2008/layout/LinedList"/>
    <dgm:cxn modelId="{5A28F48F-F0D9-4234-9694-BCD9DBB2BB0F}" srcId="{5868F676-1EDF-42F3-8405-394E1B411055}" destId="{41DDC529-4EB6-48C0-B453-6F9A8E324A00}" srcOrd="3" destOrd="0" parTransId="{C31746B8-2617-419D-93CD-F453F00BCDF1}" sibTransId="{7B9BA5B8-BFB8-4154-B5EE-6E2AB7572A07}"/>
    <dgm:cxn modelId="{92787296-B757-45D3-8DD0-39742E30FCDF}" type="presOf" srcId="{F957AB5C-29A5-43B9-90FE-AA444F87993A}" destId="{E9F36BC6-F1A5-435D-B3EC-84B634D5858A}" srcOrd="0" destOrd="0" presId="urn:microsoft.com/office/officeart/2008/layout/LinedList"/>
    <dgm:cxn modelId="{41C5529A-E6C2-4EC6-907C-52FA16DD4FB4}" srcId="{C5DC6592-5441-4280-BFA0-0DD6A2C83C7B}" destId="{55DFAB86-0551-472F-B2D3-88A3A32415B9}" srcOrd="0" destOrd="0" parTransId="{1BF07F0C-8B6B-4F22-A310-CC5DD6347591}" sibTransId="{376F1DD5-A622-4D5A-BD27-2F8849FD0907}"/>
    <dgm:cxn modelId="{3114FE9A-BB8E-4DAA-A843-9F869E98A453}" type="presOf" srcId="{41DDC529-4EB6-48C0-B453-6F9A8E324A00}" destId="{E3951C19-CD9B-4702-9B30-3673ABAF73A4}" srcOrd="0" destOrd="0" presId="urn:microsoft.com/office/officeart/2008/layout/LinedList"/>
    <dgm:cxn modelId="{8E9922A2-5233-4AD7-A93E-8926976C8AB1}" srcId="{8090CB3F-EDC1-4BD7-B57C-5465FC9ADA6F}" destId="{C5DC6592-5441-4280-BFA0-0DD6A2C83C7B}" srcOrd="2" destOrd="0" parTransId="{7B1B464D-C340-4DF5-B5A8-608FFA8E1A2B}" sibTransId="{504B6DDA-5D62-426C-A589-28856DDE9686}"/>
    <dgm:cxn modelId="{29AC8DB2-40A9-4CDB-92CA-3B3425793497}" type="presOf" srcId="{5868F676-1EDF-42F3-8405-394E1B411055}" destId="{E0BC16C0-4CBC-4E47-B05E-5E6D2EB8E690}" srcOrd="0" destOrd="0" presId="urn:microsoft.com/office/officeart/2008/layout/LinedList"/>
    <dgm:cxn modelId="{D3C657C8-3D35-41F5-8E0E-13B5D470BF47}" type="presOf" srcId="{C5DC6592-5441-4280-BFA0-0DD6A2C83C7B}" destId="{254AF9A7-013C-4E54-A35A-50E321F36A31}" srcOrd="0" destOrd="0" presId="urn:microsoft.com/office/officeart/2008/layout/LinedList"/>
    <dgm:cxn modelId="{8AF410D7-2996-413D-ABBC-CAE66A3333A4}" srcId="{5868F676-1EDF-42F3-8405-394E1B411055}" destId="{F957AB5C-29A5-43B9-90FE-AA444F87993A}" srcOrd="1" destOrd="0" parTransId="{7451AF96-2705-4632-835E-04DA1F674C9D}" sibTransId="{03258FD9-230B-4376-8492-EE08FB72E8A2}"/>
    <dgm:cxn modelId="{D7820DDE-458A-4FC8-AA92-3B275584E250}" srcId="{8090CB3F-EDC1-4BD7-B57C-5465FC9ADA6F}" destId="{924D2834-8815-4A69-90D8-E15CC8531B0C}" srcOrd="3" destOrd="0" parTransId="{D81C0005-157A-4019-82E3-0422E32A3DB7}" sibTransId="{BD6383AB-27A0-4397-B25E-29045CE764A9}"/>
    <dgm:cxn modelId="{5ACB31EF-D60F-407F-901E-8A0381DB61D9}" type="presOf" srcId="{55DFAB86-0551-472F-B2D3-88A3A32415B9}" destId="{1A7236D2-0A7A-452F-A77E-8218EF15610B}" srcOrd="0" destOrd="0" presId="urn:microsoft.com/office/officeart/2008/layout/LinedList"/>
    <dgm:cxn modelId="{094CD7F6-96B0-4C8E-8ADE-5D070E3A1A87}" srcId="{C5DC6592-5441-4280-BFA0-0DD6A2C83C7B}" destId="{6D0E1830-940D-4595-B4C4-132F713EC0AF}" srcOrd="1" destOrd="0" parTransId="{77803D7B-64FF-4A41-ADAC-C14C0DA3AA17}" sibTransId="{D620CA7D-5734-4A25-8BEC-52B48754E5A7}"/>
    <dgm:cxn modelId="{32CA132D-FA58-45F4-85CD-1E353C0F66A9}" type="presParOf" srcId="{46D95772-063F-4ECD-A748-D086FAE69ABD}" destId="{4EF58DEE-D2D9-4552-B36E-EB091B9C55B5}" srcOrd="0" destOrd="0" presId="urn:microsoft.com/office/officeart/2008/layout/LinedList"/>
    <dgm:cxn modelId="{D0A12D5A-C341-4EE2-95BE-4DE254DE4FD2}" type="presParOf" srcId="{46D95772-063F-4ECD-A748-D086FAE69ABD}" destId="{6FC7C0F8-095F-4833-9DF9-3C53A5620A50}" srcOrd="1" destOrd="0" presId="urn:microsoft.com/office/officeart/2008/layout/LinedList"/>
    <dgm:cxn modelId="{24A4CA4B-9496-4936-BCD8-627640F076A6}" type="presParOf" srcId="{6FC7C0F8-095F-4833-9DF9-3C53A5620A50}" destId="{3A543A0C-0936-4478-AFD2-0631E0548C8F}" srcOrd="0" destOrd="0" presId="urn:microsoft.com/office/officeart/2008/layout/LinedList"/>
    <dgm:cxn modelId="{613381D6-8E1A-4169-AE34-D9F583589C46}" type="presParOf" srcId="{6FC7C0F8-095F-4833-9DF9-3C53A5620A50}" destId="{1220346C-1508-4359-A1EE-A711D8E2C369}" srcOrd="1" destOrd="0" presId="urn:microsoft.com/office/officeart/2008/layout/LinedList"/>
    <dgm:cxn modelId="{121662C2-38D4-4C76-BCC2-0EFF0C3A7189}" type="presParOf" srcId="{1220346C-1508-4359-A1EE-A711D8E2C369}" destId="{121EE204-4575-4285-8606-48F32956E14C}" srcOrd="0" destOrd="0" presId="urn:microsoft.com/office/officeart/2008/layout/LinedList"/>
    <dgm:cxn modelId="{9F3EA82E-F72E-4985-A29C-F1EF7976DFF4}" type="presParOf" srcId="{1220346C-1508-4359-A1EE-A711D8E2C369}" destId="{3167D53A-219D-4E84-AB74-55D61F6B8789}" srcOrd="1" destOrd="0" presId="urn:microsoft.com/office/officeart/2008/layout/LinedList"/>
    <dgm:cxn modelId="{8308C64B-22A6-4CC8-97E8-FFE2CD13AE7A}" type="presParOf" srcId="{3167D53A-219D-4E84-AB74-55D61F6B8789}" destId="{53101695-FA7D-4DDA-992F-15A920E9304A}" srcOrd="0" destOrd="0" presId="urn:microsoft.com/office/officeart/2008/layout/LinedList"/>
    <dgm:cxn modelId="{8DD071B6-88FB-4CA0-B055-F1D6D2AB97FE}" type="presParOf" srcId="{3167D53A-219D-4E84-AB74-55D61F6B8789}" destId="{CB39111C-19FF-41F8-9719-0AA1841DE894}" srcOrd="1" destOrd="0" presId="urn:microsoft.com/office/officeart/2008/layout/LinedList"/>
    <dgm:cxn modelId="{78DF0F22-684D-447B-8094-048BDEF03581}" type="presParOf" srcId="{3167D53A-219D-4E84-AB74-55D61F6B8789}" destId="{7BC1F7B8-FB9A-4776-B11F-84E2BE4F0A14}" srcOrd="2" destOrd="0" presId="urn:microsoft.com/office/officeart/2008/layout/LinedList"/>
    <dgm:cxn modelId="{55C8B0FF-CEEA-4681-9A62-5D9D152E8B9C}" type="presParOf" srcId="{1220346C-1508-4359-A1EE-A711D8E2C369}" destId="{53C39D5F-6F30-4668-9ED8-B42750E48C75}" srcOrd="2" destOrd="0" presId="urn:microsoft.com/office/officeart/2008/layout/LinedList"/>
    <dgm:cxn modelId="{0D528F96-ED9C-40D0-99BD-723C38111730}" type="presParOf" srcId="{1220346C-1508-4359-A1EE-A711D8E2C369}" destId="{83325B63-6D4A-47A5-B7AC-2D269F9CABCD}" srcOrd="3" destOrd="0" presId="urn:microsoft.com/office/officeart/2008/layout/LinedList"/>
    <dgm:cxn modelId="{52805398-AFCF-4027-908F-CD97730E3DCB}" type="presParOf" srcId="{1220346C-1508-4359-A1EE-A711D8E2C369}" destId="{4E05EED7-A249-45B6-B93A-F5604A9397DF}" srcOrd="4" destOrd="0" presId="urn:microsoft.com/office/officeart/2008/layout/LinedList"/>
    <dgm:cxn modelId="{F4BE5C94-E413-4CEF-9DD3-72C8707F6BD3}" type="presParOf" srcId="{4E05EED7-A249-45B6-B93A-F5604A9397DF}" destId="{B7FD8D4F-0167-4C4F-BE7C-A10DC4153566}" srcOrd="0" destOrd="0" presId="urn:microsoft.com/office/officeart/2008/layout/LinedList"/>
    <dgm:cxn modelId="{10811859-2901-4096-A329-B4DEFC8D7931}" type="presParOf" srcId="{4E05EED7-A249-45B6-B93A-F5604A9397DF}" destId="{A71FF2CA-B90B-45CB-B826-509676D1877B}" srcOrd="1" destOrd="0" presId="urn:microsoft.com/office/officeart/2008/layout/LinedList"/>
    <dgm:cxn modelId="{694D2E91-8B91-4597-961F-AFC25B2D6A96}" type="presParOf" srcId="{4E05EED7-A249-45B6-B93A-F5604A9397DF}" destId="{2B1157D1-9188-4E26-A730-26B1229EB2FB}" srcOrd="2" destOrd="0" presId="urn:microsoft.com/office/officeart/2008/layout/LinedList"/>
    <dgm:cxn modelId="{BE4BF258-6CFF-4390-AA5A-284136138C74}" type="presParOf" srcId="{1220346C-1508-4359-A1EE-A711D8E2C369}" destId="{6A81A078-1A13-4383-9010-6EADB4657AEE}" srcOrd="5" destOrd="0" presId="urn:microsoft.com/office/officeart/2008/layout/LinedList"/>
    <dgm:cxn modelId="{284E27A3-1942-4A66-A2BA-7A1EB6BBE0D2}" type="presParOf" srcId="{1220346C-1508-4359-A1EE-A711D8E2C369}" destId="{19DC035F-1B89-45B5-AC6D-DC41CC6ABCC5}" srcOrd="6" destOrd="0" presId="urn:microsoft.com/office/officeart/2008/layout/LinedList"/>
    <dgm:cxn modelId="{D50C9DA3-8335-41A0-8D4F-DAE81EB0CC1F}" type="presParOf" srcId="{1220346C-1508-4359-A1EE-A711D8E2C369}" destId="{11DF4ACC-27A9-4012-87B6-86FF94684426}" srcOrd="7" destOrd="0" presId="urn:microsoft.com/office/officeart/2008/layout/LinedList"/>
    <dgm:cxn modelId="{5ABA89D5-476E-444C-849B-ABCC224C8502}" type="presParOf" srcId="{11DF4ACC-27A9-4012-87B6-86FF94684426}" destId="{DBF550C8-359C-4416-9D53-C77C77BC6E1F}" srcOrd="0" destOrd="0" presId="urn:microsoft.com/office/officeart/2008/layout/LinedList"/>
    <dgm:cxn modelId="{7F2032A0-89A6-47D2-A985-FFDE278691D0}" type="presParOf" srcId="{11DF4ACC-27A9-4012-87B6-86FF94684426}" destId="{AB0F2173-75EA-4A6B-B5D4-7FD1A88260F9}" srcOrd="1" destOrd="0" presId="urn:microsoft.com/office/officeart/2008/layout/LinedList"/>
    <dgm:cxn modelId="{2C54CF62-1217-4622-94B2-C8277A530C69}" type="presParOf" srcId="{11DF4ACC-27A9-4012-87B6-86FF94684426}" destId="{20670974-99DF-4014-AF19-2A2CADDF6AB1}" srcOrd="2" destOrd="0" presId="urn:microsoft.com/office/officeart/2008/layout/LinedList"/>
    <dgm:cxn modelId="{2411BB02-73A0-4E20-877C-7F4218AD1259}" type="presParOf" srcId="{1220346C-1508-4359-A1EE-A711D8E2C369}" destId="{D40AD1E2-710F-4459-B79F-686F5FF0F4CC}" srcOrd="8" destOrd="0" presId="urn:microsoft.com/office/officeart/2008/layout/LinedList"/>
    <dgm:cxn modelId="{C50C6020-277C-42F4-B1AD-3D75B44A23BA}" type="presParOf" srcId="{1220346C-1508-4359-A1EE-A711D8E2C369}" destId="{80A14319-D278-4B40-B31B-9ACA641522BD}" srcOrd="9" destOrd="0" presId="urn:microsoft.com/office/officeart/2008/layout/LinedList"/>
    <dgm:cxn modelId="{BBEA6FF8-5155-444C-9BB0-537BE1C3B18B}" type="presParOf" srcId="{1220346C-1508-4359-A1EE-A711D8E2C369}" destId="{B45CD892-1AA9-401C-A0A5-4C3506805520}" srcOrd="10" destOrd="0" presId="urn:microsoft.com/office/officeart/2008/layout/LinedList"/>
    <dgm:cxn modelId="{AAEA2E2C-0E31-4CBC-AE45-77A55575FADE}" type="presParOf" srcId="{B45CD892-1AA9-401C-A0A5-4C3506805520}" destId="{5475E075-7644-45D2-99E5-7B03946413CC}" srcOrd="0" destOrd="0" presId="urn:microsoft.com/office/officeart/2008/layout/LinedList"/>
    <dgm:cxn modelId="{1EF2CA4B-7061-42FA-A8FE-F081E1CACF3F}" type="presParOf" srcId="{B45CD892-1AA9-401C-A0A5-4C3506805520}" destId="{AB3B57B6-4535-4FFC-B39C-CB724E63C6B4}" srcOrd="1" destOrd="0" presId="urn:microsoft.com/office/officeart/2008/layout/LinedList"/>
    <dgm:cxn modelId="{52F78653-6C0E-4AE8-BE64-5ECFFAAB34EC}" type="presParOf" srcId="{B45CD892-1AA9-401C-A0A5-4C3506805520}" destId="{B70A398C-B717-4980-AC94-1EFC971856D0}" srcOrd="2" destOrd="0" presId="urn:microsoft.com/office/officeart/2008/layout/LinedList"/>
    <dgm:cxn modelId="{9DEB13C3-6D33-4142-8217-2E3E2D13C1D3}" type="presParOf" srcId="{1220346C-1508-4359-A1EE-A711D8E2C369}" destId="{4871CF8E-F7DF-4D60-9133-0CF3D6548912}" srcOrd="11" destOrd="0" presId="urn:microsoft.com/office/officeart/2008/layout/LinedList"/>
    <dgm:cxn modelId="{6B231831-6F63-48FA-9AAC-75DAA4145731}" type="presParOf" srcId="{1220346C-1508-4359-A1EE-A711D8E2C369}" destId="{341F1F6B-1AB9-4F19-8296-92AFA27A0296}" srcOrd="12" destOrd="0" presId="urn:microsoft.com/office/officeart/2008/layout/LinedList"/>
    <dgm:cxn modelId="{C518D025-D783-489B-B938-5C53B689FBF6}" type="presParOf" srcId="{46D95772-063F-4ECD-A748-D086FAE69ABD}" destId="{136CE8E4-5900-4AD3-9CC8-BF7DA9B235DB}" srcOrd="2" destOrd="0" presId="urn:microsoft.com/office/officeart/2008/layout/LinedList"/>
    <dgm:cxn modelId="{EBD00E13-3991-49E8-87ED-7FA873D94A2F}" type="presParOf" srcId="{46D95772-063F-4ECD-A748-D086FAE69ABD}" destId="{744B7370-42E5-4607-B10C-3B830E8C09CE}" srcOrd="3" destOrd="0" presId="urn:microsoft.com/office/officeart/2008/layout/LinedList"/>
    <dgm:cxn modelId="{08F52E85-43EE-4174-93A8-592D516198D3}" type="presParOf" srcId="{744B7370-42E5-4607-B10C-3B830E8C09CE}" destId="{E0BC16C0-4CBC-4E47-B05E-5E6D2EB8E690}" srcOrd="0" destOrd="0" presId="urn:microsoft.com/office/officeart/2008/layout/LinedList"/>
    <dgm:cxn modelId="{CFC55482-69F0-4244-BEF0-2944CE58E791}" type="presParOf" srcId="{744B7370-42E5-4607-B10C-3B830E8C09CE}" destId="{5CD09DC9-8011-42A5-A247-0148F69DABA6}" srcOrd="1" destOrd="0" presId="urn:microsoft.com/office/officeart/2008/layout/LinedList"/>
    <dgm:cxn modelId="{D22CD52D-2B1D-42EC-8546-F4B495013519}" type="presParOf" srcId="{5CD09DC9-8011-42A5-A247-0148F69DABA6}" destId="{A2E9DD41-67D8-42FB-B96C-43386612BF4B}" srcOrd="0" destOrd="0" presId="urn:microsoft.com/office/officeart/2008/layout/LinedList"/>
    <dgm:cxn modelId="{65DA07E7-A765-4F8A-AC94-617B655B92E3}" type="presParOf" srcId="{5CD09DC9-8011-42A5-A247-0148F69DABA6}" destId="{0170151C-95D5-4EA4-A5B7-800884DF00B4}" srcOrd="1" destOrd="0" presId="urn:microsoft.com/office/officeart/2008/layout/LinedList"/>
    <dgm:cxn modelId="{60117311-8E23-458A-B7C2-20F630FB56C0}" type="presParOf" srcId="{0170151C-95D5-4EA4-A5B7-800884DF00B4}" destId="{CDC3E588-FFCA-4B9B-A296-A9F8C4E3FAE9}" srcOrd="0" destOrd="0" presId="urn:microsoft.com/office/officeart/2008/layout/LinedList"/>
    <dgm:cxn modelId="{BDB1FDDF-F560-4BAB-8723-FB37AD16B51E}" type="presParOf" srcId="{0170151C-95D5-4EA4-A5B7-800884DF00B4}" destId="{51427C46-B568-49BD-A0C0-E23B8DFBC19B}" srcOrd="1" destOrd="0" presId="urn:microsoft.com/office/officeart/2008/layout/LinedList"/>
    <dgm:cxn modelId="{E93BEEE4-B0A0-461B-A73F-90BFA28786CC}" type="presParOf" srcId="{0170151C-95D5-4EA4-A5B7-800884DF00B4}" destId="{C17AD4AE-FEDA-46F1-98E7-275954906C48}" srcOrd="2" destOrd="0" presId="urn:microsoft.com/office/officeart/2008/layout/LinedList"/>
    <dgm:cxn modelId="{750EFCD1-B00D-4952-8565-5E86429520CE}" type="presParOf" srcId="{5CD09DC9-8011-42A5-A247-0148F69DABA6}" destId="{CC42DAF0-A3DA-4FF8-88EA-E836D86D2447}" srcOrd="2" destOrd="0" presId="urn:microsoft.com/office/officeart/2008/layout/LinedList"/>
    <dgm:cxn modelId="{B5B44485-5409-4C3F-84C8-0C92732ADF10}" type="presParOf" srcId="{5CD09DC9-8011-42A5-A247-0148F69DABA6}" destId="{CC5639CF-1E19-4781-9111-39B0F8528383}" srcOrd="3" destOrd="0" presId="urn:microsoft.com/office/officeart/2008/layout/LinedList"/>
    <dgm:cxn modelId="{00CD1A38-7C38-4CB8-B5B2-6E46476823A1}" type="presParOf" srcId="{5CD09DC9-8011-42A5-A247-0148F69DABA6}" destId="{AD839997-A410-4255-9891-19071074C3FC}" srcOrd="4" destOrd="0" presId="urn:microsoft.com/office/officeart/2008/layout/LinedList"/>
    <dgm:cxn modelId="{ED33BF6C-1F00-4642-94D0-1F8C338E84E8}" type="presParOf" srcId="{AD839997-A410-4255-9891-19071074C3FC}" destId="{9F1C87AF-3F5F-4BDE-B140-87EF3891A248}" srcOrd="0" destOrd="0" presId="urn:microsoft.com/office/officeart/2008/layout/LinedList"/>
    <dgm:cxn modelId="{54B7208E-D65C-4F7E-A7C8-AECF085C67F2}" type="presParOf" srcId="{AD839997-A410-4255-9891-19071074C3FC}" destId="{E9F36BC6-F1A5-435D-B3EC-84B634D5858A}" srcOrd="1" destOrd="0" presId="urn:microsoft.com/office/officeart/2008/layout/LinedList"/>
    <dgm:cxn modelId="{37382410-CB7A-4D46-A03E-A8425CB2F7B0}" type="presParOf" srcId="{AD839997-A410-4255-9891-19071074C3FC}" destId="{3B008327-EF37-4007-815C-C122EBD165D5}" srcOrd="2" destOrd="0" presId="urn:microsoft.com/office/officeart/2008/layout/LinedList"/>
    <dgm:cxn modelId="{97531E55-3142-4766-9659-9746B5710EB9}" type="presParOf" srcId="{5CD09DC9-8011-42A5-A247-0148F69DABA6}" destId="{32435BC4-2730-44B7-BE7C-CBDD2DEE11E8}" srcOrd="5" destOrd="0" presId="urn:microsoft.com/office/officeart/2008/layout/LinedList"/>
    <dgm:cxn modelId="{7D1C6013-39C9-4FBC-94F6-A6A32E893D83}" type="presParOf" srcId="{5CD09DC9-8011-42A5-A247-0148F69DABA6}" destId="{4DC8DB7E-24D4-4DB4-9F77-398EAF4559E0}" srcOrd="6" destOrd="0" presId="urn:microsoft.com/office/officeart/2008/layout/LinedList"/>
    <dgm:cxn modelId="{B3ED7FE5-0269-425F-B961-8B5E27FCC321}" type="presParOf" srcId="{5CD09DC9-8011-42A5-A247-0148F69DABA6}" destId="{C9D18E0E-09A0-4ECF-91ED-C75386249D46}" srcOrd="7" destOrd="0" presId="urn:microsoft.com/office/officeart/2008/layout/LinedList"/>
    <dgm:cxn modelId="{77C09C51-5312-45A6-B438-FA214FDD3AD4}" type="presParOf" srcId="{C9D18E0E-09A0-4ECF-91ED-C75386249D46}" destId="{DA864758-9241-4794-9428-28ABC5C65E3F}" srcOrd="0" destOrd="0" presId="urn:microsoft.com/office/officeart/2008/layout/LinedList"/>
    <dgm:cxn modelId="{BD4C5A0B-F326-4658-A91E-844B45D1974D}" type="presParOf" srcId="{C9D18E0E-09A0-4ECF-91ED-C75386249D46}" destId="{B989FCEF-5652-415B-9C18-892528687199}" srcOrd="1" destOrd="0" presId="urn:microsoft.com/office/officeart/2008/layout/LinedList"/>
    <dgm:cxn modelId="{049D1DF7-625C-4FF1-A740-F291BAEF0F43}" type="presParOf" srcId="{C9D18E0E-09A0-4ECF-91ED-C75386249D46}" destId="{9526408F-089A-42D6-AAFA-86007BE34694}" srcOrd="2" destOrd="0" presId="urn:microsoft.com/office/officeart/2008/layout/LinedList"/>
    <dgm:cxn modelId="{5237A6A6-8023-4B73-916D-CE604C5B1A7A}" type="presParOf" srcId="{5CD09DC9-8011-42A5-A247-0148F69DABA6}" destId="{029308E9-4CE5-4E31-BDD3-5C9C3901285D}" srcOrd="8" destOrd="0" presId="urn:microsoft.com/office/officeart/2008/layout/LinedList"/>
    <dgm:cxn modelId="{06013B31-171C-4C57-95B6-B700811854D3}" type="presParOf" srcId="{5CD09DC9-8011-42A5-A247-0148F69DABA6}" destId="{2BCAB5B4-F4A7-4BD0-842B-1F3BFAD09E5A}" srcOrd="9" destOrd="0" presId="urn:microsoft.com/office/officeart/2008/layout/LinedList"/>
    <dgm:cxn modelId="{48B993F4-2161-4E9C-A223-A8CF320852B1}" type="presParOf" srcId="{5CD09DC9-8011-42A5-A247-0148F69DABA6}" destId="{F7A8A08B-2A5C-49D4-955C-301AB120D868}" srcOrd="10" destOrd="0" presId="urn:microsoft.com/office/officeart/2008/layout/LinedList"/>
    <dgm:cxn modelId="{384397C1-FC6F-41A1-91EB-E189A2332115}" type="presParOf" srcId="{F7A8A08B-2A5C-49D4-955C-301AB120D868}" destId="{3955FCA6-DAEF-473A-9DFD-169B14DE24CE}" srcOrd="0" destOrd="0" presId="urn:microsoft.com/office/officeart/2008/layout/LinedList"/>
    <dgm:cxn modelId="{C6EC0629-5D6D-4882-8244-ECB5B80F6BEF}" type="presParOf" srcId="{F7A8A08B-2A5C-49D4-955C-301AB120D868}" destId="{E3951C19-CD9B-4702-9B30-3673ABAF73A4}" srcOrd="1" destOrd="0" presId="urn:microsoft.com/office/officeart/2008/layout/LinedList"/>
    <dgm:cxn modelId="{DDA6EFA1-7A98-4218-A7E2-FD891981D1EB}" type="presParOf" srcId="{F7A8A08B-2A5C-49D4-955C-301AB120D868}" destId="{56F978DB-DE7C-409F-A1BC-996608EAB446}" srcOrd="2" destOrd="0" presId="urn:microsoft.com/office/officeart/2008/layout/LinedList"/>
    <dgm:cxn modelId="{1A738EB4-2A08-4263-AD00-B3B7C5F16409}" type="presParOf" srcId="{5CD09DC9-8011-42A5-A247-0148F69DABA6}" destId="{10D713D6-2D82-4FF6-BF83-2BFEC899CD7C}" srcOrd="11" destOrd="0" presId="urn:microsoft.com/office/officeart/2008/layout/LinedList"/>
    <dgm:cxn modelId="{4B930C23-62C0-429E-BDA3-99BD8448019E}" type="presParOf" srcId="{5CD09DC9-8011-42A5-A247-0148F69DABA6}" destId="{A761CA24-804E-4BF3-A509-A38901D6B4D7}" srcOrd="12" destOrd="0" presId="urn:microsoft.com/office/officeart/2008/layout/LinedList"/>
    <dgm:cxn modelId="{49EDAE87-2B2F-4236-9187-800C32BBF490}" type="presParOf" srcId="{46D95772-063F-4ECD-A748-D086FAE69ABD}" destId="{FD65A2E3-38F4-46DA-876A-2DD168EDED8C}" srcOrd="4" destOrd="0" presId="urn:microsoft.com/office/officeart/2008/layout/LinedList"/>
    <dgm:cxn modelId="{B887C231-5996-4C15-A8A2-D69A50AC887A}" type="presParOf" srcId="{46D95772-063F-4ECD-A748-D086FAE69ABD}" destId="{53A89A3E-1E05-4A3F-8571-BA14BF3A6626}" srcOrd="5" destOrd="0" presId="urn:microsoft.com/office/officeart/2008/layout/LinedList"/>
    <dgm:cxn modelId="{F7430C7A-C22D-44D2-A18A-82F7BCA3DC74}" type="presParOf" srcId="{53A89A3E-1E05-4A3F-8571-BA14BF3A6626}" destId="{254AF9A7-013C-4E54-A35A-50E321F36A31}" srcOrd="0" destOrd="0" presId="urn:microsoft.com/office/officeart/2008/layout/LinedList"/>
    <dgm:cxn modelId="{52479AB2-B130-4199-B25E-B9775C00F785}" type="presParOf" srcId="{53A89A3E-1E05-4A3F-8571-BA14BF3A6626}" destId="{BCBCC5BF-524B-4FE1-BAAA-692FF8FF54D2}" srcOrd="1" destOrd="0" presId="urn:microsoft.com/office/officeart/2008/layout/LinedList"/>
    <dgm:cxn modelId="{E6E43407-3A97-4D16-A988-275A646EC2DD}" type="presParOf" srcId="{BCBCC5BF-524B-4FE1-BAAA-692FF8FF54D2}" destId="{1DFF2EB0-321B-479F-84AA-94582E5FB910}" srcOrd="0" destOrd="0" presId="urn:microsoft.com/office/officeart/2008/layout/LinedList"/>
    <dgm:cxn modelId="{EC052A47-E4D2-4871-853D-668D44E4F216}" type="presParOf" srcId="{BCBCC5BF-524B-4FE1-BAAA-692FF8FF54D2}" destId="{89022B19-84BC-4B5C-A5C7-280406302310}" srcOrd="1" destOrd="0" presId="urn:microsoft.com/office/officeart/2008/layout/LinedList"/>
    <dgm:cxn modelId="{1E990DED-8DD7-4C18-BD7F-2B95596409ED}" type="presParOf" srcId="{89022B19-84BC-4B5C-A5C7-280406302310}" destId="{434F9466-4D78-46FA-969F-44B03BC2929E}" srcOrd="0" destOrd="0" presId="urn:microsoft.com/office/officeart/2008/layout/LinedList"/>
    <dgm:cxn modelId="{82F34161-5A28-4E5E-B6D9-465F4381341D}" type="presParOf" srcId="{89022B19-84BC-4B5C-A5C7-280406302310}" destId="{1A7236D2-0A7A-452F-A77E-8218EF15610B}" srcOrd="1" destOrd="0" presId="urn:microsoft.com/office/officeart/2008/layout/LinedList"/>
    <dgm:cxn modelId="{2900F512-38A8-437D-ADBC-C272D3A71A59}" type="presParOf" srcId="{89022B19-84BC-4B5C-A5C7-280406302310}" destId="{D7801A9E-AC15-45FE-8F64-070080E19A49}" srcOrd="2" destOrd="0" presId="urn:microsoft.com/office/officeart/2008/layout/LinedList"/>
    <dgm:cxn modelId="{6AE264DA-3F07-443F-A48B-52359D2BD57D}" type="presParOf" srcId="{BCBCC5BF-524B-4FE1-BAAA-692FF8FF54D2}" destId="{0EADE00A-711A-43F7-A365-6CB86879E705}" srcOrd="2" destOrd="0" presId="urn:microsoft.com/office/officeart/2008/layout/LinedList"/>
    <dgm:cxn modelId="{22B99785-F758-4A40-B4D3-BA08DA88174B}" type="presParOf" srcId="{BCBCC5BF-524B-4FE1-BAAA-692FF8FF54D2}" destId="{FA81BF04-92B1-4A17-8406-AA3578F2BD2F}" srcOrd="3" destOrd="0" presId="urn:microsoft.com/office/officeart/2008/layout/LinedList"/>
    <dgm:cxn modelId="{B69AD062-E7FB-4B65-A0DB-D431660D4EAE}" type="presParOf" srcId="{BCBCC5BF-524B-4FE1-BAAA-692FF8FF54D2}" destId="{504C8DFF-0D32-4F89-8B92-CADAF4A7C465}" srcOrd="4" destOrd="0" presId="urn:microsoft.com/office/officeart/2008/layout/LinedList"/>
    <dgm:cxn modelId="{EA342567-9CE0-4D3C-88FA-3E0CAFB6B7D7}" type="presParOf" srcId="{504C8DFF-0D32-4F89-8B92-CADAF4A7C465}" destId="{6946A37B-4159-485B-885F-517E5AA0C39B}" srcOrd="0" destOrd="0" presId="urn:microsoft.com/office/officeart/2008/layout/LinedList"/>
    <dgm:cxn modelId="{4827E866-D6BD-4462-9A8C-F532A76B87DD}" type="presParOf" srcId="{504C8DFF-0D32-4F89-8B92-CADAF4A7C465}" destId="{9BDFE46B-C686-4444-BB8C-DF6867D8C72E}" srcOrd="1" destOrd="0" presId="urn:microsoft.com/office/officeart/2008/layout/LinedList"/>
    <dgm:cxn modelId="{2DDDA3DA-B433-4715-965A-78B3D3894C5C}" type="presParOf" srcId="{504C8DFF-0D32-4F89-8B92-CADAF4A7C465}" destId="{5BE3BCD2-1BF0-4E9F-BD8D-677A0417A392}" srcOrd="2" destOrd="0" presId="urn:microsoft.com/office/officeart/2008/layout/LinedList"/>
    <dgm:cxn modelId="{ABF6CA28-71D6-4C5E-ADEC-5DED6C736EEC}" type="presParOf" srcId="{BCBCC5BF-524B-4FE1-BAAA-692FF8FF54D2}" destId="{DAFA1C71-33B6-41F5-8A78-2DB2ABF6CD5B}" srcOrd="5" destOrd="0" presId="urn:microsoft.com/office/officeart/2008/layout/LinedList"/>
    <dgm:cxn modelId="{05BEBEFD-E603-42CC-A2A9-BAE4EE23B597}" type="presParOf" srcId="{BCBCC5BF-524B-4FE1-BAAA-692FF8FF54D2}" destId="{B37CD11C-76DC-42D2-8C26-8C28C4C8B2BC}" srcOrd="6" destOrd="0" presId="urn:microsoft.com/office/officeart/2008/layout/LinedList"/>
    <dgm:cxn modelId="{917ADD7F-09E6-4603-9EA8-AC523B7DA7D9}" type="presParOf" srcId="{46D95772-063F-4ECD-A748-D086FAE69ABD}" destId="{6F8B727A-71D9-4170-B4C7-A85E4398702B}" srcOrd="6" destOrd="0" presId="urn:microsoft.com/office/officeart/2008/layout/LinedList"/>
    <dgm:cxn modelId="{AA7EA25D-0360-4E72-B2D8-07D4C1A0B6DA}" type="presParOf" srcId="{46D95772-063F-4ECD-A748-D086FAE69ABD}" destId="{EB902B02-6E78-4753-A678-3742884814C8}" srcOrd="7" destOrd="0" presId="urn:microsoft.com/office/officeart/2008/layout/LinedList"/>
    <dgm:cxn modelId="{D1B6F45E-20B3-4D46-8D93-BC788FDA0292}" type="presParOf" srcId="{EB902B02-6E78-4753-A678-3742884814C8}" destId="{2F419C48-9E67-431E-BFF5-791569DCFCEF}" srcOrd="0" destOrd="0" presId="urn:microsoft.com/office/officeart/2008/layout/LinedList"/>
    <dgm:cxn modelId="{3B67AF6C-2FB8-4881-BAAC-217CA0843EC3}" type="presParOf" srcId="{EB902B02-6E78-4753-A678-3742884814C8}" destId="{5CBE026D-3B44-4652-BADD-BE8FB7B7360F}" srcOrd="1" destOrd="0" presId="urn:microsoft.com/office/officeart/2008/layout/LinedList"/>
    <dgm:cxn modelId="{F633A111-0917-4BF3-AFB0-EAB2DB0F7AE5}" type="presParOf" srcId="{46D95772-063F-4ECD-A748-D086FAE69ABD}" destId="{4FABB373-3DF6-4CF3-8938-E4A1C1EA6390}" srcOrd="8" destOrd="0" presId="urn:microsoft.com/office/officeart/2008/layout/LinedList"/>
    <dgm:cxn modelId="{6BB1733C-9E74-4043-B8B6-E655BB07DB71}" type="presParOf" srcId="{46D95772-063F-4ECD-A748-D086FAE69ABD}" destId="{758AA31A-D982-4E39-912A-4A78608DC59A}" srcOrd="9" destOrd="0" presId="urn:microsoft.com/office/officeart/2008/layout/LinedList"/>
    <dgm:cxn modelId="{2AEEF8CE-D693-4F18-A69A-F75315A96C99}" type="presParOf" srcId="{758AA31A-D982-4E39-912A-4A78608DC59A}" destId="{3CBBC8A9-A001-4086-B6CB-206727EF7A06}" srcOrd="0" destOrd="0" presId="urn:microsoft.com/office/officeart/2008/layout/LinedList"/>
    <dgm:cxn modelId="{92F1E12A-4C80-4A73-8DD2-DEBA1AA3A63D}" type="presParOf" srcId="{758AA31A-D982-4E39-912A-4A78608DC59A}" destId="{F277F792-B5C0-4B44-88AD-81F4530543C7}" srcOrd="1" destOrd="0" presId="urn:microsoft.com/office/officeart/2008/layout/LinedList"/>
    <dgm:cxn modelId="{C4E807FF-E349-47E8-810B-194F27B3A977}" type="presParOf" srcId="{F277F792-B5C0-4B44-88AD-81F4530543C7}" destId="{FB311AED-A5FA-4057-BD89-D7AB3C792CD3}" srcOrd="0" destOrd="0" presId="urn:microsoft.com/office/officeart/2008/layout/LinedList"/>
    <dgm:cxn modelId="{E80B6D93-48F0-4B1F-8002-E31434CDE8CE}" type="presParOf" srcId="{F277F792-B5C0-4B44-88AD-81F4530543C7}" destId="{0A0C7520-D46C-4517-94E7-97128466C04F}" srcOrd="1" destOrd="0" presId="urn:microsoft.com/office/officeart/2008/layout/LinedList"/>
    <dgm:cxn modelId="{3DFE8CD8-2C19-4A6C-9A2D-6152AFE05A9C}" type="presParOf" srcId="{0A0C7520-D46C-4517-94E7-97128466C04F}" destId="{A6760643-6B6F-4035-A19E-7FF8767ECB25}" srcOrd="0" destOrd="0" presId="urn:microsoft.com/office/officeart/2008/layout/LinedList"/>
    <dgm:cxn modelId="{F61BEDA9-61CB-4722-8A36-8477865DCDAA}" type="presParOf" srcId="{0A0C7520-D46C-4517-94E7-97128466C04F}" destId="{C41816A2-5959-474C-9CCF-8EE9D528D1F3}" srcOrd="1" destOrd="0" presId="urn:microsoft.com/office/officeart/2008/layout/LinedList"/>
    <dgm:cxn modelId="{91692FB2-3613-4759-9244-9F4BBE03EEE1}" type="presParOf" srcId="{0A0C7520-D46C-4517-94E7-97128466C04F}" destId="{C45E640E-2752-4C8C-8997-3C985727D328}" srcOrd="2" destOrd="0" presId="urn:microsoft.com/office/officeart/2008/layout/LinedList"/>
    <dgm:cxn modelId="{0A15A2C0-9A3B-42C5-BEFC-480B6B90093D}" type="presParOf" srcId="{F277F792-B5C0-4B44-88AD-81F4530543C7}" destId="{4285138F-42C5-4E8C-8632-5ADA37540F43}" srcOrd="2" destOrd="0" presId="urn:microsoft.com/office/officeart/2008/layout/LinedList"/>
    <dgm:cxn modelId="{5535D3E0-D1BB-4EDD-9FB4-4F9E454FC81E}" type="presParOf" srcId="{F277F792-B5C0-4B44-88AD-81F4530543C7}" destId="{E9D0BFCE-C9D5-41A6-89A0-5BD9433A4862}" srcOrd="3" destOrd="0" presId="urn:microsoft.com/office/officeart/2008/layout/Lined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7954B3-4CA1-664F-A2FF-EB31962CF49B}">
      <dsp:nvSpPr>
        <dsp:cNvPr id="0" name=""/>
        <dsp:cNvSpPr/>
      </dsp:nvSpPr>
      <dsp:spPr>
        <a:xfrm>
          <a:off x="262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Insumos</a:t>
          </a:r>
          <a:endParaRPr lang="en-US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Recursos</a:t>
          </a:r>
          <a:endParaRPr lang="en-US" sz="2100" kern="1200" dirty="0"/>
        </a:p>
      </dsp:txBody>
      <dsp:txXfrm>
        <a:off x="469760" y="912213"/>
        <a:ext cx="1401406" cy="934271"/>
      </dsp:txXfrm>
    </dsp:sp>
    <dsp:sp modelId="{0217B019-21E6-B247-836E-3ED370137C62}">
      <dsp:nvSpPr>
        <dsp:cNvPr id="0" name=""/>
        <dsp:cNvSpPr/>
      </dsp:nvSpPr>
      <dsp:spPr>
        <a:xfrm>
          <a:off x="210473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Actividades</a:t>
          </a:r>
          <a:endParaRPr lang="en-US" sz="2100" kern="1200" dirty="0"/>
        </a:p>
      </dsp:txBody>
      <dsp:txXfrm>
        <a:off x="2571870" y="912213"/>
        <a:ext cx="1401406" cy="934271"/>
      </dsp:txXfrm>
    </dsp:sp>
    <dsp:sp modelId="{CB172A48-7F26-A34D-AE34-6E59A147A71C}">
      <dsp:nvSpPr>
        <dsp:cNvPr id="0" name=""/>
        <dsp:cNvSpPr/>
      </dsp:nvSpPr>
      <dsp:spPr>
        <a:xfrm>
          <a:off x="420684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Productos</a:t>
          </a:r>
          <a:r>
            <a:rPr lang="en-US" sz="2100" kern="1200" dirty="0"/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(outputs)</a:t>
          </a:r>
        </a:p>
      </dsp:txBody>
      <dsp:txXfrm>
        <a:off x="4673980" y="912213"/>
        <a:ext cx="1401406" cy="934271"/>
      </dsp:txXfrm>
    </dsp:sp>
    <dsp:sp modelId="{981695E9-9821-9949-A9B9-31094AE1BBAC}">
      <dsp:nvSpPr>
        <dsp:cNvPr id="0" name=""/>
        <dsp:cNvSpPr/>
      </dsp:nvSpPr>
      <dsp:spPr>
        <a:xfrm>
          <a:off x="630895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Resultados</a:t>
          </a:r>
          <a:endParaRPr lang="en-US" sz="2100" kern="1200" dirty="0"/>
        </a:p>
      </dsp:txBody>
      <dsp:txXfrm>
        <a:off x="6776090" y="912213"/>
        <a:ext cx="1401406" cy="934271"/>
      </dsp:txXfrm>
    </dsp:sp>
    <dsp:sp modelId="{52BD2E33-4A87-1E43-A5C7-3D3A5147F8B4}">
      <dsp:nvSpPr>
        <dsp:cNvPr id="0" name=""/>
        <dsp:cNvSpPr/>
      </dsp:nvSpPr>
      <dsp:spPr>
        <a:xfrm>
          <a:off x="8411063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Metas</a:t>
          </a:r>
          <a:endParaRPr lang="en-US" sz="2100" kern="1200" dirty="0"/>
        </a:p>
      </dsp:txBody>
      <dsp:txXfrm>
        <a:off x="8878199" y="912213"/>
        <a:ext cx="1401406" cy="9342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7954B3-4CA1-664F-A2FF-EB31962CF49B}">
      <dsp:nvSpPr>
        <dsp:cNvPr id="0" name=""/>
        <dsp:cNvSpPr/>
      </dsp:nvSpPr>
      <dsp:spPr>
        <a:xfrm>
          <a:off x="262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Insumos</a:t>
          </a:r>
          <a:endParaRPr lang="en-US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Recursos</a:t>
          </a:r>
          <a:endParaRPr lang="en-US" sz="2100" kern="1200" dirty="0"/>
        </a:p>
      </dsp:txBody>
      <dsp:txXfrm>
        <a:off x="469760" y="912213"/>
        <a:ext cx="1401406" cy="934271"/>
      </dsp:txXfrm>
    </dsp:sp>
    <dsp:sp modelId="{0217B019-21E6-B247-836E-3ED370137C62}">
      <dsp:nvSpPr>
        <dsp:cNvPr id="0" name=""/>
        <dsp:cNvSpPr/>
      </dsp:nvSpPr>
      <dsp:spPr>
        <a:xfrm>
          <a:off x="210473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Actividades</a:t>
          </a:r>
          <a:endParaRPr lang="en-US" sz="2100" kern="1200" dirty="0"/>
        </a:p>
      </dsp:txBody>
      <dsp:txXfrm>
        <a:off x="2571870" y="912213"/>
        <a:ext cx="1401406" cy="934271"/>
      </dsp:txXfrm>
    </dsp:sp>
    <dsp:sp modelId="{CB172A48-7F26-A34D-AE34-6E59A147A71C}">
      <dsp:nvSpPr>
        <dsp:cNvPr id="0" name=""/>
        <dsp:cNvSpPr/>
      </dsp:nvSpPr>
      <dsp:spPr>
        <a:xfrm>
          <a:off x="420684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Productos</a:t>
          </a:r>
          <a:r>
            <a:rPr lang="en-US" sz="2100" kern="1200" dirty="0"/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(outputs)</a:t>
          </a:r>
        </a:p>
      </dsp:txBody>
      <dsp:txXfrm>
        <a:off x="4673980" y="912213"/>
        <a:ext cx="1401406" cy="934271"/>
      </dsp:txXfrm>
    </dsp:sp>
    <dsp:sp modelId="{981695E9-9821-9949-A9B9-31094AE1BBAC}">
      <dsp:nvSpPr>
        <dsp:cNvPr id="0" name=""/>
        <dsp:cNvSpPr/>
      </dsp:nvSpPr>
      <dsp:spPr>
        <a:xfrm>
          <a:off x="630895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Resultados</a:t>
          </a:r>
          <a:endParaRPr lang="en-US" sz="2100" kern="1200" dirty="0"/>
        </a:p>
      </dsp:txBody>
      <dsp:txXfrm>
        <a:off x="6776090" y="912213"/>
        <a:ext cx="1401406" cy="934271"/>
      </dsp:txXfrm>
    </dsp:sp>
    <dsp:sp modelId="{52BD2E33-4A87-1E43-A5C7-3D3A5147F8B4}">
      <dsp:nvSpPr>
        <dsp:cNvPr id="0" name=""/>
        <dsp:cNvSpPr/>
      </dsp:nvSpPr>
      <dsp:spPr>
        <a:xfrm>
          <a:off x="8411063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Metas</a:t>
          </a:r>
          <a:endParaRPr lang="en-US" sz="2100" kern="1200" dirty="0"/>
        </a:p>
      </dsp:txBody>
      <dsp:txXfrm>
        <a:off x="8878199" y="912213"/>
        <a:ext cx="1401406" cy="9342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D57D9-791B-C441-8CB2-C03CD8188931}">
      <dsp:nvSpPr>
        <dsp:cNvPr id="0" name=""/>
        <dsp:cNvSpPr/>
      </dsp:nvSpPr>
      <dsp:spPr>
        <a:xfrm rot="5400000">
          <a:off x="1204033" y="1608305"/>
          <a:ext cx="1391285" cy="15839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728A70-E767-AB40-B34D-F1C0BA5AC9E4}">
      <dsp:nvSpPr>
        <dsp:cNvPr id="0" name=""/>
        <dsp:cNvSpPr/>
      </dsp:nvSpPr>
      <dsp:spPr>
        <a:xfrm>
          <a:off x="705592" y="30061"/>
          <a:ext cx="2601774" cy="171135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Banco de </a:t>
          </a:r>
          <a:r>
            <a:rPr lang="en-US" sz="2700" kern="1200" dirty="0" err="1"/>
            <a:t>Desarrollo</a:t>
          </a:r>
          <a:endParaRPr lang="en-US" sz="2700" kern="1200" dirty="0"/>
        </a:p>
      </dsp:txBody>
      <dsp:txXfrm>
        <a:off x="789148" y="113617"/>
        <a:ext cx="2434662" cy="1544238"/>
      </dsp:txXfrm>
    </dsp:sp>
    <dsp:sp modelId="{2F36F042-EF14-E54B-AE3D-87D99A286673}">
      <dsp:nvSpPr>
        <dsp:cNvPr id="0" name=""/>
        <dsp:cNvSpPr/>
      </dsp:nvSpPr>
      <dsp:spPr>
        <a:xfrm>
          <a:off x="3542031" y="275559"/>
          <a:ext cx="4860993" cy="1401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2100" kern="1200" noProof="0" dirty="0"/>
            <a:t>RECURSOS. Programa para fortalecer productores de café por su sostenibilidad </a:t>
          </a:r>
        </a:p>
      </dsp:txBody>
      <dsp:txXfrm>
        <a:off x="3542031" y="275559"/>
        <a:ext cx="4860993" cy="1401660"/>
      </dsp:txXfrm>
    </dsp:sp>
    <dsp:sp modelId="{614FA2E3-7837-A742-AD41-E91351DFA373}">
      <dsp:nvSpPr>
        <dsp:cNvPr id="0" name=""/>
        <dsp:cNvSpPr/>
      </dsp:nvSpPr>
      <dsp:spPr>
        <a:xfrm rot="5400000">
          <a:off x="3836190" y="3449890"/>
          <a:ext cx="1391285" cy="15839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F1A71-95B3-C346-89F7-9AEACA11447F}">
      <dsp:nvSpPr>
        <dsp:cNvPr id="0" name=""/>
        <dsp:cNvSpPr/>
      </dsp:nvSpPr>
      <dsp:spPr>
        <a:xfrm>
          <a:off x="3002887" y="1877605"/>
          <a:ext cx="2342105" cy="163939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Compañía</a:t>
          </a:r>
          <a:r>
            <a:rPr lang="en-US" sz="2700" kern="1200" dirty="0"/>
            <a:t> </a:t>
          </a:r>
          <a:r>
            <a:rPr lang="en-US" sz="2700" kern="1200" dirty="0" err="1"/>
            <a:t>grande</a:t>
          </a:r>
          <a:r>
            <a:rPr lang="en-US" sz="2700" kern="1200" dirty="0"/>
            <a:t> de </a:t>
          </a:r>
          <a:r>
            <a:rPr lang="en-US" sz="2700" kern="1200" dirty="0" err="1"/>
            <a:t>marca</a:t>
          </a:r>
          <a:r>
            <a:rPr lang="en-US" sz="2700" kern="1200" dirty="0"/>
            <a:t> de café</a:t>
          </a:r>
        </a:p>
      </dsp:txBody>
      <dsp:txXfrm>
        <a:off x="3082930" y="1957648"/>
        <a:ext cx="2182019" cy="1479311"/>
      </dsp:txXfrm>
    </dsp:sp>
    <dsp:sp modelId="{F5896152-BA80-EE4E-92C9-AD94C1B4B4AC}">
      <dsp:nvSpPr>
        <dsp:cNvPr id="0" name=""/>
        <dsp:cNvSpPr/>
      </dsp:nvSpPr>
      <dsp:spPr>
        <a:xfrm>
          <a:off x="5739082" y="1989662"/>
          <a:ext cx="5298875" cy="1419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2100" kern="1200" noProof="0" dirty="0"/>
            <a:t>ACTIVIDAD: Acuerda pagar sobreprecio a productores que produce con x atributos, pagado por mayor precio en supermercados</a:t>
          </a:r>
        </a:p>
      </dsp:txBody>
      <dsp:txXfrm>
        <a:off x="5739082" y="1989662"/>
        <a:ext cx="5298875" cy="1419521"/>
      </dsp:txXfrm>
    </dsp:sp>
    <dsp:sp modelId="{04E5CEA2-5BE5-6E49-8D6E-F12C306B5455}">
      <dsp:nvSpPr>
        <dsp:cNvPr id="0" name=""/>
        <dsp:cNvSpPr/>
      </dsp:nvSpPr>
      <dsp:spPr>
        <a:xfrm>
          <a:off x="5659951" y="3779269"/>
          <a:ext cx="2342105" cy="163939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6,000 </a:t>
          </a:r>
          <a:r>
            <a:rPr lang="en-US" sz="2700" kern="1200" dirty="0" err="1"/>
            <a:t>productores</a:t>
          </a:r>
          <a:endParaRPr lang="en-US" sz="2700" kern="1200" dirty="0"/>
        </a:p>
      </dsp:txBody>
      <dsp:txXfrm>
        <a:off x="5739994" y="3859312"/>
        <a:ext cx="2182019" cy="1479311"/>
      </dsp:txXfrm>
    </dsp:sp>
    <dsp:sp modelId="{FD04E60E-A311-914B-8ED6-BAED4F248EC8}">
      <dsp:nvSpPr>
        <dsp:cNvPr id="0" name=""/>
        <dsp:cNvSpPr/>
      </dsp:nvSpPr>
      <dsp:spPr>
        <a:xfrm>
          <a:off x="8490691" y="3863425"/>
          <a:ext cx="3276587" cy="1325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2000" kern="1200" noProof="0" dirty="0"/>
            <a:t>OUTPUT. Cambios en prácticas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2000" kern="1200" noProof="0" dirty="0"/>
            <a:t>RESULTADOS. Reciben sobreprecio</a:t>
          </a:r>
        </a:p>
      </dsp:txBody>
      <dsp:txXfrm>
        <a:off x="8490691" y="3863425"/>
        <a:ext cx="3276587" cy="13250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7954B3-4CA1-664F-A2FF-EB31962CF49B}">
      <dsp:nvSpPr>
        <dsp:cNvPr id="0" name=""/>
        <dsp:cNvSpPr/>
      </dsp:nvSpPr>
      <dsp:spPr>
        <a:xfrm>
          <a:off x="262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Insumos</a:t>
          </a:r>
          <a:endParaRPr lang="en-US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Recursos</a:t>
          </a:r>
          <a:endParaRPr lang="en-US" sz="2100" kern="1200" dirty="0"/>
        </a:p>
      </dsp:txBody>
      <dsp:txXfrm>
        <a:off x="469760" y="912213"/>
        <a:ext cx="1401406" cy="934271"/>
      </dsp:txXfrm>
    </dsp:sp>
    <dsp:sp modelId="{0217B019-21E6-B247-836E-3ED370137C62}">
      <dsp:nvSpPr>
        <dsp:cNvPr id="0" name=""/>
        <dsp:cNvSpPr/>
      </dsp:nvSpPr>
      <dsp:spPr>
        <a:xfrm>
          <a:off x="210473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Actividades</a:t>
          </a:r>
          <a:endParaRPr lang="en-US" sz="2100" kern="1200" dirty="0"/>
        </a:p>
      </dsp:txBody>
      <dsp:txXfrm>
        <a:off x="2571870" y="912213"/>
        <a:ext cx="1401406" cy="934271"/>
      </dsp:txXfrm>
    </dsp:sp>
    <dsp:sp modelId="{CB172A48-7F26-A34D-AE34-6E59A147A71C}">
      <dsp:nvSpPr>
        <dsp:cNvPr id="0" name=""/>
        <dsp:cNvSpPr/>
      </dsp:nvSpPr>
      <dsp:spPr>
        <a:xfrm>
          <a:off x="420684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Productos</a:t>
          </a:r>
          <a:r>
            <a:rPr lang="en-US" sz="2100" kern="1200" dirty="0"/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(outputs)</a:t>
          </a:r>
        </a:p>
      </dsp:txBody>
      <dsp:txXfrm>
        <a:off x="4673980" y="912213"/>
        <a:ext cx="1401406" cy="934271"/>
      </dsp:txXfrm>
    </dsp:sp>
    <dsp:sp modelId="{981695E9-9821-9949-A9B9-31094AE1BBAC}">
      <dsp:nvSpPr>
        <dsp:cNvPr id="0" name=""/>
        <dsp:cNvSpPr/>
      </dsp:nvSpPr>
      <dsp:spPr>
        <a:xfrm>
          <a:off x="630895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Resultados</a:t>
          </a:r>
          <a:endParaRPr lang="en-US" sz="2100" kern="1200" dirty="0"/>
        </a:p>
      </dsp:txBody>
      <dsp:txXfrm>
        <a:off x="6776090" y="912213"/>
        <a:ext cx="1401406" cy="934271"/>
      </dsp:txXfrm>
    </dsp:sp>
    <dsp:sp modelId="{52BD2E33-4A87-1E43-A5C7-3D3A5147F8B4}">
      <dsp:nvSpPr>
        <dsp:cNvPr id="0" name=""/>
        <dsp:cNvSpPr/>
      </dsp:nvSpPr>
      <dsp:spPr>
        <a:xfrm>
          <a:off x="8411063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Metas</a:t>
          </a:r>
          <a:endParaRPr lang="en-US" sz="2100" kern="1200" dirty="0"/>
        </a:p>
      </dsp:txBody>
      <dsp:txXfrm>
        <a:off x="8878199" y="912213"/>
        <a:ext cx="1401406" cy="9342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7954B3-4CA1-664F-A2FF-EB31962CF49B}">
      <dsp:nvSpPr>
        <dsp:cNvPr id="0" name=""/>
        <dsp:cNvSpPr/>
      </dsp:nvSpPr>
      <dsp:spPr>
        <a:xfrm>
          <a:off x="262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Insumos</a:t>
          </a:r>
          <a:endParaRPr lang="en-US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Recursos</a:t>
          </a:r>
          <a:endParaRPr lang="en-US" sz="2100" kern="1200" dirty="0"/>
        </a:p>
      </dsp:txBody>
      <dsp:txXfrm>
        <a:off x="469760" y="912213"/>
        <a:ext cx="1401406" cy="934271"/>
      </dsp:txXfrm>
    </dsp:sp>
    <dsp:sp modelId="{0217B019-21E6-B247-836E-3ED370137C62}">
      <dsp:nvSpPr>
        <dsp:cNvPr id="0" name=""/>
        <dsp:cNvSpPr/>
      </dsp:nvSpPr>
      <dsp:spPr>
        <a:xfrm>
          <a:off x="210473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Actividades</a:t>
          </a:r>
          <a:endParaRPr lang="en-US" sz="2100" kern="1200" dirty="0"/>
        </a:p>
      </dsp:txBody>
      <dsp:txXfrm>
        <a:off x="2571870" y="912213"/>
        <a:ext cx="1401406" cy="934271"/>
      </dsp:txXfrm>
    </dsp:sp>
    <dsp:sp modelId="{CB172A48-7F26-A34D-AE34-6E59A147A71C}">
      <dsp:nvSpPr>
        <dsp:cNvPr id="0" name=""/>
        <dsp:cNvSpPr/>
      </dsp:nvSpPr>
      <dsp:spPr>
        <a:xfrm>
          <a:off x="420684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Productos</a:t>
          </a:r>
          <a:r>
            <a:rPr lang="en-US" sz="2100" kern="1200" dirty="0"/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(outputs)</a:t>
          </a:r>
        </a:p>
      </dsp:txBody>
      <dsp:txXfrm>
        <a:off x="4673980" y="912213"/>
        <a:ext cx="1401406" cy="934271"/>
      </dsp:txXfrm>
    </dsp:sp>
    <dsp:sp modelId="{981695E9-9821-9949-A9B9-31094AE1BBAC}">
      <dsp:nvSpPr>
        <dsp:cNvPr id="0" name=""/>
        <dsp:cNvSpPr/>
      </dsp:nvSpPr>
      <dsp:spPr>
        <a:xfrm>
          <a:off x="630895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Resultados</a:t>
          </a:r>
          <a:endParaRPr lang="en-US" sz="2100" kern="1200" dirty="0"/>
        </a:p>
      </dsp:txBody>
      <dsp:txXfrm>
        <a:off x="6776090" y="912213"/>
        <a:ext cx="1401406" cy="934271"/>
      </dsp:txXfrm>
    </dsp:sp>
    <dsp:sp modelId="{52BD2E33-4A87-1E43-A5C7-3D3A5147F8B4}">
      <dsp:nvSpPr>
        <dsp:cNvPr id="0" name=""/>
        <dsp:cNvSpPr/>
      </dsp:nvSpPr>
      <dsp:spPr>
        <a:xfrm>
          <a:off x="8411063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Metas</a:t>
          </a:r>
          <a:endParaRPr lang="en-US" sz="2100" kern="1200" dirty="0"/>
        </a:p>
      </dsp:txBody>
      <dsp:txXfrm>
        <a:off x="8878199" y="912213"/>
        <a:ext cx="1401406" cy="9342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7954B3-4CA1-664F-A2FF-EB31962CF49B}">
      <dsp:nvSpPr>
        <dsp:cNvPr id="0" name=""/>
        <dsp:cNvSpPr/>
      </dsp:nvSpPr>
      <dsp:spPr>
        <a:xfrm>
          <a:off x="262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Insumos</a:t>
          </a:r>
          <a:endParaRPr lang="en-US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Recursos</a:t>
          </a:r>
          <a:endParaRPr lang="en-US" sz="2100" kern="1200" dirty="0"/>
        </a:p>
      </dsp:txBody>
      <dsp:txXfrm>
        <a:off x="469760" y="912213"/>
        <a:ext cx="1401406" cy="934271"/>
      </dsp:txXfrm>
    </dsp:sp>
    <dsp:sp modelId="{0217B019-21E6-B247-836E-3ED370137C62}">
      <dsp:nvSpPr>
        <dsp:cNvPr id="0" name=""/>
        <dsp:cNvSpPr/>
      </dsp:nvSpPr>
      <dsp:spPr>
        <a:xfrm>
          <a:off x="210473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Actividades</a:t>
          </a:r>
          <a:endParaRPr lang="en-US" sz="2100" kern="1200" dirty="0"/>
        </a:p>
      </dsp:txBody>
      <dsp:txXfrm>
        <a:off x="2571870" y="912213"/>
        <a:ext cx="1401406" cy="934271"/>
      </dsp:txXfrm>
    </dsp:sp>
    <dsp:sp modelId="{CB172A48-7F26-A34D-AE34-6E59A147A71C}">
      <dsp:nvSpPr>
        <dsp:cNvPr id="0" name=""/>
        <dsp:cNvSpPr/>
      </dsp:nvSpPr>
      <dsp:spPr>
        <a:xfrm>
          <a:off x="420684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Productos</a:t>
          </a:r>
          <a:r>
            <a:rPr lang="en-US" sz="2100" kern="1200" dirty="0"/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(outputs)</a:t>
          </a:r>
        </a:p>
      </dsp:txBody>
      <dsp:txXfrm>
        <a:off x="4673980" y="912213"/>
        <a:ext cx="1401406" cy="934271"/>
      </dsp:txXfrm>
    </dsp:sp>
    <dsp:sp modelId="{981695E9-9821-9949-A9B9-31094AE1BBAC}">
      <dsp:nvSpPr>
        <dsp:cNvPr id="0" name=""/>
        <dsp:cNvSpPr/>
      </dsp:nvSpPr>
      <dsp:spPr>
        <a:xfrm>
          <a:off x="6308954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Resultados</a:t>
          </a:r>
          <a:endParaRPr lang="en-US" sz="2100" kern="1200" dirty="0"/>
        </a:p>
      </dsp:txBody>
      <dsp:txXfrm>
        <a:off x="6776090" y="912213"/>
        <a:ext cx="1401406" cy="934271"/>
      </dsp:txXfrm>
    </dsp:sp>
    <dsp:sp modelId="{52BD2E33-4A87-1E43-A5C7-3D3A5147F8B4}">
      <dsp:nvSpPr>
        <dsp:cNvPr id="0" name=""/>
        <dsp:cNvSpPr/>
      </dsp:nvSpPr>
      <dsp:spPr>
        <a:xfrm>
          <a:off x="8411063" y="912213"/>
          <a:ext cx="2335677" cy="9342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Metas</a:t>
          </a:r>
          <a:endParaRPr lang="en-US" sz="2100" kern="1200" dirty="0"/>
        </a:p>
      </dsp:txBody>
      <dsp:txXfrm>
        <a:off x="8878199" y="912213"/>
        <a:ext cx="1401406" cy="9342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58DEE-D2D9-4552-B36E-EB091B9C55B5}">
      <dsp:nvSpPr>
        <dsp:cNvPr id="0" name=""/>
        <dsp:cNvSpPr/>
      </dsp:nvSpPr>
      <dsp:spPr>
        <a:xfrm>
          <a:off x="0" y="610"/>
          <a:ext cx="7560840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43A0C-0936-4478-AFD2-0631E0548C8F}">
      <dsp:nvSpPr>
        <dsp:cNvPr id="0" name=""/>
        <dsp:cNvSpPr/>
      </dsp:nvSpPr>
      <dsp:spPr>
        <a:xfrm>
          <a:off x="0" y="610"/>
          <a:ext cx="1512168" cy="99918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Mano de </a:t>
          </a:r>
          <a:r>
            <a:rPr lang="en-US" sz="1800" b="1" kern="1200" dirty="0" err="1"/>
            <a:t>obra</a:t>
          </a:r>
          <a:endParaRPr lang="es-CR" sz="1800" b="1" kern="1200" dirty="0"/>
        </a:p>
      </dsp:txBody>
      <dsp:txXfrm>
        <a:off x="0" y="610"/>
        <a:ext cx="1512168" cy="999186"/>
      </dsp:txXfrm>
    </dsp:sp>
    <dsp:sp modelId="{CB39111C-19FF-41F8-9719-0AA1841DE894}">
      <dsp:nvSpPr>
        <dsp:cNvPr id="0" name=""/>
        <dsp:cNvSpPr/>
      </dsp:nvSpPr>
      <dsp:spPr>
        <a:xfrm>
          <a:off x="1625580" y="12355"/>
          <a:ext cx="5935259" cy="23491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Pruning</a:t>
          </a:r>
        </a:p>
      </dsp:txBody>
      <dsp:txXfrm>
        <a:off x="1625580" y="12355"/>
        <a:ext cx="5935259" cy="234916"/>
      </dsp:txXfrm>
    </dsp:sp>
    <dsp:sp modelId="{53C39D5F-6F30-4668-9ED8-B42750E48C75}">
      <dsp:nvSpPr>
        <dsp:cNvPr id="0" name=""/>
        <dsp:cNvSpPr/>
      </dsp:nvSpPr>
      <dsp:spPr>
        <a:xfrm>
          <a:off x="1512167" y="247271"/>
          <a:ext cx="60486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FF2CA-B90B-45CB-B826-509676D1877B}">
      <dsp:nvSpPr>
        <dsp:cNvPr id="0" name=""/>
        <dsp:cNvSpPr/>
      </dsp:nvSpPr>
      <dsp:spPr>
        <a:xfrm>
          <a:off x="1625580" y="259017"/>
          <a:ext cx="5935259" cy="23491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Desuckering</a:t>
          </a:r>
          <a:endParaRPr lang="en-US" sz="1600" b="1" kern="1200" dirty="0"/>
        </a:p>
      </dsp:txBody>
      <dsp:txXfrm>
        <a:off x="1625580" y="259017"/>
        <a:ext cx="5935259" cy="234916"/>
      </dsp:txXfrm>
    </dsp:sp>
    <dsp:sp modelId="{6A81A078-1A13-4383-9010-6EADB4657AEE}">
      <dsp:nvSpPr>
        <dsp:cNvPr id="0" name=""/>
        <dsp:cNvSpPr/>
      </dsp:nvSpPr>
      <dsp:spPr>
        <a:xfrm>
          <a:off x="1512167" y="493933"/>
          <a:ext cx="60486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F2173-75EA-4A6B-B5D4-7FD1A88260F9}">
      <dsp:nvSpPr>
        <dsp:cNvPr id="0" name=""/>
        <dsp:cNvSpPr/>
      </dsp:nvSpPr>
      <dsp:spPr>
        <a:xfrm>
          <a:off x="1625580" y="505679"/>
          <a:ext cx="5935259" cy="23491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Pest management</a:t>
          </a:r>
        </a:p>
      </dsp:txBody>
      <dsp:txXfrm>
        <a:off x="1625580" y="505679"/>
        <a:ext cx="5935259" cy="234916"/>
      </dsp:txXfrm>
    </dsp:sp>
    <dsp:sp modelId="{D40AD1E2-710F-4459-B79F-686F5FF0F4CC}">
      <dsp:nvSpPr>
        <dsp:cNvPr id="0" name=""/>
        <dsp:cNvSpPr/>
      </dsp:nvSpPr>
      <dsp:spPr>
        <a:xfrm>
          <a:off x="1512167" y="740595"/>
          <a:ext cx="60486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B57B6-4535-4FFC-B39C-CB724E63C6B4}">
      <dsp:nvSpPr>
        <dsp:cNvPr id="0" name=""/>
        <dsp:cNvSpPr/>
      </dsp:nvSpPr>
      <dsp:spPr>
        <a:xfrm>
          <a:off x="1625580" y="752341"/>
          <a:ext cx="5935259" cy="23491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Weeding</a:t>
          </a:r>
        </a:p>
      </dsp:txBody>
      <dsp:txXfrm>
        <a:off x="1625580" y="752341"/>
        <a:ext cx="5935259" cy="234916"/>
      </dsp:txXfrm>
    </dsp:sp>
    <dsp:sp modelId="{4871CF8E-F7DF-4D60-9133-0CF3D6548912}">
      <dsp:nvSpPr>
        <dsp:cNvPr id="0" name=""/>
        <dsp:cNvSpPr/>
      </dsp:nvSpPr>
      <dsp:spPr>
        <a:xfrm>
          <a:off x="1512167" y="987257"/>
          <a:ext cx="60486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CE8E4-5900-4AD3-9CC8-BF7DA9B235DB}">
      <dsp:nvSpPr>
        <dsp:cNvPr id="0" name=""/>
        <dsp:cNvSpPr/>
      </dsp:nvSpPr>
      <dsp:spPr>
        <a:xfrm>
          <a:off x="0" y="999796"/>
          <a:ext cx="7560840" cy="0"/>
        </a:xfrm>
        <a:prstGeom prst="line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accent1">
              <a:shade val="50000"/>
              <a:hueOff val="160997"/>
              <a:satOff val="-3921"/>
              <a:lumOff val="171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C16C0-4CBC-4E47-B05E-5E6D2EB8E690}">
      <dsp:nvSpPr>
        <dsp:cNvPr id="0" name=""/>
        <dsp:cNvSpPr/>
      </dsp:nvSpPr>
      <dsp:spPr>
        <a:xfrm>
          <a:off x="0" y="999796"/>
          <a:ext cx="1512168" cy="99918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Fertilizantes</a:t>
          </a:r>
          <a:endParaRPr lang="en-US" sz="1800" b="1" kern="1200" dirty="0"/>
        </a:p>
      </dsp:txBody>
      <dsp:txXfrm>
        <a:off x="0" y="999796"/>
        <a:ext cx="1512168" cy="999186"/>
      </dsp:txXfrm>
    </dsp:sp>
    <dsp:sp modelId="{51427C46-B568-49BD-A0C0-E23B8DFBC19B}">
      <dsp:nvSpPr>
        <dsp:cNvPr id="0" name=""/>
        <dsp:cNvSpPr/>
      </dsp:nvSpPr>
      <dsp:spPr>
        <a:xfrm>
          <a:off x="1625580" y="1011542"/>
          <a:ext cx="5935259" cy="23491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Nitrogen</a:t>
          </a:r>
        </a:p>
      </dsp:txBody>
      <dsp:txXfrm>
        <a:off x="1625580" y="1011542"/>
        <a:ext cx="5935259" cy="234916"/>
      </dsp:txXfrm>
    </dsp:sp>
    <dsp:sp modelId="{CC42DAF0-A3DA-4FF8-88EA-E836D86D2447}">
      <dsp:nvSpPr>
        <dsp:cNvPr id="0" name=""/>
        <dsp:cNvSpPr/>
      </dsp:nvSpPr>
      <dsp:spPr>
        <a:xfrm>
          <a:off x="1512167" y="1246458"/>
          <a:ext cx="60486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36BC6-F1A5-435D-B3EC-84B634D5858A}">
      <dsp:nvSpPr>
        <dsp:cNvPr id="0" name=""/>
        <dsp:cNvSpPr/>
      </dsp:nvSpPr>
      <dsp:spPr>
        <a:xfrm>
          <a:off x="1625580" y="1258204"/>
          <a:ext cx="5935259" cy="23491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Potassium</a:t>
          </a:r>
        </a:p>
      </dsp:txBody>
      <dsp:txXfrm>
        <a:off x="1625580" y="1258204"/>
        <a:ext cx="5935259" cy="234916"/>
      </dsp:txXfrm>
    </dsp:sp>
    <dsp:sp modelId="{32435BC4-2730-44B7-BE7C-CBDD2DEE11E8}">
      <dsp:nvSpPr>
        <dsp:cNvPr id="0" name=""/>
        <dsp:cNvSpPr/>
      </dsp:nvSpPr>
      <dsp:spPr>
        <a:xfrm>
          <a:off x="1512167" y="1493120"/>
          <a:ext cx="60486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89FCEF-5652-415B-9C18-892528687199}">
      <dsp:nvSpPr>
        <dsp:cNvPr id="0" name=""/>
        <dsp:cNvSpPr/>
      </dsp:nvSpPr>
      <dsp:spPr>
        <a:xfrm>
          <a:off x="1625580" y="1559592"/>
          <a:ext cx="5935259" cy="23491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Calcium</a:t>
          </a:r>
        </a:p>
      </dsp:txBody>
      <dsp:txXfrm>
        <a:off x="1625580" y="1559592"/>
        <a:ext cx="5935259" cy="234916"/>
      </dsp:txXfrm>
    </dsp:sp>
    <dsp:sp modelId="{029308E9-4CE5-4E31-BDD3-5C9C3901285D}">
      <dsp:nvSpPr>
        <dsp:cNvPr id="0" name=""/>
        <dsp:cNvSpPr/>
      </dsp:nvSpPr>
      <dsp:spPr>
        <a:xfrm>
          <a:off x="1512167" y="1739782"/>
          <a:ext cx="60486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951C19-CD9B-4702-9B30-3673ABAF73A4}">
      <dsp:nvSpPr>
        <dsp:cNvPr id="0" name=""/>
        <dsp:cNvSpPr/>
      </dsp:nvSpPr>
      <dsp:spPr>
        <a:xfrm>
          <a:off x="1625580" y="1751528"/>
          <a:ext cx="5935259" cy="23491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Phosphorus</a:t>
          </a:r>
        </a:p>
      </dsp:txBody>
      <dsp:txXfrm>
        <a:off x="1625580" y="1751528"/>
        <a:ext cx="5935259" cy="234916"/>
      </dsp:txXfrm>
    </dsp:sp>
    <dsp:sp modelId="{10D713D6-2D82-4FF6-BF83-2BFEC899CD7C}">
      <dsp:nvSpPr>
        <dsp:cNvPr id="0" name=""/>
        <dsp:cNvSpPr/>
      </dsp:nvSpPr>
      <dsp:spPr>
        <a:xfrm>
          <a:off x="1512167" y="1986444"/>
          <a:ext cx="60486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5A2E3-38F4-46DA-876A-2DD168EDED8C}">
      <dsp:nvSpPr>
        <dsp:cNvPr id="0" name=""/>
        <dsp:cNvSpPr/>
      </dsp:nvSpPr>
      <dsp:spPr>
        <a:xfrm>
          <a:off x="0" y="1998982"/>
          <a:ext cx="7560840" cy="0"/>
        </a:xfrm>
        <a:prstGeom prst="line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accent1">
              <a:shade val="50000"/>
              <a:hueOff val="321995"/>
              <a:satOff val="-7842"/>
              <a:lumOff val="343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4AF9A7-013C-4E54-A35A-50E321F36A31}">
      <dsp:nvSpPr>
        <dsp:cNvPr id="0" name=""/>
        <dsp:cNvSpPr/>
      </dsp:nvSpPr>
      <dsp:spPr>
        <a:xfrm>
          <a:off x="0" y="1998982"/>
          <a:ext cx="1512168" cy="999186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Control</a:t>
          </a:r>
        </a:p>
      </dsp:txBody>
      <dsp:txXfrm>
        <a:off x="0" y="1998982"/>
        <a:ext cx="1512168" cy="999186"/>
      </dsp:txXfrm>
    </dsp:sp>
    <dsp:sp modelId="{1A7236D2-0A7A-452F-A77E-8218EF15610B}">
      <dsp:nvSpPr>
        <dsp:cNvPr id="0" name=""/>
        <dsp:cNvSpPr/>
      </dsp:nvSpPr>
      <dsp:spPr>
        <a:xfrm>
          <a:off x="1625580" y="2022206"/>
          <a:ext cx="5935259" cy="464465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Herbicides</a:t>
          </a:r>
          <a:endParaRPr lang="es-CR" sz="1600" b="1" kern="1200" dirty="0"/>
        </a:p>
      </dsp:txBody>
      <dsp:txXfrm>
        <a:off x="1625580" y="2022206"/>
        <a:ext cx="5935259" cy="464465"/>
      </dsp:txXfrm>
    </dsp:sp>
    <dsp:sp modelId="{0EADE00A-711A-43F7-A365-6CB86879E705}">
      <dsp:nvSpPr>
        <dsp:cNvPr id="0" name=""/>
        <dsp:cNvSpPr/>
      </dsp:nvSpPr>
      <dsp:spPr>
        <a:xfrm>
          <a:off x="1512167" y="2486671"/>
          <a:ext cx="60486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DFE46B-C686-4444-BB8C-DF6867D8C72E}">
      <dsp:nvSpPr>
        <dsp:cNvPr id="0" name=""/>
        <dsp:cNvSpPr/>
      </dsp:nvSpPr>
      <dsp:spPr>
        <a:xfrm>
          <a:off x="1625580" y="2509894"/>
          <a:ext cx="5935259" cy="464465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Fungicides</a:t>
          </a:r>
          <a:endParaRPr lang="es-CR" sz="1600" b="1" kern="1200" dirty="0"/>
        </a:p>
      </dsp:txBody>
      <dsp:txXfrm>
        <a:off x="1625580" y="2509894"/>
        <a:ext cx="5935259" cy="464465"/>
      </dsp:txXfrm>
    </dsp:sp>
    <dsp:sp modelId="{DAFA1C71-33B6-41F5-8A78-2DB2ABF6CD5B}">
      <dsp:nvSpPr>
        <dsp:cNvPr id="0" name=""/>
        <dsp:cNvSpPr/>
      </dsp:nvSpPr>
      <dsp:spPr>
        <a:xfrm>
          <a:off x="1512167" y="2974360"/>
          <a:ext cx="60486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B727A-71D9-4170-B4C7-A85E4398702B}">
      <dsp:nvSpPr>
        <dsp:cNvPr id="0" name=""/>
        <dsp:cNvSpPr/>
      </dsp:nvSpPr>
      <dsp:spPr>
        <a:xfrm>
          <a:off x="0" y="2998169"/>
          <a:ext cx="7560840" cy="0"/>
        </a:xfrm>
        <a:prstGeom prst="line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accent1">
              <a:shade val="50000"/>
              <a:hueOff val="321995"/>
              <a:satOff val="-7842"/>
              <a:lumOff val="343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19C48-9E67-431E-BFF5-791569DCFCEF}">
      <dsp:nvSpPr>
        <dsp:cNvPr id="0" name=""/>
        <dsp:cNvSpPr/>
      </dsp:nvSpPr>
      <dsp:spPr>
        <a:xfrm>
          <a:off x="0" y="2998169"/>
          <a:ext cx="1512168" cy="999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R" sz="1800" kern="1200" dirty="0"/>
        </a:p>
      </dsp:txBody>
      <dsp:txXfrm>
        <a:off x="0" y="2998169"/>
        <a:ext cx="1512168" cy="999186"/>
      </dsp:txXfrm>
    </dsp:sp>
    <dsp:sp modelId="{4FABB373-3DF6-4CF3-8938-E4A1C1EA6390}">
      <dsp:nvSpPr>
        <dsp:cNvPr id="0" name=""/>
        <dsp:cNvSpPr/>
      </dsp:nvSpPr>
      <dsp:spPr>
        <a:xfrm>
          <a:off x="0" y="3997355"/>
          <a:ext cx="7560840" cy="0"/>
        </a:xfrm>
        <a:prstGeom prst="line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accent1">
              <a:shade val="50000"/>
              <a:hueOff val="160997"/>
              <a:satOff val="-3921"/>
              <a:lumOff val="171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BC8A9-A001-4086-B6CB-206727EF7A06}">
      <dsp:nvSpPr>
        <dsp:cNvPr id="0" name=""/>
        <dsp:cNvSpPr/>
      </dsp:nvSpPr>
      <dsp:spPr>
        <a:xfrm>
          <a:off x="0" y="3997355"/>
          <a:ext cx="1512168" cy="999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Variable Cost</a:t>
          </a:r>
          <a:endParaRPr lang="en-US" sz="1800" kern="1200" dirty="0"/>
        </a:p>
      </dsp:txBody>
      <dsp:txXfrm>
        <a:off x="0" y="3997355"/>
        <a:ext cx="1512168" cy="999186"/>
      </dsp:txXfrm>
    </dsp:sp>
    <dsp:sp modelId="{C41816A2-5959-474C-9CCF-8EE9D528D1F3}">
      <dsp:nvSpPr>
        <dsp:cNvPr id="0" name=""/>
        <dsp:cNvSpPr/>
      </dsp:nvSpPr>
      <dsp:spPr>
        <a:xfrm>
          <a:off x="1625580" y="4042728"/>
          <a:ext cx="5935259" cy="907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Increases in variable costs had positive influence on yield and net profit margin. </a:t>
          </a:r>
          <a:endParaRPr lang="es-CR" sz="1800" b="1" kern="1200" dirty="0"/>
        </a:p>
      </dsp:txBody>
      <dsp:txXfrm>
        <a:off x="1625580" y="4042728"/>
        <a:ext cx="5935259" cy="907464"/>
      </dsp:txXfrm>
    </dsp:sp>
    <dsp:sp modelId="{4285138F-42C5-4E8C-8632-5ADA37540F43}">
      <dsp:nvSpPr>
        <dsp:cNvPr id="0" name=""/>
        <dsp:cNvSpPr/>
      </dsp:nvSpPr>
      <dsp:spPr>
        <a:xfrm>
          <a:off x="1512167" y="4950193"/>
          <a:ext cx="60486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5E56A-89F3-435E-9DAE-36A915DEB2E1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9C9DD-6A88-46D6-A6F3-87F7C77D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8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DE5B50-8DF1-414E-BFCD-EB8B45C91600}" type="slidenum">
              <a:rPr lang="es-CR" smtClean="0"/>
              <a:pPr>
                <a:defRPr/>
              </a:pPr>
              <a:t>21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6628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E5B103-B80A-4601-9CB1-A5FCD8335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C7F23B-99A2-4007-A2D3-853C6EFCD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B226E5-3145-4570-B787-7F6EA18D7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A4AC-EA42-44FE-A449-3E598D4EF8B8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A12CF3-ADDA-4C0D-BC53-8F373DF7E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860F5B-54F8-44EA-BF0F-02506EEA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7F4B-EC96-4A53-BCA1-353057BE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72E713-1B7D-4981-940F-E8A59C4E4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806136-6DD3-4463-81E7-E18F087D4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77BB80-F043-467E-B220-913DA88A9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A4AC-EA42-44FE-A449-3E598D4EF8B8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6CD2B7-C50B-4006-B7A1-432AE3D38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0EAB82-7D7C-4EE6-B0A7-8413630B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7F4B-EC96-4A53-BCA1-353057BE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3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815B90-C29C-4DB2-8E34-742E08F044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782AB0-AB12-4E11-9F93-169DF37A5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87562E-5219-43C6-ABFC-08B7C51B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A4AC-EA42-44FE-A449-3E598D4EF8B8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36AD10-7DA6-4AAF-A4D5-192B3374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6F2A70-4D4C-46D1-8DBE-50C6A8C34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7F4B-EC96-4A53-BCA1-353057BE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197C59-A6D7-4B9E-987C-529746BC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FEFFE9-EFF3-4D05-9273-4626052A9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34E6ED-E0BE-4FE8-A4D3-406305116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A4AC-EA42-44FE-A449-3E598D4EF8B8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33E9C1-9282-4C43-9ECD-E3057B9EC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E659FD-A8BC-4A7E-B4D1-0D725D046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7F4B-EC96-4A53-BCA1-353057BE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6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1BCD8A-384A-4F77-BAFC-1DFB1460F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95F4CD-C149-412E-96E6-3AE2F03F4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FAC13E-A878-422C-8DBB-42BD14DB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A4AC-EA42-44FE-A449-3E598D4EF8B8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52529A-6E37-40D1-8C79-5EBB5D5E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06B563-6D5D-4847-91FE-6E76F080A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7F4B-EC96-4A53-BCA1-353057BE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2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3D87A-BD2D-4D1F-80D5-41D211C45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9EE6B9-7040-4983-9C48-FCE179CE7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4B663A-37F0-49C5-B3DA-3387C76D7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C9D23B-80B4-4A24-85E7-31D333375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A4AC-EA42-44FE-A449-3E598D4EF8B8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25D4167-7722-4A67-A5DB-30223845E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0E9121-AB36-4E4C-8351-3F8ADF81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7F4B-EC96-4A53-BCA1-353057BE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0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893BB5-5D43-445A-AAAE-33BAB829C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5880A4-D5C9-433B-8FCE-F48CA48AF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D60425-FE9F-4E1B-8B2F-96885F841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C6090A-49D6-4245-86BB-08CEA8BE5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7C62AD5-FBF8-4869-89F9-41E7304D95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EF2378A-81FC-41EC-882E-63574028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A4AC-EA42-44FE-A449-3E598D4EF8B8}" type="datetimeFigureOut">
              <a:rPr lang="en-US" smtClean="0"/>
              <a:t>11/6/18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CAC619F-FA70-4FB3-B113-62F6F899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7CE8C5A-2152-485C-BB41-98A74792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7F4B-EC96-4A53-BCA1-353057BE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7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93537-1A3E-4A2F-86FB-DADF4175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85A22DC-D3BE-48F4-90F2-92772DBA3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A4AC-EA42-44FE-A449-3E598D4EF8B8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0AD257-8413-4B78-ABC7-5269BFE27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503EBC-9793-4769-9AAF-31E333EE8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7F4B-EC96-4A53-BCA1-353057BE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25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53F832-2A5A-4468-A46A-56561F4B0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A4AC-EA42-44FE-A449-3E598D4EF8B8}" type="datetimeFigureOut">
              <a:rPr lang="en-US" smtClean="0"/>
              <a:t>11/6/18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66F0D6E-0F7A-4BA3-8AB3-192C155AE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9A3FEE-992D-4254-B1FD-1FA9662A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7F4B-EC96-4A53-BCA1-353057BE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86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7B1FF-97B3-47BA-B1A5-5FC0488CE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2401FE-382D-43D1-8275-70687226A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26D825-8BCC-4535-ABBE-379265D87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930032-B889-40B2-A86E-C3FA591E2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A4AC-EA42-44FE-A449-3E598D4EF8B8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171930-F748-418F-8244-3CB58E40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046E8D-70DE-47AC-94C2-0F9AEC4AF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7F4B-EC96-4A53-BCA1-353057BE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47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9713F2-E601-41C2-B8EB-3537586CF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8311E3-491C-4C3B-B29B-ED7A9ABFF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F436B4-DB1E-4DA6-B459-BE9C31047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E0D40AF-A64B-4972-B4AB-B6F271A5A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A4AC-EA42-44FE-A449-3E598D4EF8B8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24E01B-8B42-4098-BF8D-FAD05A158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F076B3-0D29-48A0-82A4-E054A4C41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7F4B-EC96-4A53-BCA1-353057BE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47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E7654B7-D816-4759-B56F-29C2A28F4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C273C3-CE12-414D-9EC3-3C6236F01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278A08-9AB2-4150-95BD-5C954B1E49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9A4AC-EA42-44FE-A449-3E598D4EF8B8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385D99-C69C-4C52-90EA-1B2C4A13C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642BBA-1A89-48CE-858E-4F45D6D21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47F4B-EC96-4A53-BCA1-353057BE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0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2045" y="1546978"/>
            <a:ext cx="9144000" cy="2387600"/>
          </a:xfrm>
        </p:spPr>
        <p:txBody>
          <a:bodyPr>
            <a:normAutofit/>
          </a:bodyPr>
          <a:lstStyle/>
          <a:p>
            <a:r>
              <a:rPr lang="es-CR" sz="4800" b="1" dirty="0">
                <a:solidFill>
                  <a:schemeClr val="bg1"/>
                </a:solidFill>
                <a:latin typeface="+mn-lt"/>
              </a:rPr>
              <a:t>M&amp;E y Teoría de Cambio en Agricultura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02045" y="3886941"/>
            <a:ext cx="9187910" cy="1859443"/>
          </a:xfrm>
        </p:spPr>
        <p:txBody>
          <a:bodyPr>
            <a:normAutofit fontScale="92500" lnSpcReduction="20000"/>
          </a:bodyPr>
          <a:lstStyle/>
          <a:p>
            <a:endParaRPr lang="es-CR" dirty="0"/>
          </a:p>
          <a:p>
            <a:r>
              <a:rPr lang="en-US" b="1" dirty="0">
                <a:solidFill>
                  <a:schemeClr val="bg1"/>
                </a:solidFill>
              </a:rPr>
              <a:t>Lawrence Pratt </a:t>
            </a:r>
          </a:p>
          <a:p>
            <a:r>
              <a:rPr lang="es-CR" b="1" dirty="0">
                <a:solidFill>
                  <a:schemeClr val="bg1"/>
                </a:solidFill>
              </a:rPr>
              <a:t>BID-ALIDE -FIRA</a:t>
            </a:r>
          </a:p>
          <a:p>
            <a:r>
              <a:rPr lang="es-CR" b="1" dirty="0">
                <a:solidFill>
                  <a:schemeClr val="bg1"/>
                </a:solidFill>
              </a:rPr>
              <a:t>Morelia, Michoacán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err="1">
                <a:solidFill>
                  <a:schemeClr val="bg1"/>
                </a:solidFill>
              </a:rPr>
              <a:t>Noviembre</a:t>
            </a:r>
            <a:r>
              <a:rPr lang="en-US" b="1" dirty="0">
                <a:solidFill>
                  <a:schemeClr val="bg1"/>
                </a:solidFill>
              </a:rPr>
              <a:t> del 2018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7" y="5291525"/>
            <a:ext cx="2694876" cy="1397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470CB4-A925-9A4D-99BC-79B597CC69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26" y="5915517"/>
            <a:ext cx="5101907" cy="54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30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8ED47-32DA-BD4B-B4C1-FBDE197B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Café- </a:t>
            </a:r>
            <a:r>
              <a:rPr lang="en-US" dirty="0" err="1"/>
              <a:t>situación</a:t>
            </a:r>
            <a:r>
              <a:rPr lang="en-US" dirty="0"/>
              <a:t> </a:t>
            </a:r>
            <a:r>
              <a:rPr lang="en-US" dirty="0" err="1"/>
              <a:t>productores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38C458-D284-564F-9290-6ED4474784C5}"/>
              </a:ext>
            </a:extLst>
          </p:cNvPr>
          <p:cNvSpPr txBox="1"/>
          <p:nvPr/>
        </p:nvSpPr>
        <p:spPr>
          <a:xfrm>
            <a:off x="1089635" y="1690688"/>
            <a:ext cx="43298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Hipótesis</a:t>
            </a:r>
            <a:r>
              <a:rPr lang="en-US" dirty="0"/>
              <a:t>:</a:t>
            </a:r>
          </a:p>
          <a:p>
            <a:r>
              <a:rPr lang="en-US" dirty="0" err="1"/>
              <a:t>Mejorar</a:t>
            </a:r>
            <a:r>
              <a:rPr lang="en-US" dirty="0"/>
              <a:t> la </a:t>
            </a:r>
            <a:r>
              <a:rPr lang="en-US" dirty="0" err="1"/>
              <a:t>condición</a:t>
            </a:r>
            <a:r>
              <a:rPr lang="en-US" dirty="0"/>
              <a:t> de mis </a:t>
            </a:r>
            <a:r>
              <a:rPr lang="en-US" dirty="0" err="1"/>
              <a:t>proveedores</a:t>
            </a:r>
            <a:r>
              <a:rPr lang="en-US" dirty="0"/>
              <a:t> </a:t>
            </a:r>
            <a:r>
              <a:rPr lang="en-US" dirty="0" err="1"/>
              <a:t>productores</a:t>
            </a:r>
            <a:r>
              <a:rPr lang="en-US" dirty="0"/>
              <a:t> de café </a:t>
            </a:r>
            <a:r>
              <a:rPr lang="en-US" dirty="0" err="1"/>
              <a:t>pagando</a:t>
            </a:r>
            <a:r>
              <a:rPr lang="en-US" dirty="0"/>
              <a:t> un </a:t>
            </a:r>
            <a:r>
              <a:rPr lang="en-US" dirty="0" err="1"/>
              <a:t>sobreprecio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saco</a:t>
            </a:r>
            <a:r>
              <a:rPr lang="en-US" dirty="0"/>
              <a:t> de café.</a:t>
            </a:r>
          </a:p>
          <a:p>
            <a:endParaRPr lang="en-US" dirty="0"/>
          </a:p>
          <a:p>
            <a:r>
              <a:rPr lang="en-US" b="1" dirty="0" err="1"/>
              <a:t>Temas</a:t>
            </a:r>
            <a:r>
              <a:rPr lang="en-US" dirty="0"/>
              <a:t>:</a:t>
            </a:r>
          </a:p>
          <a:p>
            <a:r>
              <a:rPr lang="en-US" dirty="0"/>
              <a:t>Por </a:t>
            </a:r>
            <a:r>
              <a:rPr lang="en-US" dirty="0" err="1"/>
              <a:t>buen</a:t>
            </a:r>
            <a:r>
              <a:rPr lang="en-US" dirty="0"/>
              <a:t> </a:t>
            </a:r>
            <a:r>
              <a:rPr lang="en-US" dirty="0" err="1"/>
              <a:t>desempeño</a:t>
            </a:r>
            <a:r>
              <a:rPr lang="en-US" dirty="0"/>
              <a:t>? U </a:t>
            </a:r>
            <a:r>
              <a:rPr lang="en-US" dirty="0" err="1"/>
              <a:t>otro</a:t>
            </a:r>
            <a:r>
              <a:rPr lang="en-US" dirty="0"/>
              <a:t> </a:t>
            </a:r>
            <a:r>
              <a:rPr lang="en-US" dirty="0" err="1"/>
              <a:t>característica</a:t>
            </a:r>
            <a:r>
              <a:rPr lang="en-US" dirty="0"/>
              <a:t>?</a:t>
            </a:r>
          </a:p>
          <a:p>
            <a:r>
              <a:rPr lang="en-US" dirty="0"/>
              <a:t>A </a:t>
            </a:r>
            <a:r>
              <a:rPr lang="en-US" dirty="0" err="1"/>
              <a:t>todos</a:t>
            </a:r>
            <a:r>
              <a:rPr lang="en-US" dirty="0"/>
              <a:t>?</a:t>
            </a:r>
          </a:p>
          <a:p>
            <a:r>
              <a:rPr lang="en-US" dirty="0" err="1"/>
              <a:t>Cuánto</a:t>
            </a:r>
            <a:r>
              <a:rPr lang="en-US" dirty="0"/>
              <a:t>? 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188AA91E-340B-5C42-B4AA-EBF8B52FB77E}"/>
              </a:ext>
            </a:extLst>
          </p:cNvPr>
          <p:cNvGraphicFramePr>
            <a:graphicFrameLocks/>
          </p:cNvGraphicFramePr>
          <p:nvPr/>
        </p:nvGraphicFramePr>
        <p:xfrm>
          <a:off x="604434" y="3742961"/>
          <a:ext cx="10749366" cy="275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6C84A8C-1EEC-EB42-8F1F-FED5BBBE8D8D}"/>
              </a:ext>
            </a:extLst>
          </p:cNvPr>
          <p:cNvSpPr txBox="1"/>
          <p:nvPr/>
        </p:nvSpPr>
        <p:spPr>
          <a:xfrm>
            <a:off x="959369" y="5633011"/>
            <a:ext cx="1062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USD/CHF	           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precio</a:t>
            </a:r>
            <a:r>
              <a:rPr lang="en-US" dirty="0"/>
              <a:t>        </a:t>
            </a:r>
            <a:r>
              <a:rPr lang="en-US" dirty="0" err="1"/>
              <a:t>Aumento</a:t>
            </a:r>
            <a:r>
              <a:rPr lang="en-US" dirty="0"/>
              <a:t> $/kg </a:t>
            </a:r>
            <a:r>
              <a:rPr lang="en-US" dirty="0" err="1"/>
              <a:t>recibido</a:t>
            </a:r>
            <a:r>
              <a:rPr lang="en-US" dirty="0"/>
              <a:t>	Más </a:t>
            </a:r>
            <a:r>
              <a:rPr lang="en-US" dirty="0" err="1"/>
              <a:t>rentables</a:t>
            </a:r>
            <a:r>
              <a:rPr lang="en-US" dirty="0"/>
              <a:t>	    </a:t>
            </a:r>
            <a:r>
              <a:rPr lang="en-US" dirty="0" err="1"/>
              <a:t>Mejoras</a:t>
            </a:r>
            <a:r>
              <a:rPr lang="en-US" dirty="0"/>
              <a:t> </a:t>
            </a:r>
            <a:r>
              <a:rPr lang="en-US" dirty="0" err="1"/>
              <a:t>condiciones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5531E4-B682-974C-8C75-80CD624CAA2D}"/>
              </a:ext>
            </a:extLst>
          </p:cNvPr>
          <p:cNvSpPr txBox="1"/>
          <p:nvPr/>
        </p:nvSpPr>
        <p:spPr>
          <a:xfrm>
            <a:off x="6490741" y="2008682"/>
            <a:ext cx="4910703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Preguntas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dirty="0">
                <a:solidFill>
                  <a:srgbClr val="C00000"/>
                </a:solidFill>
              </a:rPr>
              <a:t>¿La </a:t>
            </a:r>
            <a:r>
              <a:rPr lang="en-US" sz="2800" dirty="0" err="1">
                <a:solidFill>
                  <a:srgbClr val="C00000"/>
                </a:solidFill>
              </a:rPr>
              <a:t>Teoría</a:t>
            </a:r>
            <a:r>
              <a:rPr lang="en-US" sz="2800" dirty="0">
                <a:solidFill>
                  <a:srgbClr val="C00000"/>
                </a:solidFill>
              </a:rPr>
              <a:t> de Cambio </a:t>
            </a:r>
            <a:r>
              <a:rPr lang="en-US" sz="2800" dirty="0" err="1">
                <a:solidFill>
                  <a:srgbClr val="C00000"/>
                </a:solidFill>
              </a:rPr>
              <a:t>está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clara</a:t>
            </a:r>
            <a:r>
              <a:rPr lang="en-US" sz="2800" dirty="0">
                <a:solidFill>
                  <a:srgbClr val="C00000"/>
                </a:solidFill>
              </a:rPr>
              <a:t>?</a:t>
            </a:r>
          </a:p>
          <a:p>
            <a:r>
              <a:rPr lang="en-US" sz="2800" dirty="0">
                <a:solidFill>
                  <a:srgbClr val="C00000"/>
                </a:solidFill>
              </a:rPr>
              <a:t>¿El </a:t>
            </a:r>
            <a:r>
              <a:rPr lang="en-US" sz="2800" dirty="0" err="1">
                <a:solidFill>
                  <a:srgbClr val="C00000"/>
                </a:solidFill>
              </a:rPr>
              <a:t>Modelo</a:t>
            </a:r>
            <a:r>
              <a:rPr lang="en-US" sz="2800" dirty="0">
                <a:solidFill>
                  <a:srgbClr val="C00000"/>
                </a:solidFill>
              </a:rPr>
              <a:t> Causal </a:t>
            </a:r>
            <a:r>
              <a:rPr lang="en-US" sz="2800" dirty="0" err="1">
                <a:solidFill>
                  <a:srgbClr val="C00000"/>
                </a:solidFill>
              </a:rPr>
              <a:t>está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bien</a:t>
            </a:r>
            <a:r>
              <a:rPr lang="en-US" sz="2800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2054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41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2819400" y="1066800"/>
            <a:ext cx="2958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Colombia Harvest 2008-2009 </a:t>
            </a:r>
          </a:p>
        </p:txBody>
      </p:sp>
    </p:spTree>
    <p:extLst>
      <p:ext uri="{BB962C8B-B14F-4D97-AF65-F5344CB8AC3E}">
        <p14:creationId xmlns:p14="http://schemas.microsoft.com/office/powerpoint/2010/main" val="1961470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6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43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2819400" y="1066800"/>
            <a:ext cx="2958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Colombia Harvest 2008-2009 </a:t>
            </a:r>
          </a:p>
        </p:txBody>
      </p:sp>
    </p:spTree>
    <p:extLst>
      <p:ext uri="{BB962C8B-B14F-4D97-AF65-F5344CB8AC3E}">
        <p14:creationId xmlns:p14="http://schemas.microsoft.com/office/powerpoint/2010/main" val="4243125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D1FD6F-1C3F-7340-AC86-7FE72925E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Costos</a:t>
            </a:r>
            <a:r>
              <a:rPr lang="en-US" dirty="0"/>
              <a:t> de </a:t>
            </a:r>
            <a:r>
              <a:rPr lang="en-US" dirty="0" err="1"/>
              <a:t>Producción</a:t>
            </a:r>
            <a:r>
              <a:rPr lang="en-US" dirty="0"/>
              <a:t> – Costa Rica 2016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3ABEC8-5813-BB4D-9632-831845414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18" y="1525820"/>
            <a:ext cx="8381060" cy="4688705"/>
          </a:xfrm>
        </p:spPr>
      </p:pic>
    </p:spTree>
    <p:extLst>
      <p:ext uri="{BB962C8B-B14F-4D97-AF65-F5344CB8AC3E}">
        <p14:creationId xmlns:p14="http://schemas.microsoft.com/office/powerpoint/2010/main" val="1226333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8ED47-32DA-BD4B-B4C1-FBDE197B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Café- </a:t>
            </a:r>
            <a:r>
              <a:rPr lang="en-US" dirty="0" err="1"/>
              <a:t>situación</a:t>
            </a:r>
            <a:r>
              <a:rPr lang="en-US" dirty="0"/>
              <a:t> </a:t>
            </a:r>
            <a:r>
              <a:rPr lang="en-US" dirty="0" err="1"/>
              <a:t>productores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38C458-D284-564F-9290-6ED4474784C5}"/>
              </a:ext>
            </a:extLst>
          </p:cNvPr>
          <p:cNvSpPr txBox="1"/>
          <p:nvPr/>
        </p:nvSpPr>
        <p:spPr>
          <a:xfrm>
            <a:off x="1089635" y="1690688"/>
            <a:ext cx="43298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Hipótesis</a:t>
            </a:r>
            <a:r>
              <a:rPr lang="en-US" dirty="0"/>
              <a:t>:</a:t>
            </a:r>
          </a:p>
          <a:p>
            <a:r>
              <a:rPr lang="en-US" dirty="0" err="1"/>
              <a:t>Mejoro</a:t>
            </a:r>
            <a:r>
              <a:rPr lang="en-US" dirty="0"/>
              <a:t> la </a:t>
            </a:r>
            <a:r>
              <a:rPr lang="en-US" dirty="0" err="1"/>
              <a:t>condición</a:t>
            </a:r>
            <a:r>
              <a:rPr lang="en-US" dirty="0"/>
              <a:t> de mis </a:t>
            </a:r>
            <a:r>
              <a:rPr lang="en-US" dirty="0" err="1"/>
              <a:t>proveedores</a:t>
            </a:r>
            <a:r>
              <a:rPr lang="en-US" dirty="0"/>
              <a:t> </a:t>
            </a:r>
            <a:r>
              <a:rPr lang="en-US" dirty="0" err="1"/>
              <a:t>productores</a:t>
            </a:r>
            <a:r>
              <a:rPr lang="en-US" dirty="0"/>
              <a:t> de café </a:t>
            </a:r>
            <a:r>
              <a:rPr lang="en-US" dirty="0" err="1"/>
              <a:t>pagando</a:t>
            </a:r>
            <a:r>
              <a:rPr lang="en-US" dirty="0"/>
              <a:t> un </a:t>
            </a:r>
            <a:r>
              <a:rPr lang="en-US" dirty="0" err="1"/>
              <a:t>sobreprecio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saco</a:t>
            </a:r>
            <a:r>
              <a:rPr lang="en-US" dirty="0"/>
              <a:t> de café.</a:t>
            </a:r>
          </a:p>
          <a:p>
            <a:endParaRPr lang="en-US" dirty="0"/>
          </a:p>
          <a:p>
            <a:r>
              <a:rPr lang="en-US" b="1" dirty="0" err="1"/>
              <a:t>Temas</a:t>
            </a:r>
            <a:r>
              <a:rPr lang="en-US" dirty="0"/>
              <a:t>:</a:t>
            </a:r>
          </a:p>
          <a:p>
            <a:r>
              <a:rPr lang="en-US" dirty="0"/>
              <a:t>Por </a:t>
            </a:r>
            <a:r>
              <a:rPr lang="en-US" dirty="0" err="1"/>
              <a:t>buen</a:t>
            </a:r>
            <a:r>
              <a:rPr lang="en-US" dirty="0"/>
              <a:t> </a:t>
            </a:r>
            <a:r>
              <a:rPr lang="en-US" dirty="0" err="1"/>
              <a:t>desempeño</a:t>
            </a:r>
            <a:r>
              <a:rPr lang="en-US" dirty="0"/>
              <a:t>? U </a:t>
            </a:r>
            <a:r>
              <a:rPr lang="en-US" dirty="0" err="1"/>
              <a:t>otro</a:t>
            </a:r>
            <a:r>
              <a:rPr lang="en-US" dirty="0"/>
              <a:t> </a:t>
            </a:r>
            <a:r>
              <a:rPr lang="en-US" dirty="0" err="1"/>
              <a:t>característica</a:t>
            </a:r>
            <a:r>
              <a:rPr lang="en-US" dirty="0"/>
              <a:t>?</a:t>
            </a:r>
          </a:p>
          <a:p>
            <a:r>
              <a:rPr lang="en-US" dirty="0"/>
              <a:t>A </a:t>
            </a:r>
            <a:r>
              <a:rPr lang="en-US" dirty="0" err="1"/>
              <a:t>todos</a:t>
            </a:r>
            <a:r>
              <a:rPr lang="en-US" dirty="0"/>
              <a:t>?</a:t>
            </a:r>
          </a:p>
          <a:p>
            <a:r>
              <a:rPr lang="en-US" dirty="0" err="1"/>
              <a:t>Cuánto</a:t>
            </a:r>
            <a:r>
              <a:rPr lang="en-US" dirty="0"/>
              <a:t>? 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188AA91E-340B-5C42-B4AA-EBF8B52FB7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1930257"/>
              </p:ext>
            </p:extLst>
          </p:nvPr>
        </p:nvGraphicFramePr>
        <p:xfrm>
          <a:off x="604434" y="3742961"/>
          <a:ext cx="10749366" cy="275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6C84A8C-1EEC-EB42-8F1F-FED5BBBE8D8D}"/>
              </a:ext>
            </a:extLst>
          </p:cNvPr>
          <p:cNvSpPr txBox="1"/>
          <p:nvPr/>
        </p:nvSpPr>
        <p:spPr>
          <a:xfrm>
            <a:off x="959369" y="5633011"/>
            <a:ext cx="1062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USD/CHF	           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precio</a:t>
            </a:r>
            <a:r>
              <a:rPr lang="en-US" dirty="0"/>
              <a:t>        </a:t>
            </a:r>
            <a:r>
              <a:rPr lang="en-US" dirty="0" err="1"/>
              <a:t>Aumento</a:t>
            </a:r>
            <a:r>
              <a:rPr lang="en-US" dirty="0"/>
              <a:t> $/kg </a:t>
            </a:r>
            <a:r>
              <a:rPr lang="en-US" dirty="0" err="1"/>
              <a:t>recibido</a:t>
            </a:r>
            <a:r>
              <a:rPr lang="en-US" dirty="0"/>
              <a:t>	Más </a:t>
            </a:r>
            <a:r>
              <a:rPr lang="en-US" dirty="0" err="1"/>
              <a:t>rentables</a:t>
            </a:r>
            <a:r>
              <a:rPr lang="en-US" dirty="0"/>
              <a:t>	    </a:t>
            </a:r>
            <a:r>
              <a:rPr lang="en-US" dirty="0" err="1"/>
              <a:t>Mejoras</a:t>
            </a:r>
            <a:r>
              <a:rPr lang="en-US" dirty="0"/>
              <a:t> </a:t>
            </a:r>
            <a:r>
              <a:rPr lang="en-US" dirty="0" err="1"/>
              <a:t>condiciones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0B54A0-2A9D-0C4E-852A-699185A30B5C}"/>
              </a:ext>
            </a:extLst>
          </p:cNvPr>
          <p:cNvCxnSpPr>
            <a:cxnSpLocks/>
          </p:cNvCxnSpPr>
          <p:nvPr/>
        </p:nvCxnSpPr>
        <p:spPr>
          <a:xfrm flipH="1">
            <a:off x="6506561" y="3542353"/>
            <a:ext cx="960895" cy="3316638"/>
          </a:xfrm>
          <a:prstGeom prst="line">
            <a:avLst/>
          </a:prstGeom>
          <a:ln w="139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570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upo 272"/>
          <p:cNvGrpSpPr/>
          <p:nvPr/>
        </p:nvGrpSpPr>
        <p:grpSpPr>
          <a:xfrm>
            <a:off x="173407" y="283037"/>
            <a:ext cx="11845186" cy="6485022"/>
            <a:chOff x="564101" y="528610"/>
            <a:chExt cx="11143103" cy="5524180"/>
          </a:xfrm>
        </p:grpSpPr>
        <p:sp>
          <p:nvSpPr>
            <p:cNvPr id="79" name="Flecha abajo 78"/>
            <p:cNvSpPr/>
            <p:nvPr/>
          </p:nvSpPr>
          <p:spPr>
            <a:xfrm rot="10800000">
              <a:off x="893810" y="2481451"/>
              <a:ext cx="250806" cy="395502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7" name="Flecha abajo 136"/>
            <p:cNvSpPr/>
            <p:nvPr/>
          </p:nvSpPr>
          <p:spPr>
            <a:xfrm rot="10800000">
              <a:off x="884820" y="3570666"/>
              <a:ext cx="250806" cy="420436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8" name="Flecha abajo 137"/>
            <p:cNvSpPr/>
            <p:nvPr/>
          </p:nvSpPr>
          <p:spPr>
            <a:xfrm rot="10800000">
              <a:off x="870066" y="4730514"/>
              <a:ext cx="250806" cy="493563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9" name="Flecha abajo 138"/>
            <p:cNvSpPr/>
            <p:nvPr/>
          </p:nvSpPr>
          <p:spPr>
            <a:xfrm rot="10800000">
              <a:off x="884819" y="1256731"/>
              <a:ext cx="250806" cy="471552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583204" y="528610"/>
              <a:ext cx="11124000" cy="828000"/>
              <a:chOff x="578159" y="476989"/>
              <a:chExt cx="11124000" cy="828000"/>
            </a:xfrm>
          </p:grpSpPr>
          <p:sp>
            <p:nvSpPr>
              <p:cNvPr id="42" name="Rectángulo redondeado 41"/>
              <p:cNvSpPr/>
              <p:nvPr/>
            </p:nvSpPr>
            <p:spPr>
              <a:xfrm>
                <a:off x="578159" y="476989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Metas</a:t>
                </a:r>
              </a:p>
            </p:txBody>
          </p:sp>
          <p:sp>
            <p:nvSpPr>
              <p:cNvPr id="44" name="Rectángulo redondeado 43"/>
              <p:cNvSpPr>
                <a:spLocks noChangeAspect="1"/>
              </p:cNvSpPr>
              <p:nvPr/>
            </p:nvSpPr>
            <p:spPr>
              <a:xfrm>
                <a:off x="1726691" y="595609"/>
                <a:ext cx="2305817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Abastecimiento seguro</a:t>
                </a:r>
              </a:p>
            </p:txBody>
          </p:sp>
          <p:sp>
            <p:nvSpPr>
              <p:cNvPr id="45" name="Rectángulo redondeado 44"/>
              <p:cNvSpPr/>
              <p:nvPr/>
            </p:nvSpPr>
            <p:spPr>
              <a:xfrm>
                <a:off x="4369390" y="596954"/>
                <a:ext cx="2132253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Ingresos productor</a:t>
                </a:r>
              </a:p>
            </p:txBody>
          </p:sp>
          <p:sp>
            <p:nvSpPr>
              <p:cNvPr id="46" name="Rectángulo redondeado 45"/>
              <p:cNvSpPr/>
              <p:nvPr/>
            </p:nvSpPr>
            <p:spPr>
              <a:xfrm>
                <a:off x="6838524" y="583879"/>
                <a:ext cx="2305479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Protección Ambiental</a:t>
                </a:r>
              </a:p>
            </p:txBody>
          </p:sp>
          <p:sp>
            <p:nvSpPr>
              <p:cNvPr id="47" name="Rectángulo redondeado 46"/>
              <p:cNvSpPr/>
              <p:nvPr/>
            </p:nvSpPr>
            <p:spPr>
              <a:xfrm>
                <a:off x="9480884" y="571371"/>
                <a:ext cx="2009659" cy="63963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Compromiso social</a:t>
                </a: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564101" y="1747724"/>
              <a:ext cx="11124000" cy="828000"/>
              <a:chOff x="578159" y="1670723"/>
              <a:chExt cx="11124000" cy="828000"/>
            </a:xfrm>
          </p:grpSpPr>
          <p:sp>
            <p:nvSpPr>
              <p:cNvPr id="41" name="Rectángulo redondeado 40"/>
              <p:cNvSpPr/>
              <p:nvPr/>
            </p:nvSpPr>
            <p:spPr>
              <a:xfrm>
                <a:off x="578159" y="1670723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Resultados</a:t>
                </a:r>
              </a:p>
            </p:txBody>
          </p:sp>
          <p:grpSp>
            <p:nvGrpSpPr>
              <p:cNvPr id="77" name="Grupo 76"/>
              <p:cNvGrpSpPr/>
              <p:nvPr/>
            </p:nvGrpSpPr>
            <p:grpSpPr>
              <a:xfrm>
                <a:off x="1664908" y="1794833"/>
                <a:ext cx="9818157" cy="536809"/>
                <a:chOff x="402904" y="1883571"/>
                <a:chExt cx="10818102" cy="536809"/>
              </a:xfrm>
            </p:grpSpPr>
            <p:sp>
              <p:nvSpPr>
                <p:cNvPr id="48" name="Rectángulo redondeado 47"/>
                <p:cNvSpPr/>
                <p:nvPr/>
              </p:nvSpPr>
              <p:spPr>
                <a:xfrm>
                  <a:off x="402904" y="1902698"/>
                  <a:ext cx="1056471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Crecimiento natural</a:t>
                  </a:r>
                </a:p>
              </p:txBody>
            </p:sp>
            <p:sp>
              <p:nvSpPr>
                <p:cNvPr id="49" name="Rectángulo redondeado 48"/>
                <p:cNvSpPr/>
                <p:nvPr/>
              </p:nvSpPr>
              <p:spPr>
                <a:xfrm>
                  <a:off x="1561698" y="1895839"/>
                  <a:ext cx="1112253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Metas del Proveedor</a:t>
                  </a:r>
                </a:p>
              </p:txBody>
            </p:sp>
            <p:sp>
              <p:nvSpPr>
                <p:cNvPr id="50" name="Rectángulo redondeado 49"/>
                <p:cNvSpPr/>
                <p:nvPr/>
              </p:nvSpPr>
              <p:spPr>
                <a:xfrm>
                  <a:off x="2857912" y="1883571"/>
                  <a:ext cx="1049832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Viabilidad económica de la finca</a:t>
                  </a:r>
                  <a:endParaRPr lang="es-CR" sz="1100" dirty="0"/>
                </a:p>
              </p:txBody>
            </p:sp>
            <p:sp>
              <p:nvSpPr>
                <p:cNvPr id="51" name="Rectángulo redondeado 50"/>
                <p:cNvSpPr/>
                <p:nvPr/>
              </p:nvSpPr>
              <p:spPr>
                <a:xfrm>
                  <a:off x="4129952" y="1920999"/>
                  <a:ext cx="1012901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Lealtad del productor</a:t>
                  </a:r>
                </a:p>
              </p:txBody>
            </p:sp>
            <p:sp>
              <p:nvSpPr>
                <p:cNvPr id="52" name="Rectángulo redondeado 51"/>
                <p:cNvSpPr/>
                <p:nvPr/>
              </p:nvSpPr>
              <p:spPr>
                <a:xfrm>
                  <a:off x="5277553" y="1927828"/>
                  <a:ext cx="790896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Calidad del café</a:t>
                  </a:r>
                </a:p>
              </p:txBody>
            </p:sp>
            <p:sp>
              <p:nvSpPr>
                <p:cNvPr id="53" name="Rectángulo redondeado 52"/>
                <p:cNvSpPr/>
                <p:nvPr/>
              </p:nvSpPr>
              <p:spPr>
                <a:xfrm>
                  <a:off x="6346985" y="1895838"/>
                  <a:ext cx="1175669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Productividad agrícola</a:t>
                  </a:r>
                </a:p>
              </p:txBody>
            </p:sp>
            <p:sp>
              <p:nvSpPr>
                <p:cNvPr id="54" name="Rectángulo redondeado 53"/>
                <p:cNvSpPr/>
                <p:nvPr/>
              </p:nvSpPr>
              <p:spPr>
                <a:xfrm>
                  <a:off x="7723356" y="1906459"/>
                  <a:ext cx="943860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Manejo de fincas</a:t>
                  </a:r>
                </a:p>
              </p:txBody>
            </p:sp>
            <p:sp>
              <p:nvSpPr>
                <p:cNvPr id="55" name="Rectángulo redondeado 54"/>
                <p:cNvSpPr/>
                <p:nvPr/>
              </p:nvSpPr>
              <p:spPr>
                <a:xfrm>
                  <a:off x="8874962" y="1897750"/>
                  <a:ext cx="1049832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ambiental</a:t>
                  </a:r>
                </a:p>
              </p:txBody>
            </p:sp>
            <p:sp>
              <p:nvSpPr>
                <p:cNvPr id="56" name="Rectángulo redondeado 55"/>
                <p:cNvSpPr/>
                <p:nvPr/>
              </p:nvSpPr>
              <p:spPr>
                <a:xfrm>
                  <a:off x="10171173" y="1894128"/>
                  <a:ext cx="1049833" cy="526252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Socio-Económico</a:t>
                  </a:r>
                </a:p>
              </p:txBody>
            </p:sp>
          </p:grpSp>
        </p:grpSp>
        <p:grpSp>
          <p:nvGrpSpPr>
            <p:cNvPr id="14" name="Grupo 13"/>
            <p:cNvGrpSpPr/>
            <p:nvPr/>
          </p:nvGrpSpPr>
          <p:grpSpPr>
            <a:xfrm>
              <a:off x="575945" y="2841439"/>
              <a:ext cx="11124000" cy="828000"/>
              <a:chOff x="598805" y="2795719"/>
              <a:chExt cx="11124000" cy="828000"/>
            </a:xfrm>
          </p:grpSpPr>
          <p:sp>
            <p:nvSpPr>
              <p:cNvPr id="40" name="Rectángulo redondeado 39"/>
              <p:cNvSpPr/>
              <p:nvPr/>
            </p:nvSpPr>
            <p:spPr>
              <a:xfrm>
                <a:off x="598805" y="2795719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“Outputs”</a:t>
                </a:r>
              </a:p>
            </p:txBody>
          </p:sp>
          <p:grpSp>
            <p:nvGrpSpPr>
              <p:cNvPr id="2" name="Grupo 1"/>
              <p:cNvGrpSpPr/>
              <p:nvPr/>
            </p:nvGrpSpPr>
            <p:grpSpPr>
              <a:xfrm>
                <a:off x="1720521" y="2880978"/>
                <a:ext cx="9817425" cy="701473"/>
                <a:chOff x="1720521" y="2880978"/>
                <a:chExt cx="9817425" cy="701473"/>
              </a:xfrm>
            </p:grpSpPr>
            <p:sp>
              <p:nvSpPr>
                <p:cNvPr id="57" name="Rectángulo redondeado 56"/>
                <p:cNvSpPr/>
                <p:nvPr/>
              </p:nvSpPr>
              <p:spPr>
                <a:xfrm>
                  <a:off x="1720521" y="2894136"/>
                  <a:ext cx="1261939" cy="68831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Productores nuevos se unen al programa</a:t>
                  </a:r>
                  <a:endParaRPr lang="es-CR" sz="1100" dirty="0"/>
                </a:p>
              </p:txBody>
            </p:sp>
            <p:sp>
              <p:nvSpPr>
                <p:cNvPr id="58" name="Rectángulo redondeado 57"/>
                <p:cNvSpPr/>
                <p:nvPr/>
              </p:nvSpPr>
              <p:spPr>
                <a:xfrm>
                  <a:off x="3123581" y="2895945"/>
                  <a:ext cx="1224108" cy="68650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 con metas compartidas</a:t>
                  </a:r>
                </a:p>
              </p:txBody>
            </p:sp>
            <p:sp>
              <p:nvSpPr>
                <p:cNvPr id="59" name="Rectángulo redondeado 58"/>
                <p:cNvSpPr/>
                <p:nvPr/>
              </p:nvSpPr>
              <p:spPr>
                <a:xfrm>
                  <a:off x="4536937" y="2892843"/>
                  <a:ext cx="1262290" cy="68046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Resultados de proyectos especiales</a:t>
                  </a:r>
                </a:p>
              </p:txBody>
            </p:sp>
            <p:sp>
              <p:nvSpPr>
                <p:cNvPr id="60" name="Rectángulo redondeado 59"/>
                <p:cNvSpPr/>
                <p:nvPr/>
              </p:nvSpPr>
              <p:spPr>
                <a:xfrm>
                  <a:off x="6061623" y="2889824"/>
                  <a:ext cx="1257610" cy="69220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</a:t>
                  </a:r>
                </a:p>
                <a:p>
                  <a:pPr algn="ctr"/>
                  <a:r>
                    <a:rPr lang="es-CR" sz="1100" dirty="0"/>
                    <a:t>TASQ (CyP)</a:t>
                  </a:r>
                </a:p>
              </p:txBody>
            </p:sp>
            <p:sp>
              <p:nvSpPr>
                <p:cNvPr id="61" name="Rectángulo redondeado 60"/>
                <p:cNvSpPr/>
                <p:nvPr/>
              </p:nvSpPr>
              <p:spPr>
                <a:xfrm>
                  <a:off x="7616227" y="2880978"/>
                  <a:ext cx="1308344" cy="66433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Gestión de cumplimiento  con TASQ en finca</a:t>
                  </a:r>
                  <a:endParaRPr lang="es-CR" dirty="0"/>
                </a:p>
              </p:txBody>
            </p:sp>
            <p:sp>
              <p:nvSpPr>
                <p:cNvPr id="62" name="Rectángulo redondeado 61"/>
                <p:cNvSpPr/>
                <p:nvPr/>
              </p:nvSpPr>
              <p:spPr>
                <a:xfrm>
                  <a:off x="9086918" y="2882660"/>
                  <a:ext cx="1207593" cy="642287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</a:t>
                  </a:r>
                </a:p>
                <a:p>
                  <a:pPr algn="ctr"/>
                  <a:r>
                    <a:rPr lang="es-CR" sz="1100" dirty="0"/>
                    <a:t>TASQ (AyS)</a:t>
                  </a:r>
                </a:p>
              </p:txBody>
            </p:sp>
            <p:sp>
              <p:nvSpPr>
                <p:cNvPr id="63" name="Rectángulo redondeado 62"/>
                <p:cNvSpPr/>
                <p:nvPr/>
              </p:nvSpPr>
              <p:spPr>
                <a:xfrm>
                  <a:off x="10420541" y="2891681"/>
                  <a:ext cx="1117405" cy="63326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indirecto</a:t>
                  </a:r>
                </a:p>
              </p:txBody>
            </p:sp>
          </p:grpSp>
        </p:grpSp>
        <p:sp>
          <p:nvSpPr>
            <p:cNvPr id="4" name="Rectángulo redondeado 3"/>
            <p:cNvSpPr/>
            <p:nvPr/>
          </p:nvSpPr>
          <p:spPr>
            <a:xfrm>
              <a:off x="575945" y="3993913"/>
              <a:ext cx="11124000" cy="828000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R" sz="1400" b="1" dirty="0">
                  <a:solidFill>
                    <a:schemeClr val="tx1"/>
                  </a:solidFill>
                </a:rPr>
                <a:t>Actividades</a:t>
              </a:r>
            </a:p>
          </p:txBody>
        </p:sp>
        <p:grpSp>
          <p:nvGrpSpPr>
            <p:cNvPr id="75" name="Grupo 74"/>
            <p:cNvGrpSpPr/>
            <p:nvPr/>
          </p:nvGrpSpPr>
          <p:grpSpPr>
            <a:xfrm>
              <a:off x="1691801" y="4085353"/>
              <a:ext cx="9768404" cy="663971"/>
              <a:chOff x="492397" y="4465151"/>
              <a:chExt cx="11646886" cy="663971"/>
            </a:xfrm>
          </p:grpSpPr>
          <p:sp>
            <p:nvSpPr>
              <p:cNvPr id="64" name="Rectángulo redondeado 63"/>
              <p:cNvSpPr/>
              <p:nvPr/>
            </p:nvSpPr>
            <p:spPr>
              <a:xfrm>
                <a:off x="492397" y="4465151"/>
                <a:ext cx="1420578" cy="661533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Comunicación a los agricultores</a:t>
                </a:r>
              </a:p>
            </p:txBody>
          </p:sp>
          <p:sp>
            <p:nvSpPr>
              <p:cNvPr id="66" name="Rectángulo redondeado 65"/>
              <p:cNvSpPr/>
              <p:nvPr/>
            </p:nvSpPr>
            <p:spPr>
              <a:xfrm>
                <a:off x="2163241" y="4465151"/>
                <a:ext cx="1636673" cy="663971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Lograr compromiso Compartido</a:t>
                </a:r>
              </a:p>
            </p:txBody>
          </p:sp>
          <p:sp>
            <p:nvSpPr>
              <p:cNvPr id="67" name="Rectángulo redondeado 66"/>
              <p:cNvSpPr/>
              <p:nvPr/>
            </p:nvSpPr>
            <p:spPr>
              <a:xfrm>
                <a:off x="4199902" y="4465151"/>
                <a:ext cx="1055254" cy="661230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Proyectos especiales</a:t>
                </a:r>
              </a:p>
            </p:txBody>
          </p:sp>
          <p:sp>
            <p:nvSpPr>
              <p:cNvPr id="68" name="Rectángulo redondeado 67"/>
              <p:cNvSpPr/>
              <p:nvPr/>
            </p:nvSpPr>
            <p:spPr>
              <a:xfrm>
                <a:off x="5587509" y="4465151"/>
                <a:ext cx="1367999" cy="661230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Capacitación de productores</a:t>
                </a:r>
              </a:p>
            </p:txBody>
          </p:sp>
          <p:sp>
            <p:nvSpPr>
              <p:cNvPr id="69" name="Rectángulo redondeado 68"/>
              <p:cNvSpPr/>
              <p:nvPr/>
            </p:nvSpPr>
            <p:spPr>
              <a:xfrm>
                <a:off x="7275783" y="4465151"/>
                <a:ext cx="1772681" cy="661533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Capacitación de agrónomos</a:t>
                </a:r>
              </a:p>
            </p:txBody>
          </p:sp>
          <p:sp>
            <p:nvSpPr>
              <p:cNvPr id="70" name="Rectángulo redondeado 69"/>
              <p:cNvSpPr/>
              <p:nvPr/>
            </p:nvSpPr>
            <p:spPr>
              <a:xfrm>
                <a:off x="9571712" y="4465151"/>
                <a:ext cx="2567571" cy="649896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Asignación de asistencia técnica</a:t>
                </a:r>
              </a:p>
            </p:txBody>
          </p:sp>
        </p:grpSp>
        <p:cxnSp>
          <p:nvCxnSpPr>
            <p:cNvPr id="29" name="Conector recto 28"/>
            <p:cNvCxnSpPr/>
            <p:nvPr/>
          </p:nvCxnSpPr>
          <p:spPr>
            <a:xfrm>
              <a:off x="2234381" y="4746886"/>
              <a:ext cx="0" cy="3191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/>
            <p:cNvCxnSpPr/>
            <p:nvPr/>
          </p:nvCxnSpPr>
          <p:spPr>
            <a:xfrm>
              <a:off x="10271650" y="4733800"/>
              <a:ext cx="0" cy="267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/>
            <p:cNvCxnSpPr/>
            <p:nvPr/>
          </p:nvCxnSpPr>
          <p:spPr>
            <a:xfrm>
              <a:off x="4113057" y="4746886"/>
              <a:ext cx="0" cy="3141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/>
            <p:nvPr/>
          </p:nvCxnSpPr>
          <p:spPr>
            <a:xfrm>
              <a:off x="5342353" y="4735249"/>
              <a:ext cx="0" cy="2951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/>
            <p:cNvCxnSpPr/>
            <p:nvPr/>
          </p:nvCxnSpPr>
          <p:spPr>
            <a:xfrm>
              <a:off x="6524441" y="4749324"/>
              <a:ext cx="1" cy="29439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86"/>
            <p:cNvCxnSpPr/>
            <p:nvPr/>
          </p:nvCxnSpPr>
          <p:spPr>
            <a:xfrm>
              <a:off x="8103701" y="4743960"/>
              <a:ext cx="0" cy="2828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upo 135"/>
            <p:cNvGrpSpPr/>
            <p:nvPr/>
          </p:nvGrpSpPr>
          <p:grpSpPr>
            <a:xfrm>
              <a:off x="575945" y="4996282"/>
              <a:ext cx="11124000" cy="1056508"/>
              <a:chOff x="575945" y="4996282"/>
              <a:chExt cx="11124000" cy="1056508"/>
            </a:xfrm>
          </p:grpSpPr>
          <p:cxnSp>
            <p:nvCxnSpPr>
              <p:cNvPr id="34" name="Conector recto 33"/>
              <p:cNvCxnSpPr/>
              <p:nvPr/>
            </p:nvCxnSpPr>
            <p:spPr>
              <a:xfrm flipV="1">
                <a:off x="2234381" y="4997542"/>
                <a:ext cx="8043619" cy="6853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upo 15"/>
              <p:cNvGrpSpPr/>
              <p:nvPr/>
            </p:nvGrpSpPr>
            <p:grpSpPr>
              <a:xfrm>
                <a:off x="575945" y="5224790"/>
                <a:ext cx="11124000" cy="828000"/>
                <a:chOff x="598805" y="5179070"/>
                <a:chExt cx="11124000" cy="828000"/>
              </a:xfrm>
            </p:grpSpPr>
            <p:sp>
              <p:nvSpPr>
                <p:cNvPr id="43" name="Rectángulo redondeado 42"/>
                <p:cNvSpPr/>
                <p:nvPr/>
              </p:nvSpPr>
              <p:spPr>
                <a:xfrm>
                  <a:off x="598805" y="5179070"/>
                  <a:ext cx="11124000" cy="828000"/>
                </a:xfrm>
                <a:prstGeom prst="round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CR" sz="1400" b="1" dirty="0">
                      <a:solidFill>
                        <a:schemeClr val="tx1"/>
                      </a:solidFill>
                    </a:rPr>
                    <a:t>Entradas</a:t>
                  </a:r>
                </a:p>
              </p:txBody>
            </p:sp>
            <p:grpSp>
              <p:nvGrpSpPr>
                <p:cNvPr id="3" name="Grupo 2"/>
                <p:cNvGrpSpPr/>
                <p:nvPr/>
              </p:nvGrpSpPr>
              <p:grpSpPr>
                <a:xfrm>
                  <a:off x="1726692" y="5346935"/>
                  <a:ext cx="9767594" cy="546233"/>
                  <a:chOff x="1726692" y="5437465"/>
                  <a:chExt cx="9767594" cy="546233"/>
                </a:xfrm>
              </p:grpSpPr>
              <p:sp>
                <p:nvSpPr>
                  <p:cNvPr id="71" name="Proceso alternativo 70"/>
                  <p:cNvSpPr/>
                  <p:nvPr/>
                </p:nvSpPr>
                <p:spPr>
                  <a:xfrm>
                    <a:off x="1726692" y="5476378"/>
                    <a:ext cx="2350282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“Partnerships”</a:t>
                    </a:r>
                  </a:p>
                </p:txBody>
              </p:sp>
              <p:sp>
                <p:nvSpPr>
                  <p:cNvPr id="72" name="Proceso alternativo 71"/>
                  <p:cNvSpPr/>
                  <p:nvPr/>
                </p:nvSpPr>
                <p:spPr>
                  <a:xfrm>
                    <a:off x="5248763" y="5463156"/>
                    <a:ext cx="2570506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Inversiones financieras</a:t>
                    </a:r>
                  </a:p>
                </p:txBody>
              </p:sp>
              <p:sp>
                <p:nvSpPr>
                  <p:cNvPr id="73" name="Proceso alternativo 72"/>
                  <p:cNvSpPr/>
                  <p:nvPr/>
                </p:nvSpPr>
                <p:spPr>
                  <a:xfrm>
                    <a:off x="9144004" y="5437465"/>
                    <a:ext cx="2350282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Recursos humanos</a:t>
                    </a:r>
                  </a:p>
                </p:txBody>
              </p:sp>
            </p:grpSp>
          </p:grpSp>
          <p:cxnSp>
            <p:nvCxnSpPr>
              <p:cNvPr id="95" name="Conector recto 94"/>
              <p:cNvCxnSpPr/>
              <p:nvPr/>
            </p:nvCxnSpPr>
            <p:spPr>
              <a:xfrm>
                <a:off x="3015431" y="5061056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ector recto 96"/>
              <p:cNvCxnSpPr/>
              <p:nvPr/>
            </p:nvCxnSpPr>
            <p:spPr>
              <a:xfrm>
                <a:off x="6341561" y="5026766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>
                <a:off x="10131094" y="4996282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1" name="Conector recto 100"/>
            <p:cNvCxnSpPr/>
            <p:nvPr/>
          </p:nvCxnSpPr>
          <p:spPr>
            <a:xfrm>
              <a:off x="2265481" y="3627749"/>
              <a:ext cx="0" cy="4512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cto 102"/>
            <p:cNvCxnSpPr>
              <a:stCxn id="58" idx="2"/>
            </p:cNvCxnSpPr>
            <p:nvPr/>
          </p:nvCxnSpPr>
          <p:spPr>
            <a:xfrm flipH="1">
              <a:off x="3703177" y="3628171"/>
              <a:ext cx="9597" cy="4508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103"/>
            <p:cNvCxnSpPr>
              <a:stCxn id="59" idx="2"/>
            </p:cNvCxnSpPr>
            <p:nvPr/>
          </p:nvCxnSpPr>
          <p:spPr>
            <a:xfrm flipH="1">
              <a:off x="5143782" y="3619030"/>
              <a:ext cx="1440" cy="4663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104"/>
            <p:cNvCxnSpPr/>
            <p:nvPr/>
          </p:nvCxnSpPr>
          <p:spPr>
            <a:xfrm flipH="1">
              <a:off x="6524441" y="3627749"/>
              <a:ext cx="1" cy="4512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cto 105"/>
            <p:cNvCxnSpPr/>
            <p:nvPr/>
          </p:nvCxnSpPr>
          <p:spPr>
            <a:xfrm>
              <a:off x="8082132" y="3591036"/>
              <a:ext cx="0" cy="48796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9648357" y="3591036"/>
              <a:ext cx="6488" cy="4943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/>
            <p:cNvCxnSpPr/>
            <p:nvPr/>
          </p:nvCxnSpPr>
          <p:spPr>
            <a:xfrm flipH="1">
              <a:off x="6524442" y="3807202"/>
              <a:ext cx="3123915" cy="145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ector recto 143"/>
            <p:cNvCxnSpPr/>
            <p:nvPr/>
          </p:nvCxnSpPr>
          <p:spPr>
            <a:xfrm>
              <a:off x="2195344" y="2376675"/>
              <a:ext cx="0" cy="5649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cto 144"/>
            <p:cNvCxnSpPr/>
            <p:nvPr/>
          </p:nvCxnSpPr>
          <p:spPr>
            <a:xfrm flipH="1">
              <a:off x="3689460" y="2680821"/>
              <a:ext cx="4001" cy="27422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ector recto 145"/>
            <p:cNvCxnSpPr/>
            <p:nvPr/>
          </p:nvCxnSpPr>
          <p:spPr>
            <a:xfrm>
              <a:off x="5307462" y="2384207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ector recto 146"/>
            <p:cNvCxnSpPr/>
            <p:nvPr/>
          </p:nvCxnSpPr>
          <p:spPr>
            <a:xfrm flipH="1">
              <a:off x="6753109" y="2587920"/>
              <a:ext cx="1678" cy="3446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6" name="Grupo 175"/>
            <p:cNvGrpSpPr/>
            <p:nvPr/>
          </p:nvGrpSpPr>
          <p:grpSpPr>
            <a:xfrm>
              <a:off x="3150115" y="2344087"/>
              <a:ext cx="1098035" cy="340929"/>
              <a:chOff x="3150115" y="2344087"/>
              <a:chExt cx="1098035" cy="340929"/>
            </a:xfrm>
          </p:grpSpPr>
          <p:cxnSp>
            <p:nvCxnSpPr>
              <p:cNvPr id="159" name="Conector recto 158"/>
              <p:cNvCxnSpPr/>
              <p:nvPr/>
            </p:nvCxnSpPr>
            <p:spPr>
              <a:xfrm flipH="1" flipV="1">
                <a:off x="3150115" y="2678510"/>
                <a:ext cx="1098035" cy="119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cto 162"/>
              <p:cNvCxnSpPr/>
              <p:nvPr/>
            </p:nvCxnSpPr>
            <p:spPr>
              <a:xfrm>
                <a:off x="3152789" y="2344087"/>
                <a:ext cx="0" cy="34051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cto 163"/>
              <p:cNvCxnSpPr/>
              <p:nvPr/>
            </p:nvCxnSpPr>
            <p:spPr>
              <a:xfrm>
                <a:off x="4240178" y="2356262"/>
                <a:ext cx="0" cy="32875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upo 195"/>
            <p:cNvGrpSpPr/>
            <p:nvPr/>
          </p:nvGrpSpPr>
          <p:grpSpPr>
            <a:xfrm>
              <a:off x="6433819" y="2382227"/>
              <a:ext cx="1098034" cy="206771"/>
              <a:chOff x="6433819" y="2382227"/>
              <a:chExt cx="1098034" cy="206771"/>
            </a:xfrm>
          </p:grpSpPr>
          <p:cxnSp>
            <p:nvCxnSpPr>
              <p:cNvPr id="183" name="Conector recto 182"/>
              <p:cNvCxnSpPr/>
              <p:nvPr/>
            </p:nvCxnSpPr>
            <p:spPr>
              <a:xfrm flipH="1" flipV="1">
                <a:off x="6433819" y="2585401"/>
                <a:ext cx="1098034" cy="65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ector recto 183"/>
              <p:cNvCxnSpPr/>
              <p:nvPr/>
            </p:nvCxnSpPr>
            <p:spPr>
              <a:xfrm>
                <a:off x="6436492" y="2400528"/>
                <a:ext cx="0" cy="1882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ector recto 184"/>
              <p:cNvCxnSpPr/>
              <p:nvPr/>
            </p:nvCxnSpPr>
            <p:spPr>
              <a:xfrm>
                <a:off x="7523881" y="2382227"/>
                <a:ext cx="0" cy="20677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7" name="Conector recto 196"/>
            <p:cNvCxnSpPr/>
            <p:nvPr/>
          </p:nvCxnSpPr>
          <p:spPr>
            <a:xfrm>
              <a:off x="8469897" y="237785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/>
            <p:cNvCxnSpPr/>
            <p:nvPr/>
          </p:nvCxnSpPr>
          <p:spPr>
            <a:xfrm>
              <a:off x="9747919" y="236527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ector recto 198"/>
            <p:cNvCxnSpPr/>
            <p:nvPr/>
          </p:nvCxnSpPr>
          <p:spPr>
            <a:xfrm>
              <a:off x="11145702" y="238432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ector recto 200"/>
            <p:cNvCxnSpPr/>
            <p:nvPr/>
          </p:nvCxnSpPr>
          <p:spPr>
            <a:xfrm>
              <a:off x="9902636" y="2706921"/>
              <a:ext cx="0" cy="24812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/>
            <p:cNvCxnSpPr/>
            <p:nvPr/>
          </p:nvCxnSpPr>
          <p:spPr>
            <a:xfrm>
              <a:off x="9902636" y="2706921"/>
              <a:ext cx="124306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ector recto 204"/>
            <p:cNvCxnSpPr/>
            <p:nvPr/>
          </p:nvCxnSpPr>
          <p:spPr>
            <a:xfrm>
              <a:off x="5433301" y="1568450"/>
              <a:ext cx="0" cy="3408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/>
            <p:cNvCxnSpPr/>
            <p:nvPr/>
          </p:nvCxnSpPr>
          <p:spPr>
            <a:xfrm flipH="1">
              <a:off x="1954155" y="1579635"/>
              <a:ext cx="1645" cy="2858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ector recto 207"/>
            <p:cNvCxnSpPr/>
            <p:nvPr/>
          </p:nvCxnSpPr>
          <p:spPr>
            <a:xfrm>
              <a:off x="1955800" y="1574800"/>
              <a:ext cx="1298614" cy="82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ector recto 210"/>
            <p:cNvCxnSpPr/>
            <p:nvPr/>
          </p:nvCxnSpPr>
          <p:spPr>
            <a:xfrm>
              <a:off x="3247166" y="1579635"/>
              <a:ext cx="7248" cy="3027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ector recto 216"/>
            <p:cNvCxnSpPr/>
            <p:nvPr/>
          </p:nvCxnSpPr>
          <p:spPr>
            <a:xfrm>
              <a:off x="3827009" y="1562100"/>
              <a:ext cx="3796475" cy="63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ector recto 217"/>
            <p:cNvCxnSpPr/>
            <p:nvPr/>
          </p:nvCxnSpPr>
          <p:spPr>
            <a:xfrm>
              <a:off x="7612187" y="1574800"/>
              <a:ext cx="638" cy="311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ector recto 221"/>
            <p:cNvCxnSpPr/>
            <p:nvPr/>
          </p:nvCxnSpPr>
          <p:spPr>
            <a:xfrm>
              <a:off x="3820457" y="1263618"/>
              <a:ext cx="638" cy="311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ector recto 222"/>
            <p:cNvCxnSpPr>
              <a:endCxn id="52" idx="0"/>
            </p:cNvCxnSpPr>
            <p:nvPr/>
          </p:nvCxnSpPr>
          <p:spPr>
            <a:xfrm flipH="1">
              <a:off x="6433819" y="1561454"/>
              <a:ext cx="2940" cy="35463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ector recto 224"/>
            <p:cNvCxnSpPr/>
            <p:nvPr/>
          </p:nvCxnSpPr>
          <p:spPr>
            <a:xfrm>
              <a:off x="4610579" y="1574800"/>
              <a:ext cx="0" cy="2969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ector recto 229"/>
            <p:cNvCxnSpPr/>
            <p:nvPr/>
          </p:nvCxnSpPr>
          <p:spPr>
            <a:xfrm flipH="1">
              <a:off x="2328631" y="1249812"/>
              <a:ext cx="5751" cy="3163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ector recto 231"/>
            <p:cNvCxnSpPr/>
            <p:nvPr/>
          </p:nvCxnSpPr>
          <p:spPr>
            <a:xfrm>
              <a:off x="4611058" y="1263618"/>
              <a:ext cx="0" cy="2969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ector recto 234"/>
            <p:cNvCxnSpPr/>
            <p:nvPr/>
          </p:nvCxnSpPr>
          <p:spPr>
            <a:xfrm>
              <a:off x="5705204" y="1249812"/>
              <a:ext cx="1645" cy="3227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ector recto 239"/>
            <p:cNvCxnSpPr/>
            <p:nvPr/>
          </p:nvCxnSpPr>
          <p:spPr>
            <a:xfrm>
              <a:off x="6205463" y="1453443"/>
              <a:ext cx="23543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ector recto 243"/>
            <p:cNvCxnSpPr/>
            <p:nvPr/>
          </p:nvCxnSpPr>
          <p:spPr>
            <a:xfrm>
              <a:off x="6205463" y="1274362"/>
              <a:ext cx="0" cy="1823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ector recto 247"/>
            <p:cNvCxnSpPr/>
            <p:nvPr/>
          </p:nvCxnSpPr>
          <p:spPr>
            <a:xfrm>
              <a:off x="8559800" y="1456743"/>
              <a:ext cx="0" cy="4292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ector recto 249"/>
            <p:cNvCxnSpPr/>
            <p:nvPr/>
          </p:nvCxnSpPr>
          <p:spPr>
            <a:xfrm>
              <a:off x="8739113" y="1449852"/>
              <a:ext cx="962476" cy="456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ector recto 250"/>
            <p:cNvCxnSpPr/>
            <p:nvPr/>
          </p:nvCxnSpPr>
          <p:spPr>
            <a:xfrm>
              <a:off x="8739113" y="1270771"/>
              <a:ext cx="0" cy="1823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ector recto 251"/>
            <p:cNvCxnSpPr/>
            <p:nvPr/>
          </p:nvCxnSpPr>
          <p:spPr>
            <a:xfrm>
              <a:off x="9688889" y="1463500"/>
              <a:ext cx="0" cy="44576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ector recto 266"/>
            <p:cNvCxnSpPr/>
            <p:nvPr/>
          </p:nvCxnSpPr>
          <p:spPr>
            <a:xfrm>
              <a:off x="10992610" y="1270771"/>
              <a:ext cx="0" cy="60102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490928B-C336-DA48-8255-38DECC6AAA53}"/>
              </a:ext>
            </a:extLst>
          </p:cNvPr>
          <p:cNvSpPr/>
          <p:nvPr/>
        </p:nvSpPr>
        <p:spPr>
          <a:xfrm>
            <a:off x="193714" y="1255054"/>
            <a:ext cx="11824879" cy="45401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”La </a:t>
            </a:r>
            <a:r>
              <a:rPr lang="en-US" sz="2800" dirty="0" err="1"/>
              <a:t>Caja</a:t>
            </a:r>
            <a:r>
              <a:rPr lang="en-US" sz="2800" dirty="0"/>
              <a:t> Negra”</a:t>
            </a:r>
          </a:p>
          <a:p>
            <a:pPr algn="ctr"/>
            <a:r>
              <a:rPr lang="en-US" sz="2800" dirty="0"/>
              <a:t>(</a:t>
            </a:r>
            <a:r>
              <a:rPr lang="en-US" sz="2800" dirty="0" err="1"/>
              <a:t>compañía</a:t>
            </a:r>
            <a:r>
              <a:rPr lang="en-US" sz="2800" dirty="0"/>
              <a:t>, o </a:t>
            </a:r>
            <a:r>
              <a:rPr lang="en-US" sz="2800" dirty="0" err="1"/>
              <a:t>programa</a:t>
            </a:r>
            <a:r>
              <a:rPr lang="en-US" sz="2800" dirty="0"/>
              <a:t> o </a:t>
            </a:r>
            <a:r>
              <a:rPr lang="en-US" sz="2800" dirty="0" err="1"/>
              <a:t>cliente</a:t>
            </a:r>
            <a:r>
              <a:rPr lang="en-US" sz="2800" dirty="0"/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E510C3-988A-7740-BEFE-48122776EC95}"/>
              </a:ext>
            </a:extLst>
          </p:cNvPr>
          <p:cNvSpPr/>
          <p:nvPr/>
        </p:nvSpPr>
        <p:spPr>
          <a:xfrm>
            <a:off x="1139252" y="5879646"/>
            <a:ext cx="3031831" cy="7984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F4F4D8F-2390-C64E-939D-FDF394507E82}"/>
              </a:ext>
            </a:extLst>
          </p:cNvPr>
          <p:cNvSpPr/>
          <p:nvPr/>
        </p:nvSpPr>
        <p:spPr>
          <a:xfrm>
            <a:off x="8795774" y="5879646"/>
            <a:ext cx="3031831" cy="7984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C09B72FA-C645-8E46-BB18-734AC5D26615}"/>
              </a:ext>
            </a:extLst>
          </p:cNvPr>
          <p:cNvSpPr/>
          <p:nvPr/>
        </p:nvSpPr>
        <p:spPr>
          <a:xfrm>
            <a:off x="1123313" y="381191"/>
            <a:ext cx="3031831" cy="7984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6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upo 272"/>
          <p:cNvGrpSpPr/>
          <p:nvPr/>
        </p:nvGrpSpPr>
        <p:grpSpPr>
          <a:xfrm>
            <a:off x="173407" y="283037"/>
            <a:ext cx="11845186" cy="6485022"/>
            <a:chOff x="564101" y="528610"/>
            <a:chExt cx="11143103" cy="5524180"/>
          </a:xfrm>
        </p:grpSpPr>
        <p:sp>
          <p:nvSpPr>
            <p:cNvPr id="79" name="Flecha abajo 78"/>
            <p:cNvSpPr/>
            <p:nvPr/>
          </p:nvSpPr>
          <p:spPr>
            <a:xfrm rot="10800000">
              <a:off x="893810" y="2481451"/>
              <a:ext cx="250806" cy="395502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7" name="Flecha abajo 136"/>
            <p:cNvSpPr/>
            <p:nvPr/>
          </p:nvSpPr>
          <p:spPr>
            <a:xfrm rot="10800000">
              <a:off x="884820" y="3570666"/>
              <a:ext cx="250806" cy="420436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8" name="Flecha abajo 137"/>
            <p:cNvSpPr/>
            <p:nvPr/>
          </p:nvSpPr>
          <p:spPr>
            <a:xfrm rot="10800000">
              <a:off x="870066" y="4730514"/>
              <a:ext cx="250806" cy="493563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9" name="Flecha abajo 138"/>
            <p:cNvSpPr/>
            <p:nvPr/>
          </p:nvSpPr>
          <p:spPr>
            <a:xfrm rot="10800000">
              <a:off x="884819" y="1256731"/>
              <a:ext cx="250806" cy="471552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583204" y="528610"/>
              <a:ext cx="11124000" cy="828000"/>
              <a:chOff x="578159" y="476989"/>
              <a:chExt cx="11124000" cy="828000"/>
            </a:xfrm>
          </p:grpSpPr>
          <p:sp>
            <p:nvSpPr>
              <p:cNvPr id="42" name="Rectángulo redondeado 41"/>
              <p:cNvSpPr/>
              <p:nvPr/>
            </p:nvSpPr>
            <p:spPr>
              <a:xfrm>
                <a:off x="578159" y="476989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Metas</a:t>
                </a:r>
              </a:p>
            </p:txBody>
          </p:sp>
          <p:sp>
            <p:nvSpPr>
              <p:cNvPr id="44" name="Rectángulo redondeado 43"/>
              <p:cNvSpPr>
                <a:spLocks noChangeAspect="1"/>
              </p:cNvSpPr>
              <p:nvPr/>
            </p:nvSpPr>
            <p:spPr>
              <a:xfrm>
                <a:off x="1726691" y="595609"/>
                <a:ext cx="2305817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Abastecimiento seguro</a:t>
                </a:r>
              </a:p>
            </p:txBody>
          </p:sp>
          <p:sp>
            <p:nvSpPr>
              <p:cNvPr id="45" name="Rectángulo redondeado 44"/>
              <p:cNvSpPr/>
              <p:nvPr/>
            </p:nvSpPr>
            <p:spPr>
              <a:xfrm>
                <a:off x="4369390" y="596954"/>
                <a:ext cx="2132253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Ingresos productor</a:t>
                </a:r>
              </a:p>
            </p:txBody>
          </p:sp>
          <p:sp>
            <p:nvSpPr>
              <p:cNvPr id="46" name="Rectángulo redondeado 45"/>
              <p:cNvSpPr/>
              <p:nvPr/>
            </p:nvSpPr>
            <p:spPr>
              <a:xfrm>
                <a:off x="6838524" y="583879"/>
                <a:ext cx="2305479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Protección Ambiental</a:t>
                </a:r>
              </a:p>
            </p:txBody>
          </p:sp>
          <p:sp>
            <p:nvSpPr>
              <p:cNvPr id="47" name="Rectángulo redondeado 46"/>
              <p:cNvSpPr/>
              <p:nvPr/>
            </p:nvSpPr>
            <p:spPr>
              <a:xfrm>
                <a:off x="9480884" y="571371"/>
                <a:ext cx="2009659" cy="63963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Compromiso social</a:t>
                </a: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564101" y="1747724"/>
              <a:ext cx="11124000" cy="828000"/>
              <a:chOff x="578159" y="1670723"/>
              <a:chExt cx="11124000" cy="828000"/>
            </a:xfrm>
          </p:grpSpPr>
          <p:sp>
            <p:nvSpPr>
              <p:cNvPr id="41" name="Rectángulo redondeado 40"/>
              <p:cNvSpPr/>
              <p:nvPr/>
            </p:nvSpPr>
            <p:spPr>
              <a:xfrm>
                <a:off x="578159" y="1670723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Resultados</a:t>
                </a:r>
              </a:p>
            </p:txBody>
          </p:sp>
          <p:grpSp>
            <p:nvGrpSpPr>
              <p:cNvPr id="77" name="Grupo 76"/>
              <p:cNvGrpSpPr/>
              <p:nvPr/>
            </p:nvGrpSpPr>
            <p:grpSpPr>
              <a:xfrm>
                <a:off x="1664908" y="1794833"/>
                <a:ext cx="9818157" cy="536809"/>
                <a:chOff x="402904" y="1883571"/>
                <a:chExt cx="10818102" cy="536809"/>
              </a:xfrm>
            </p:grpSpPr>
            <p:sp>
              <p:nvSpPr>
                <p:cNvPr id="48" name="Rectángulo redondeado 47"/>
                <p:cNvSpPr/>
                <p:nvPr/>
              </p:nvSpPr>
              <p:spPr>
                <a:xfrm>
                  <a:off x="402904" y="1902698"/>
                  <a:ext cx="1056471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Crecimiento natural</a:t>
                  </a:r>
                </a:p>
              </p:txBody>
            </p:sp>
            <p:sp>
              <p:nvSpPr>
                <p:cNvPr id="49" name="Rectángulo redondeado 48"/>
                <p:cNvSpPr/>
                <p:nvPr/>
              </p:nvSpPr>
              <p:spPr>
                <a:xfrm>
                  <a:off x="1561698" y="1895839"/>
                  <a:ext cx="1112253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Metas del Proveedor</a:t>
                  </a:r>
                </a:p>
              </p:txBody>
            </p:sp>
            <p:sp>
              <p:nvSpPr>
                <p:cNvPr id="50" name="Rectángulo redondeado 49"/>
                <p:cNvSpPr/>
                <p:nvPr/>
              </p:nvSpPr>
              <p:spPr>
                <a:xfrm>
                  <a:off x="2857912" y="1883571"/>
                  <a:ext cx="1049832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Viabilidad económica de la finca</a:t>
                  </a:r>
                  <a:endParaRPr lang="es-CR" sz="1100" dirty="0"/>
                </a:p>
              </p:txBody>
            </p:sp>
            <p:sp>
              <p:nvSpPr>
                <p:cNvPr id="51" name="Rectángulo redondeado 50"/>
                <p:cNvSpPr/>
                <p:nvPr/>
              </p:nvSpPr>
              <p:spPr>
                <a:xfrm>
                  <a:off x="4129952" y="1920999"/>
                  <a:ext cx="1012901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Lealtad del productor</a:t>
                  </a:r>
                </a:p>
              </p:txBody>
            </p:sp>
            <p:sp>
              <p:nvSpPr>
                <p:cNvPr id="52" name="Rectángulo redondeado 51"/>
                <p:cNvSpPr/>
                <p:nvPr/>
              </p:nvSpPr>
              <p:spPr>
                <a:xfrm>
                  <a:off x="5277553" y="1927828"/>
                  <a:ext cx="790896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Calidad del café</a:t>
                  </a:r>
                </a:p>
              </p:txBody>
            </p:sp>
            <p:sp>
              <p:nvSpPr>
                <p:cNvPr id="53" name="Rectángulo redondeado 52"/>
                <p:cNvSpPr/>
                <p:nvPr/>
              </p:nvSpPr>
              <p:spPr>
                <a:xfrm>
                  <a:off x="6346985" y="1895838"/>
                  <a:ext cx="1175669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Productividad agrícola</a:t>
                  </a:r>
                </a:p>
              </p:txBody>
            </p:sp>
            <p:sp>
              <p:nvSpPr>
                <p:cNvPr id="54" name="Rectángulo redondeado 53"/>
                <p:cNvSpPr/>
                <p:nvPr/>
              </p:nvSpPr>
              <p:spPr>
                <a:xfrm>
                  <a:off x="7723356" y="1906459"/>
                  <a:ext cx="943860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Manejo de fincas</a:t>
                  </a:r>
                </a:p>
              </p:txBody>
            </p:sp>
            <p:sp>
              <p:nvSpPr>
                <p:cNvPr id="55" name="Rectángulo redondeado 54"/>
                <p:cNvSpPr/>
                <p:nvPr/>
              </p:nvSpPr>
              <p:spPr>
                <a:xfrm>
                  <a:off x="8874962" y="1897750"/>
                  <a:ext cx="1049832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ambiental</a:t>
                  </a:r>
                </a:p>
              </p:txBody>
            </p:sp>
            <p:sp>
              <p:nvSpPr>
                <p:cNvPr id="56" name="Rectángulo redondeado 55"/>
                <p:cNvSpPr/>
                <p:nvPr/>
              </p:nvSpPr>
              <p:spPr>
                <a:xfrm>
                  <a:off x="10171173" y="1894128"/>
                  <a:ext cx="1049833" cy="526252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Socio-Económico</a:t>
                  </a:r>
                </a:p>
              </p:txBody>
            </p:sp>
          </p:grpSp>
        </p:grpSp>
        <p:grpSp>
          <p:nvGrpSpPr>
            <p:cNvPr id="14" name="Grupo 13"/>
            <p:cNvGrpSpPr/>
            <p:nvPr/>
          </p:nvGrpSpPr>
          <p:grpSpPr>
            <a:xfrm>
              <a:off x="575945" y="2841439"/>
              <a:ext cx="11124000" cy="828000"/>
              <a:chOff x="598805" y="2795719"/>
              <a:chExt cx="11124000" cy="828000"/>
            </a:xfrm>
          </p:grpSpPr>
          <p:sp>
            <p:nvSpPr>
              <p:cNvPr id="40" name="Rectángulo redondeado 39"/>
              <p:cNvSpPr/>
              <p:nvPr/>
            </p:nvSpPr>
            <p:spPr>
              <a:xfrm>
                <a:off x="598805" y="2795719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“Outputs”</a:t>
                </a:r>
              </a:p>
            </p:txBody>
          </p:sp>
          <p:grpSp>
            <p:nvGrpSpPr>
              <p:cNvPr id="2" name="Grupo 1"/>
              <p:cNvGrpSpPr/>
              <p:nvPr/>
            </p:nvGrpSpPr>
            <p:grpSpPr>
              <a:xfrm>
                <a:off x="1720521" y="2880978"/>
                <a:ext cx="9817425" cy="701473"/>
                <a:chOff x="1720521" y="2880978"/>
                <a:chExt cx="9817425" cy="701473"/>
              </a:xfrm>
            </p:grpSpPr>
            <p:sp>
              <p:nvSpPr>
                <p:cNvPr id="57" name="Rectángulo redondeado 56"/>
                <p:cNvSpPr/>
                <p:nvPr/>
              </p:nvSpPr>
              <p:spPr>
                <a:xfrm>
                  <a:off x="1720521" y="2894136"/>
                  <a:ext cx="1261939" cy="68831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Productores nuevos se unen al programa</a:t>
                  </a:r>
                  <a:endParaRPr lang="es-CR" sz="1100" dirty="0"/>
                </a:p>
              </p:txBody>
            </p:sp>
            <p:sp>
              <p:nvSpPr>
                <p:cNvPr id="58" name="Rectángulo redondeado 57"/>
                <p:cNvSpPr/>
                <p:nvPr/>
              </p:nvSpPr>
              <p:spPr>
                <a:xfrm>
                  <a:off x="3123581" y="2895945"/>
                  <a:ext cx="1224108" cy="68650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 con metas compartidas</a:t>
                  </a:r>
                </a:p>
              </p:txBody>
            </p:sp>
            <p:sp>
              <p:nvSpPr>
                <p:cNvPr id="59" name="Rectángulo redondeado 58"/>
                <p:cNvSpPr/>
                <p:nvPr/>
              </p:nvSpPr>
              <p:spPr>
                <a:xfrm>
                  <a:off x="4536937" y="2892843"/>
                  <a:ext cx="1262290" cy="68046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Resultados de proyectos especiales</a:t>
                  </a:r>
                </a:p>
              </p:txBody>
            </p:sp>
            <p:sp>
              <p:nvSpPr>
                <p:cNvPr id="60" name="Rectángulo redondeado 59"/>
                <p:cNvSpPr/>
                <p:nvPr/>
              </p:nvSpPr>
              <p:spPr>
                <a:xfrm>
                  <a:off x="6061623" y="2889824"/>
                  <a:ext cx="1257610" cy="69220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</a:t>
                  </a:r>
                </a:p>
                <a:p>
                  <a:pPr algn="ctr"/>
                  <a:r>
                    <a:rPr lang="es-CR" sz="1100" dirty="0"/>
                    <a:t>TASQ (CyP)</a:t>
                  </a:r>
                </a:p>
              </p:txBody>
            </p:sp>
            <p:sp>
              <p:nvSpPr>
                <p:cNvPr id="61" name="Rectángulo redondeado 60"/>
                <p:cNvSpPr/>
                <p:nvPr/>
              </p:nvSpPr>
              <p:spPr>
                <a:xfrm>
                  <a:off x="7616227" y="2880978"/>
                  <a:ext cx="1308344" cy="66433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Gestión de cumplimiento  con TASQ en finca</a:t>
                  </a:r>
                  <a:endParaRPr lang="es-CR" dirty="0"/>
                </a:p>
              </p:txBody>
            </p:sp>
            <p:sp>
              <p:nvSpPr>
                <p:cNvPr id="62" name="Rectángulo redondeado 61"/>
                <p:cNvSpPr/>
                <p:nvPr/>
              </p:nvSpPr>
              <p:spPr>
                <a:xfrm>
                  <a:off x="9086918" y="2882660"/>
                  <a:ext cx="1207593" cy="642287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</a:t>
                  </a:r>
                </a:p>
                <a:p>
                  <a:pPr algn="ctr"/>
                  <a:r>
                    <a:rPr lang="es-CR" sz="1100" dirty="0"/>
                    <a:t>TASQ (AyS)</a:t>
                  </a:r>
                </a:p>
              </p:txBody>
            </p:sp>
            <p:sp>
              <p:nvSpPr>
                <p:cNvPr id="63" name="Rectángulo redondeado 62"/>
                <p:cNvSpPr/>
                <p:nvPr/>
              </p:nvSpPr>
              <p:spPr>
                <a:xfrm>
                  <a:off x="10420541" y="2891681"/>
                  <a:ext cx="1117405" cy="63326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indirecto</a:t>
                  </a:r>
                </a:p>
              </p:txBody>
            </p:sp>
          </p:grpSp>
        </p:grpSp>
        <p:sp>
          <p:nvSpPr>
            <p:cNvPr id="4" name="Rectángulo redondeado 3"/>
            <p:cNvSpPr/>
            <p:nvPr/>
          </p:nvSpPr>
          <p:spPr>
            <a:xfrm>
              <a:off x="575945" y="3993913"/>
              <a:ext cx="11124000" cy="828000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R" sz="1400" b="1" dirty="0">
                  <a:solidFill>
                    <a:schemeClr val="tx1"/>
                  </a:solidFill>
                </a:rPr>
                <a:t>Actividades</a:t>
              </a:r>
            </a:p>
          </p:txBody>
        </p:sp>
        <p:grpSp>
          <p:nvGrpSpPr>
            <p:cNvPr id="75" name="Grupo 74"/>
            <p:cNvGrpSpPr/>
            <p:nvPr/>
          </p:nvGrpSpPr>
          <p:grpSpPr>
            <a:xfrm>
              <a:off x="1691801" y="4085353"/>
              <a:ext cx="9768404" cy="663971"/>
              <a:chOff x="492397" y="4465151"/>
              <a:chExt cx="11646886" cy="663971"/>
            </a:xfrm>
          </p:grpSpPr>
          <p:sp>
            <p:nvSpPr>
              <p:cNvPr id="64" name="Rectángulo redondeado 63"/>
              <p:cNvSpPr/>
              <p:nvPr/>
            </p:nvSpPr>
            <p:spPr>
              <a:xfrm>
                <a:off x="492397" y="4465151"/>
                <a:ext cx="1420578" cy="661533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Comunicación a los agricultores</a:t>
                </a:r>
              </a:p>
            </p:txBody>
          </p:sp>
          <p:sp>
            <p:nvSpPr>
              <p:cNvPr id="66" name="Rectángulo redondeado 65"/>
              <p:cNvSpPr/>
              <p:nvPr/>
            </p:nvSpPr>
            <p:spPr>
              <a:xfrm>
                <a:off x="2163241" y="4465151"/>
                <a:ext cx="1636673" cy="663971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Lograr compromiso Compartido</a:t>
                </a:r>
              </a:p>
            </p:txBody>
          </p:sp>
          <p:sp>
            <p:nvSpPr>
              <p:cNvPr id="67" name="Rectángulo redondeado 66"/>
              <p:cNvSpPr/>
              <p:nvPr/>
            </p:nvSpPr>
            <p:spPr>
              <a:xfrm>
                <a:off x="4199902" y="4465151"/>
                <a:ext cx="1055254" cy="661230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Proyectos especiales</a:t>
                </a:r>
              </a:p>
            </p:txBody>
          </p:sp>
          <p:sp>
            <p:nvSpPr>
              <p:cNvPr id="68" name="Rectángulo redondeado 67"/>
              <p:cNvSpPr/>
              <p:nvPr/>
            </p:nvSpPr>
            <p:spPr>
              <a:xfrm>
                <a:off x="5587509" y="4465151"/>
                <a:ext cx="1367999" cy="661230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Capacitación de productores</a:t>
                </a:r>
              </a:p>
            </p:txBody>
          </p:sp>
          <p:sp>
            <p:nvSpPr>
              <p:cNvPr id="69" name="Rectángulo redondeado 68"/>
              <p:cNvSpPr/>
              <p:nvPr/>
            </p:nvSpPr>
            <p:spPr>
              <a:xfrm>
                <a:off x="7275783" y="4465151"/>
                <a:ext cx="1772681" cy="661533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Capacitación de agrónomos</a:t>
                </a:r>
              </a:p>
            </p:txBody>
          </p:sp>
          <p:sp>
            <p:nvSpPr>
              <p:cNvPr id="70" name="Rectángulo redondeado 69"/>
              <p:cNvSpPr/>
              <p:nvPr/>
            </p:nvSpPr>
            <p:spPr>
              <a:xfrm>
                <a:off x="9571712" y="4465151"/>
                <a:ext cx="2567571" cy="649896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Asignación de asistencia técnica</a:t>
                </a:r>
              </a:p>
            </p:txBody>
          </p:sp>
        </p:grpSp>
        <p:cxnSp>
          <p:nvCxnSpPr>
            <p:cNvPr id="29" name="Conector recto 28"/>
            <p:cNvCxnSpPr/>
            <p:nvPr/>
          </p:nvCxnSpPr>
          <p:spPr>
            <a:xfrm>
              <a:off x="2234381" y="4746886"/>
              <a:ext cx="0" cy="3191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/>
            <p:cNvCxnSpPr/>
            <p:nvPr/>
          </p:nvCxnSpPr>
          <p:spPr>
            <a:xfrm>
              <a:off x="10271650" y="4733800"/>
              <a:ext cx="0" cy="267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/>
            <p:cNvCxnSpPr/>
            <p:nvPr/>
          </p:nvCxnSpPr>
          <p:spPr>
            <a:xfrm>
              <a:off x="4113057" y="4746886"/>
              <a:ext cx="0" cy="3141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/>
            <p:nvPr/>
          </p:nvCxnSpPr>
          <p:spPr>
            <a:xfrm>
              <a:off x="5342353" y="4735249"/>
              <a:ext cx="0" cy="2951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/>
            <p:cNvCxnSpPr/>
            <p:nvPr/>
          </p:nvCxnSpPr>
          <p:spPr>
            <a:xfrm>
              <a:off x="6524441" y="4749324"/>
              <a:ext cx="1" cy="29439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86"/>
            <p:cNvCxnSpPr/>
            <p:nvPr/>
          </p:nvCxnSpPr>
          <p:spPr>
            <a:xfrm>
              <a:off x="8103701" y="4743960"/>
              <a:ext cx="0" cy="2828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upo 135"/>
            <p:cNvGrpSpPr/>
            <p:nvPr/>
          </p:nvGrpSpPr>
          <p:grpSpPr>
            <a:xfrm>
              <a:off x="575945" y="4996282"/>
              <a:ext cx="11124000" cy="1056508"/>
              <a:chOff x="575945" y="4996282"/>
              <a:chExt cx="11124000" cy="1056508"/>
            </a:xfrm>
          </p:grpSpPr>
          <p:cxnSp>
            <p:nvCxnSpPr>
              <p:cNvPr id="34" name="Conector recto 33"/>
              <p:cNvCxnSpPr/>
              <p:nvPr/>
            </p:nvCxnSpPr>
            <p:spPr>
              <a:xfrm flipV="1">
                <a:off x="2234381" y="4997542"/>
                <a:ext cx="8043619" cy="6853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upo 15"/>
              <p:cNvGrpSpPr/>
              <p:nvPr/>
            </p:nvGrpSpPr>
            <p:grpSpPr>
              <a:xfrm>
                <a:off x="575945" y="5224790"/>
                <a:ext cx="11124000" cy="828000"/>
                <a:chOff x="598805" y="5179070"/>
                <a:chExt cx="11124000" cy="828000"/>
              </a:xfrm>
            </p:grpSpPr>
            <p:sp>
              <p:nvSpPr>
                <p:cNvPr id="43" name="Rectángulo redondeado 42"/>
                <p:cNvSpPr/>
                <p:nvPr/>
              </p:nvSpPr>
              <p:spPr>
                <a:xfrm>
                  <a:off x="598805" y="5179070"/>
                  <a:ext cx="11124000" cy="828000"/>
                </a:xfrm>
                <a:prstGeom prst="round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CR" sz="1400" b="1" dirty="0">
                      <a:solidFill>
                        <a:schemeClr val="tx1"/>
                      </a:solidFill>
                    </a:rPr>
                    <a:t>Entradas</a:t>
                  </a:r>
                </a:p>
              </p:txBody>
            </p:sp>
            <p:grpSp>
              <p:nvGrpSpPr>
                <p:cNvPr id="3" name="Grupo 2"/>
                <p:cNvGrpSpPr/>
                <p:nvPr/>
              </p:nvGrpSpPr>
              <p:grpSpPr>
                <a:xfrm>
                  <a:off x="1726692" y="5346935"/>
                  <a:ext cx="9767594" cy="546233"/>
                  <a:chOff x="1726692" y="5437465"/>
                  <a:chExt cx="9767594" cy="546233"/>
                </a:xfrm>
              </p:grpSpPr>
              <p:sp>
                <p:nvSpPr>
                  <p:cNvPr id="71" name="Proceso alternativo 70"/>
                  <p:cNvSpPr/>
                  <p:nvPr/>
                </p:nvSpPr>
                <p:spPr>
                  <a:xfrm>
                    <a:off x="1726692" y="5476378"/>
                    <a:ext cx="2350282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“Partnerships”</a:t>
                    </a:r>
                  </a:p>
                </p:txBody>
              </p:sp>
              <p:sp>
                <p:nvSpPr>
                  <p:cNvPr id="72" name="Proceso alternativo 71"/>
                  <p:cNvSpPr/>
                  <p:nvPr/>
                </p:nvSpPr>
                <p:spPr>
                  <a:xfrm>
                    <a:off x="5248763" y="5463156"/>
                    <a:ext cx="2570506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Inversiones financieras</a:t>
                    </a:r>
                  </a:p>
                </p:txBody>
              </p:sp>
              <p:sp>
                <p:nvSpPr>
                  <p:cNvPr id="73" name="Proceso alternativo 72"/>
                  <p:cNvSpPr/>
                  <p:nvPr/>
                </p:nvSpPr>
                <p:spPr>
                  <a:xfrm>
                    <a:off x="9144004" y="5437465"/>
                    <a:ext cx="2350282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Recursos humanos</a:t>
                    </a:r>
                  </a:p>
                </p:txBody>
              </p:sp>
            </p:grpSp>
          </p:grpSp>
          <p:cxnSp>
            <p:nvCxnSpPr>
              <p:cNvPr id="95" name="Conector recto 94"/>
              <p:cNvCxnSpPr/>
              <p:nvPr/>
            </p:nvCxnSpPr>
            <p:spPr>
              <a:xfrm>
                <a:off x="3015431" y="5061056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ector recto 96"/>
              <p:cNvCxnSpPr/>
              <p:nvPr/>
            </p:nvCxnSpPr>
            <p:spPr>
              <a:xfrm>
                <a:off x="6341561" y="5026766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>
                <a:off x="10131094" y="4996282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1" name="Conector recto 100"/>
            <p:cNvCxnSpPr/>
            <p:nvPr/>
          </p:nvCxnSpPr>
          <p:spPr>
            <a:xfrm>
              <a:off x="2265481" y="3627749"/>
              <a:ext cx="0" cy="4512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cto 102"/>
            <p:cNvCxnSpPr>
              <a:stCxn id="58" idx="2"/>
            </p:cNvCxnSpPr>
            <p:nvPr/>
          </p:nvCxnSpPr>
          <p:spPr>
            <a:xfrm flipH="1">
              <a:off x="3703177" y="3628171"/>
              <a:ext cx="9597" cy="4508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103"/>
            <p:cNvCxnSpPr>
              <a:stCxn id="59" idx="2"/>
            </p:cNvCxnSpPr>
            <p:nvPr/>
          </p:nvCxnSpPr>
          <p:spPr>
            <a:xfrm flipH="1">
              <a:off x="5143782" y="3619030"/>
              <a:ext cx="1440" cy="4663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104"/>
            <p:cNvCxnSpPr/>
            <p:nvPr/>
          </p:nvCxnSpPr>
          <p:spPr>
            <a:xfrm flipH="1">
              <a:off x="6524441" y="3627749"/>
              <a:ext cx="1" cy="4512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cto 105"/>
            <p:cNvCxnSpPr/>
            <p:nvPr/>
          </p:nvCxnSpPr>
          <p:spPr>
            <a:xfrm>
              <a:off x="8082132" y="3591036"/>
              <a:ext cx="0" cy="48796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9648357" y="3591036"/>
              <a:ext cx="6488" cy="4943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/>
            <p:cNvCxnSpPr/>
            <p:nvPr/>
          </p:nvCxnSpPr>
          <p:spPr>
            <a:xfrm flipH="1">
              <a:off x="6524442" y="3807202"/>
              <a:ext cx="3123915" cy="145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ector recto 143"/>
            <p:cNvCxnSpPr/>
            <p:nvPr/>
          </p:nvCxnSpPr>
          <p:spPr>
            <a:xfrm>
              <a:off x="2195344" y="2376675"/>
              <a:ext cx="0" cy="5649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cto 144"/>
            <p:cNvCxnSpPr/>
            <p:nvPr/>
          </p:nvCxnSpPr>
          <p:spPr>
            <a:xfrm flipH="1">
              <a:off x="3689460" y="2680821"/>
              <a:ext cx="4001" cy="27422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ector recto 145"/>
            <p:cNvCxnSpPr/>
            <p:nvPr/>
          </p:nvCxnSpPr>
          <p:spPr>
            <a:xfrm>
              <a:off x="5307462" y="2384207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ector recto 146"/>
            <p:cNvCxnSpPr/>
            <p:nvPr/>
          </p:nvCxnSpPr>
          <p:spPr>
            <a:xfrm flipH="1">
              <a:off x="6753109" y="2587920"/>
              <a:ext cx="1678" cy="3446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6" name="Grupo 175"/>
            <p:cNvGrpSpPr/>
            <p:nvPr/>
          </p:nvGrpSpPr>
          <p:grpSpPr>
            <a:xfrm>
              <a:off x="3150115" y="2344087"/>
              <a:ext cx="1098035" cy="340929"/>
              <a:chOff x="3150115" y="2344087"/>
              <a:chExt cx="1098035" cy="340929"/>
            </a:xfrm>
          </p:grpSpPr>
          <p:cxnSp>
            <p:nvCxnSpPr>
              <p:cNvPr id="159" name="Conector recto 158"/>
              <p:cNvCxnSpPr/>
              <p:nvPr/>
            </p:nvCxnSpPr>
            <p:spPr>
              <a:xfrm flipH="1" flipV="1">
                <a:off x="3150115" y="2678510"/>
                <a:ext cx="1098035" cy="119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cto 162"/>
              <p:cNvCxnSpPr/>
              <p:nvPr/>
            </p:nvCxnSpPr>
            <p:spPr>
              <a:xfrm>
                <a:off x="3152789" y="2344087"/>
                <a:ext cx="0" cy="34051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cto 163"/>
              <p:cNvCxnSpPr/>
              <p:nvPr/>
            </p:nvCxnSpPr>
            <p:spPr>
              <a:xfrm>
                <a:off x="4240178" y="2356262"/>
                <a:ext cx="0" cy="32875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upo 195"/>
            <p:cNvGrpSpPr/>
            <p:nvPr/>
          </p:nvGrpSpPr>
          <p:grpSpPr>
            <a:xfrm>
              <a:off x="6433819" y="2382227"/>
              <a:ext cx="1098034" cy="206771"/>
              <a:chOff x="6433819" y="2382227"/>
              <a:chExt cx="1098034" cy="206771"/>
            </a:xfrm>
          </p:grpSpPr>
          <p:cxnSp>
            <p:nvCxnSpPr>
              <p:cNvPr id="183" name="Conector recto 182"/>
              <p:cNvCxnSpPr/>
              <p:nvPr/>
            </p:nvCxnSpPr>
            <p:spPr>
              <a:xfrm flipH="1" flipV="1">
                <a:off x="6433819" y="2585401"/>
                <a:ext cx="1098034" cy="65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ector recto 183"/>
              <p:cNvCxnSpPr/>
              <p:nvPr/>
            </p:nvCxnSpPr>
            <p:spPr>
              <a:xfrm>
                <a:off x="6436492" y="2400528"/>
                <a:ext cx="0" cy="1882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ector recto 184"/>
              <p:cNvCxnSpPr/>
              <p:nvPr/>
            </p:nvCxnSpPr>
            <p:spPr>
              <a:xfrm>
                <a:off x="7523881" y="2382227"/>
                <a:ext cx="0" cy="20677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7" name="Conector recto 196"/>
            <p:cNvCxnSpPr/>
            <p:nvPr/>
          </p:nvCxnSpPr>
          <p:spPr>
            <a:xfrm>
              <a:off x="8469897" y="237785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/>
            <p:cNvCxnSpPr/>
            <p:nvPr/>
          </p:nvCxnSpPr>
          <p:spPr>
            <a:xfrm>
              <a:off x="9747919" y="236527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ector recto 198"/>
            <p:cNvCxnSpPr/>
            <p:nvPr/>
          </p:nvCxnSpPr>
          <p:spPr>
            <a:xfrm>
              <a:off x="11145702" y="238432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ector recto 200"/>
            <p:cNvCxnSpPr/>
            <p:nvPr/>
          </p:nvCxnSpPr>
          <p:spPr>
            <a:xfrm>
              <a:off x="9902636" y="2706921"/>
              <a:ext cx="0" cy="24812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/>
            <p:cNvCxnSpPr/>
            <p:nvPr/>
          </p:nvCxnSpPr>
          <p:spPr>
            <a:xfrm>
              <a:off x="9902636" y="2706921"/>
              <a:ext cx="124306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ector recto 204"/>
            <p:cNvCxnSpPr/>
            <p:nvPr/>
          </p:nvCxnSpPr>
          <p:spPr>
            <a:xfrm>
              <a:off x="5433301" y="1568450"/>
              <a:ext cx="0" cy="3408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/>
            <p:cNvCxnSpPr/>
            <p:nvPr/>
          </p:nvCxnSpPr>
          <p:spPr>
            <a:xfrm flipH="1">
              <a:off x="1954155" y="1579635"/>
              <a:ext cx="1645" cy="2858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ector recto 207"/>
            <p:cNvCxnSpPr/>
            <p:nvPr/>
          </p:nvCxnSpPr>
          <p:spPr>
            <a:xfrm>
              <a:off x="1955800" y="1574800"/>
              <a:ext cx="1298614" cy="82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ector recto 210"/>
            <p:cNvCxnSpPr/>
            <p:nvPr/>
          </p:nvCxnSpPr>
          <p:spPr>
            <a:xfrm>
              <a:off x="3247166" y="1579635"/>
              <a:ext cx="7248" cy="3027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ector recto 216"/>
            <p:cNvCxnSpPr/>
            <p:nvPr/>
          </p:nvCxnSpPr>
          <p:spPr>
            <a:xfrm>
              <a:off x="3827009" y="1562100"/>
              <a:ext cx="3796475" cy="63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ector recto 217"/>
            <p:cNvCxnSpPr/>
            <p:nvPr/>
          </p:nvCxnSpPr>
          <p:spPr>
            <a:xfrm>
              <a:off x="7612187" y="1574800"/>
              <a:ext cx="638" cy="311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ector recto 221"/>
            <p:cNvCxnSpPr/>
            <p:nvPr/>
          </p:nvCxnSpPr>
          <p:spPr>
            <a:xfrm>
              <a:off x="3820457" y="1263618"/>
              <a:ext cx="638" cy="311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ector recto 222"/>
            <p:cNvCxnSpPr>
              <a:endCxn id="52" idx="0"/>
            </p:cNvCxnSpPr>
            <p:nvPr/>
          </p:nvCxnSpPr>
          <p:spPr>
            <a:xfrm flipH="1">
              <a:off x="6433819" y="1561454"/>
              <a:ext cx="2940" cy="35463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ector recto 224"/>
            <p:cNvCxnSpPr/>
            <p:nvPr/>
          </p:nvCxnSpPr>
          <p:spPr>
            <a:xfrm>
              <a:off x="4610579" y="1574800"/>
              <a:ext cx="0" cy="2969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ector recto 229"/>
            <p:cNvCxnSpPr/>
            <p:nvPr/>
          </p:nvCxnSpPr>
          <p:spPr>
            <a:xfrm flipH="1">
              <a:off x="2328631" y="1249812"/>
              <a:ext cx="5751" cy="3163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ector recto 231"/>
            <p:cNvCxnSpPr/>
            <p:nvPr/>
          </p:nvCxnSpPr>
          <p:spPr>
            <a:xfrm>
              <a:off x="4611058" y="1263618"/>
              <a:ext cx="0" cy="2969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ector recto 234"/>
            <p:cNvCxnSpPr/>
            <p:nvPr/>
          </p:nvCxnSpPr>
          <p:spPr>
            <a:xfrm>
              <a:off x="5705204" y="1249812"/>
              <a:ext cx="1645" cy="3227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ector recto 239"/>
            <p:cNvCxnSpPr/>
            <p:nvPr/>
          </p:nvCxnSpPr>
          <p:spPr>
            <a:xfrm>
              <a:off x="6205463" y="1453443"/>
              <a:ext cx="23543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ector recto 243"/>
            <p:cNvCxnSpPr/>
            <p:nvPr/>
          </p:nvCxnSpPr>
          <p:spPr>
            <a:xfrm>
              <a:off x="6205463" y="1274362"/>
              <a:ext cx="0" cy="1823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ector recto 247"/>
            <p:cNvCxnSpPr/>
            <p:nvPr/>
          </p:nvCxnSpPr>
          <p:spPr>
            <a:xfrm>
              <a:off x="8559800" y="1456743"/>
              <a:ext cx="0" cy="4292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ector recto 249"/>
            <p:cNvCxnSpPr/>
            <p:nvPr/>
          </p:nvCxnSpPr>
          <p:spPr>
            <a:xfrm>
              <a:off x="8739113" y="1449852"/>
              <a:ext cx="962476" cy="456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ector recto 250"/>
            <p:cNvCxnSpPr/>
            <p:nvPr/>
          </p:nvCxnSpPr>
          <p:spPr>
            <a:xfrm>
              <a:off x="8739113" y="1270771"/>
              <a:ext cx="0" cy="1823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ector recto 251"/>
            <p:cNvCxnSpPr/>
            <p:nvPr/>
          </p:nvCxnSpPr>
          <p:spPr>
            <a:xfrm>
              <a:off x="9688889" y="1463500"/>
              <a:ext cx="0" cy="44576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ector recto 266"/>
            <p:cNvCxnSpPr/>
            <p:nvPr/>
          </p:nvCxnSpPr>
          <p:spPr>
            <a:xfrm>
              <a:off x="10992610" y="1270771"/>
              <a:ext cx="0" cy="60102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490928B-C336-DA48-8255-38DECC6AAA53}"/>
              </a:ext>
            </a:extLst>
          </p:cNvPr>
          <p:cNvSpPr/>
          <p:nvPr/>
        </p:nvSpPr>
        <p:spPr>
          <a:xfrm>
            <a:off x="193714" y="1255054"/>
            <a:ext cx="11824879" cy="45401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”La </a:t>
            </a:r>
            <a:r>
              <a:rPr lang="en-US" sz="2800" dirty="0" err="1"/>
              <a:t>Caja</a:t>
            </a:r>
            <a:r>
              <a:rPr lang="en-US" sz="2800" dirty="0"/>
              <a:t> Negra”</a:t>
            </a:r>
          </a:p>
          <a:p>
            <a:pPr algn="ctr"/>
            <a:r>
              <a:rPr lang="en-US" sz="2800" dirty="0"/>
              <a:t>(</a:t>
            </a:r>
            <a:r>
              <a:rPr lang="en-US" sz="2800" dirty="0" err="1"/>
              <a:t>compañía</a:t>
            </a:r>
            <a:r>
              <a:rPr lang="en-US" sz="2800" dirty="0"/>
              <a:t>, o </a:t>
            </a:r>
            <a:r>
              <a:rPr lang="en-US" sz="2800" dirty="0" err="1"/>
              <a:t>programa</a:t>
            </a:r>
            <a:r>
              <a:rPr lang="en-US" sz="2800" dirty="0"/>
              <a:t> o </a:t>
            </a:r>
            <a:r>
              <a:rPr lang="en-US" sz="2800" dirty="0" err="1"/>
              <a:t>cliente</a:t>
            </a:r>
            <a:r>
              <a:rPr lang="en-US" sz="2800" dirty="0"/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E510C3-988A-7740-BEFE-48122776EC95}"/>
              </a:ext>
            </a:extLst>
          </p:cNvPr>
          <p:cNvSpPr/>
          <p:nvPr/>
        </p:nvSpPr>
        <p:spPr>
          <a:xfrm>
            <a:off x="1139252" y="5879646"/>
            <a:ext cx="3031831" cy="7984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F4F4D8F-2390-C64E-939D-FDF394507E82}"/>
              </a:ext>
            </a:extLst>
          </p:cNvPr>
          <p:cNvSpPr/>
          <p:nvPr/>
        </p:nvSpPr>
        <p:spPr>
          <a:xfrm>
            <a:off x="8795774" y="5879646"/>
            <a:ext cx="3031831" cy="7984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74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upo 272"/>
          <p:cNvGrpSpPr/>
          <p:nvPr/>
        </p:nvGrpSpPr>
        <p:grpSpPr>
          <a:xfrm>
            <a:off x="173407" y="283037"/>
            <a:ext cx="11845186" cy="6485022"/>
            <a:chOff x="564101" y="528610"/>
            <a:chExt cx="11143103" cy="5524180"/>
          </a:xfrm>
        </p:grpSpPr>
        <p:sp>
          <p:nvSpPr>
            <p:cNvPr id="79" name="Flecha abajo 78"/>
            <p:cNvSpPr/>
            <p:nvPr/>
          </p:nvSpPr>
          <p:spPr>
            <a:xfrm rot="10800000">
              <a:off x="893810" y="2481451"/>
              <a:ext cx="250806" cy="395502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7" name="Flecha abajo 136"/>
            <p:cNvSpPr/>
            <p:nvPr/>
          </p:nvSpPr>
          <p:spPr>
            <a:xfrm rot="10800000">
              <a:off x="884820" y="3570666"/>
              <a:ext cx="250806" cy="420436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8" name="Flecha abajo 137"/>
            <p:cNvSpPr/>
            <p:nvPr/>
          </p:nvSpPr>
          <p:spPr>
            <a:xfrm rot="10800000">
              <a:off x="870066" y="4730514"/>
              <a:ext cx="250806" cy="493563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9" name="Flecha abajo 138"/>
            <p:cNvSpPr/>
            <p:nvPr/>
          </p:nvSpPr>
          <p:spPr>
            <a:xfrm rot="10800000">
              <a:off x="884819" y="1256731"/>
              <a:ext cx="250806" cy="471552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583204" y="528610"/>
              <a:ext cx="11124000" cy="828000"/>
              <a:chOff x="578159" y="476989"/>
              <a:chExt cx="11124000" cy="828000"/>
            </a:xfrm>
          </p:grpSpPr>
          <p:sp>
            <p:nvSpPr>
              <p:cNvPr id="42" name="Rectángulo redondeado 41"/>
              <p:cNvSpPr/>
              <p:nvPr/>
            </p:nvSpPr>
            <p:spPr>
              <a:xfrm>
                <a:off x="578159" y="476989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Metas</a:t>
                </a:r>
              </a:p>
            </p:txBody>
          </p:sp>
          <p:sp>
            <p:nvSpPr>
              <p:cNvPr id="44" name="Rectángulo redondeado 43"/>
              <p:cNvSpPr>
                <a:spLocks noChangeAspect="1"/>
              </p:cNvSpPr>
              <p:nvPr/>
            </p:nvSpPr>
            <p:spPr>
              <a:xfrm>
                <a:off x="1726691" y="595609"/>
                <a:ext cx="2305817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Abastecimiento seguro</a:t>
                </a:r>
              </a:p>
            </p:txBody>
          </p:sp>
          <p:sp>
            <p:nvSpPr>
              <p:cNvPr id="45" name="Rectángulo redondeado 44"/>
              <p:cNvSpPr/>
              <p:nvPr/>
            </p:nvSpPr>
            <p:spPr>
              <a:xfrm>
                <a:off x="4369390" y="596954"/>
                <a:ext cx="2132253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Ingresos productor</a:t>
                </a:r>
              </a:p>
            </p:txBody>
          </p:sp>
          <p:sp>
            <p:nvSpPr>
              <p:cNvPr id="46" name="Rectángulo redondeado 45"/>
              <p:cNvSpPr/>
              <p:nvPr/>
            </p:nvSpPr>
            <p:spPr>
              <a:xfrm>
                <a:off x="6838524" y="583879"/>
                <a:ext cx="2305479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Protección Ambiental</a:t>
                </a:r>
              </a:p>
            </p:txBody>
          </p:sp>
          <p:sp>
            <p:nvSpPr>
              <p:cNvPr id="47" name="Rectángulo redondeado 46"/>
              <p:cNvSpPr/>
              <p:nvPr/>
            </p:nvSpPr>
            <p:spPr>
              <a:xfrm>
                <a:off x="9480884" y="571371"/>
                <a:ext cx="2009659" cy="63963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Compromiso social</a:t>
                </a: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564101" y="1747724"/>
              <a:ext cx="11124000" cy="828000"/>
              <a:chOff x="578159" y="1670723"/>
              <a:chExt cx="11124000" cy="828000"/>
            </a:xfrm>
          </p:grpSpPr>
          <p:sp>
            <p:nvSpPr>
              <p:cNvPr id="41" name="Rectángulo redondeado 40"/>
              <p:cNvSpPr/>
              <p:nvPr/>
            </p:nvSpPr>
            <p:spPr>
              <a:xfrm>
                <a:off x="578159" y="1670723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Resultados</a:t>
                </a:r>
              </a:p>
            </p:txBody>
          </p:sp>
          <p:grpSp>
            <p:nvGrpSpPr>
              <p:cNvPr id="77" name="Grupo 76"/>
              <p:cNvGrpSpPr/>
              <p:nvPr/>
            </p:nvGrpSpPr>
            <p:grpSpPr>
              <a:xfrm>
                <a:off x="1664908" y="1794833"/>
                <a:ext cx="9818157" cy="536809"/>
                <a:chOff x="402904" y="1883571"/>
                <a:chExt cx="10818102" cy="536809"/>
              </a:xfrm>
            </p:grpSpPr>
            <p:sp>
              <p:nvSpPr>
                <p:cNvPr id="48" name="Rectángulo redondeado 47"/>
                <p:cNvSpPr/>
                <p:nvPr/>
              </p:nvSpPr>
              <p:spPr>
                <a:xfrm>
                  <a:off x="402904" y="1902698"/>
                  <a:ext cx="1056471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Crecimiento natural</a:t>
                  </a:r>
                </a:p>
              </p:txBody>
            </p:sp>
            <p:sp>
              <p:nvSpPr>
                <p:cNvPr id="49" name="Rectángulo redondeado 48"/>
                <p:cNvSpPr/>
                <p:nvPr/>
              </p:nvSpPr>
              <p:spPr>
                <a:xfrm>
                  <a:off x="1561698" y="1895839"/>
                  <a:ext cx="1112253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Metas del Proveedor</a:t>
                  </a:r>
                </a:p>
              </p:txBody>
            </p:sp>
            <p:sp>
              <p:nvSpPr>
                <p:cNvPr id="50" name="Rectángulo redondeado 49"/>
                <p:cNvSpPr/>
                <p:nvPr/>
              </p:nvSpPr>
              <p:spPr>
                <a:xfrm>
                  <a:off x="2857912" y="1883571"/>
                  <a:ext cx="1049832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Viabilidad económica de la finca</a:t>
                  </a:r>
                  <a:endParaRPr lang="es-CR" sz="1100" dirty="0"/>
                </a:p>
              </p:txBody>
            </p:sp>
            <p:sp>
              <p:nvSpPr>
                <p:cNvPr id="51" name="Rectángulo redondeado 50"/>
                <p:cNvSpPr/>
                <p:nvPr/>
              </p:nvSpPr>
              <p:spPr>
                <a:xfrm>
                  <a:off x="4129952" y="1920999"/>
                  <a:ext cx="1012901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Lealtad del productor</a:t>
                  </a:r>
                </a:p>
              </p:txBody>
            </p:sp>
            <p:sp>
              <p:nvSpPr>
                <p:cNvPr id="52" name="Rectángulo redondeado 51"/>
                <p:cNvSpPr/>
                <p:nvPr/>
              </p:nvSpPr>
              <p:spPr>
                <a:xfrm>
                  <a:off x="5277553" y="1927828"/>
                  <a:ext cx="790896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Calidad del café</a:t>
                  </a:r>
                </a:p>
              </p:txBody>
            </p:sp>
            <p:sp>
              <p:nvSpPr>
                <p:cNvPr id="53" name="Rectángulo redondeado 52"/>
                <p:cNvSpPr/>
                <p:nvPr/>
              </p:nvSpPr>
              <p:spPr>
                <a:xfrm>
                  <a:off x="6346985" y="1895838"/>
                  <a:ext cx="1175669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Productividad agrícola</a:t>
                  </a:r>
                </a:p>
              </p:txBody>
            </p:sp>
            <p:sp>
              <p:nvSpPr>
                <p:cNvPr id="54" name="Rectángulo redondeado 53"/>
                <p:cNvSpPr/>
                <p:nvPr/>
              </p:nvSpPr>
              <p:spPr>
                <a:xfrm>
                  <a:off x="7723356" y="1906459"/>
                  <a:ext cx="943860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Manejo de fincas</a:t>
                  </a:r>
                </a:p>
              </p:txBody>
            </p:sp>
            <p:sp>
              <p:nvSpPr>
                <p:cNvPr id="55" name="Rectángulo redondeado 54"/>
                <p:cNvSpPr/>
                <p:nvPr/>
              </p:nvSpPr>
              <p:spPr>
                <a:xfrm>
                  <a:off x="8874962" y="1897750"/>
                  <a:ext cx="1049832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ambiental</a:t>
                  </a:r>
                </a:p>
              </p:txBody>
            </p:sp>
            <p:sp>
              <p:nvSpPr>
                <p:cNvPr id="56" name="Rectángulo redondeado 55"/>
                <p:cNvSpPr/>
                <p:nvPr/>
              </p:nvSpPr>
              <p:spPr>
                <a:xfrm>
                  <a:off x="10171173" y="1894128"/>
                  <a:ext cx="1049833" cy="526252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Socio-Económico</a:t>
                  </a:r>
                </a:p>
              </p:txBody>
            </p:sp>
          </p:grpSp>
        </p:grpSp>
        <p:grpSp>
          <p:nvGrpSpPr>
            <p:cNvPr id="14" name="Grupo 13"/>
            <p:cNvGrpSpPr/>
            <p:nvPr/>
          </p:nvGrpSpPr>
          <p:grpSpPr>
            <a:xfrm>
              <a:off x="575945" y="2841439"/>
              <a:ext cx="11124000" cy="828000"/>
              <a:chOff x="598805" y="2795719"/>
              <a:chExt cx="11124000" cy="828000"/>
            </a:xfrm>
          </p:grpSpPr>
          <p:sp>
            <p:nvSpPr>
              <p:cNvPr id="40" name="Rectángulo redondeado 39"/>
              <p:cNvSpPr/>
              <p:nvPr/>
            </p:nvSpPr>
            <p:spPr>
              <a:xfrm>
                <a:off x="598805" y="2795719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“Outputs”</a:t>
                </a:r>
              </a:p>
            </p:txBody>
          </p:sp>
          <p:grpSp>
            <p:nvGrpSpPr>
              <p:cNvPr id="2" name="Grupo 1"/>
              <p:cNvGrpSpPr/>
              <p:nvPr/>
            </p:nvGrpSpPr>
            <p:grpSpPr>
              <a:xfrm>
                <a:off x="1720521" y="2880978"/>
                <a:ext cx="9817425" cy="701473"/>
                <a:chOff x="1720521" y="2880978"/>
                <a:chExt cx="9817425" cy="701473"/>
              </a:xfrm>
            </p:grpSpPr>
            <p:sp>
              <p:nvSpPr>
                <p:cNvPr id="57" name="Rectángulo redondeado 56"/>
                <p:cNvSpPr/>
                <p:nvPr/>
              </p:nvSpPr>
              <p:spPr>
                <a:xfrm>
                  <a:off x="1720521" y="2894136"/>
                  <a:ext cx="1261939" cy="68831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Productores nuevos se unen al programa</a:t>
                  </a:r>
                  <a:endParaRPr lang="es-CR" sz="1100" dirty="0"/>
                </a:p>
              </p:txBody>
            </p:sp>
            <p:sp>
              <p:nvSpPr>
                <p:cNvPr id="58" name="Rectángulo redondeado 57"/>
                <p:cNvSpPr/>
                <p:nvPr/>
              </p:nvSpPr>
              <p:spPr>
                <a:xfrm>
                  <a:off x="3123581" y="2895945"/>
                  <a:ext cx="1224108" cy="68650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 con metas compartidas</a:t>
                  </a:r>
                </a:p>
              </p:txBody>
            </p:sp>
            <p:sp>
              <p:nvSpPr>
                <p:cNvPr id="59" name="Rectángulo redondeado 58"/>
                <p:cNvSpPr/>
                <p:nvPr/>
              </p:nvSpPr>
              <p:spPr>
                <a:xfrm>
                  <a:off x="4536937" y="2892843"/>
                  <a:ext cx="1262290" cy="68046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Resultados de proyectos especiales</a:t>
                  </a:r>
                </a:p>
              </p:txBody>
            </p:sp>
            <p:sp>
              <p:nvSpPr>
                <p:cNvPr id="60" name="Rectángulo redondeado 59"/>
                <p:cNvSpPr/>
                <p:nvPr/>
              </p:nvSpPr>
              <p:spPr>
                <a:xfrm>
                  <a:off x="6061623" y="2889824"/>
                  <a:ext cx="1257610" cy="69220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</a:t>
                  </a:r>
                </a:p>
                <a:p>
                  <a:pPr algn="ctr"/>
                  <a:r>
                    <a:rPr lang="es-CR" sz="1100" dirty="0"/>
                    <a:t>TASQ (CyP)</a:t>
                  </a:r>
                </a:p>
              </p:txBody>
            </p:sp>
            <p:sp>
              <p:nvSpPr>
                <p:cNvPr id="61" name="Rectángulo redondeado 60"/>
                <p:cNvSpPr/>
                <p:nvPr/>
              </p:nvSpPr>
              <p:spPr>
                <a:xfrm>
                  <a:off x="7616227" y="2880978"/>
                  <a:ext cx="1308344" cy="66433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Gestión de cumplimiento  con TASQ en finca</a:t>
                  </a:r>
                  <a:endParaRPr lang="es-CR" dirty="0"/>
                </a:p>
              </p:txBody>
            </p:sp>
            <p:sp>
              <p:nvSpPr>
                <p:cNvPr id="62" name="Rectángulo redondeado 61"/>
                <p:cNvSpPr/>
                <p:nvPr/>
              </p:nvSpPr>
              <p:spPr>
                <a:xfrm>
                  <a:off x="9086918" y="2882660"/>
                  <a:ext cx="1207593" cy="642287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</a:t>
                  </a:r>
                </a:p>
                <a:p>
                  <a:pPr algn="ctr"/>
                  <a:r>
                    <a:rPr lang="es-CR" sz="1100" dirty="0"/>
                    <a:t>TASQ (AyS)</a:t>
                  </a:r>
                </a:p>
              </p:txBody>
            </p:sp>
            <p:sp>
              <p:nvSpPr>
                <p:cNvPr id="63" name="Rectángulo redondeado 62"/>
                <p:cNvSpPr/>
                <p:nvPr/>
              </p:nvSpPr>
              <p:spPr>
                <a:xfrm>
                  <a:off x="10420541" y="2891681"/>
                  <a:ext cx="1117405" cy="63326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indirecto</a:t>
                  </a:r>
                </a:p>
              </p:txBody>
            </p:sp>
          </p:grpSp>
        </p:grpSp>
        <p:sp>
          <p:nvSpPr>
            <p:cNvPr id="4" name="Rectángulo redondeado 3"/>
            <p:cNvSpPr/>
            <p:nvPr/>
          </p:nvSpPr>
          <p:spPr>
            <a:xfrm>
              <a:off x="575945" y="3993913"/>
              <a:ext cx="11124000" cy="828000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R" sz="1400" b="1" dirty="0">
                  <a:solidFill>
                    <a:schemeClr val="tx1"/>
                  </a:solidFill>
                </a:rPr>
                <a:t>Actividades</a:t>
              </a:r>
            </a:p>
          </p:txBody>
        </p:sp>
        <p:grpSp>
          <p:nvGrpSpPr>
            <p:cNvPr id="75" name="Grupo 74"/>
            <p:cNvGrpSpPr/>
            <p:nvPr/>
          </p:nvGrpSpPr>
          <p:grpSpPr>
            <a:xfrm>
              <a:off x="1691801" y="4085353"/>
              <a:ext cx="9768404" cy="663971"/>
              <a:chOff x="492397" y="4465151"/>
              <a:chExt cx="11646886" cy="663971"/>
            </a:xfrm>
          </p:grpSpPr>
          <p:sp>
            <p:nvSpPr>
              <p:cNvPr id="64" name="Rectángulo redondeado 63"/>
              <p:cNvSpPr/>
              <p:nvPr/>
            </p:nvSpPr>
            <p:spPr>
              <a:xfrm>
                <a:off x="492397" y="4465151"/>
                <a:ext cx="1420578" cy="661533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Comunicación a los agricultores</a:t>
                </a:r>
              </a:p>
            </p:txBody>
          </p:sp>
          <p:sp>
            <p:nvSpPr>
              <p:cNvPr id="66" name="Rectángulo redondeado 65"/>
              <p:cNvSpPr/>
              <p:nvPr/>
            </p:nvSpPr>
            <p:spPr>
              <a:xfrm>
                <a:off x="2163241" y="4465151"/>
                <a:ext cx="1636673" cy="663971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Lograr compromiso Compartido</a:t>
                </a:r>
              </a:p>
            </p:txBody>
          </p:sp>
          <p:sp>
            <p:nvSpPr>
              <p:cNvPr id="67" name="Rectángulo redondeado 66"/>
              <p:cNvSpPr/>
              <p:nvPr/>
            </p:nvSpPr>
            <p:spPr>
              <a:xfrm>
                <a:off x="4199902" y="4465151"/>
                <a:ext cx="1055254" cy="661230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Proyectos especiales</a:t>
                </a:r>
              </a:p>
            </p:txBody>
          </p:sp>
          <p:sp>
            <p:nvSpPr>
              <p:cNvPr id="68" name="Rectángulo redondeado 67"/>
              <p:cNvSpPr/>
              <p:nvPr/>
            </p:nvSpPr>
            <p:spPr>
              <a:xfrm>
                <a:off x="5587509" y="4465151"/>
                <a:ext cx="1367999" cy="661230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Capacitación de productores</a:t>
                </a:r>
              </a:p>
            </p:txBody>
          </p:sp>
          <p:sp>
            <p:nvSpPr>
              <p:cNvPr id="69" name="Rectángulo redondeado 68"/>
              <p:cNvSpPr/>
              <p:nvPr/>
            </p:nvSpPr>
            <p:spPr>
              <a:xfrm>
                <a:off x="7275783" y="4465151"/>
                <a:ext cx="1772681" cy="661533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Capacitación de agrónomos</a:t>
                </a:r>
              </a:p>
            </p:txBody>
          </p:sp>
          <p:sp>
            <p:nvSpPr>
              <p:cNvPr id="70" name="Rectángulo redondeado 69"/>
              <p:cNvSpPr/>
              <p:nvPr/>
            </p:nvSpPr>
            <p:spPr>
              <a:xfrm>
                <a:off x="9571712" y="4465151"/>
                <a:ext cx="2567571" cy="649896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Asignación de asistencia técnica</a:t>
                </a:r>
              </a:p>
            </p:txBody>
          </p:sp>
        </p:grpSp>
        <p:cxnSp>
          <p:nvCxnSpPr>
            <p:cNvPr id="29" name="Conector recto 28"/>
            <p:cNvCxnSpPr/>
            <p:nvPr/>
          </p:nvCxnSpPr>
          <p:spPr>
            <a:xfrm>
              <a:off x="2234381" y="4746886"/>
              <a:ext cx="0" cy="3191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/>
            <p:cNvCxnSpPr/>
            <p:nvPr/>
          </p:nvCxnSpPr>
          <p:spPr>
            <a:xfrm>
              <a:off x="10271650" y="4733800"/>
              <a:ext cx="0" cy="267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/>
            <p:cNvCxnSpPr/>
            <p:nvPr/>
          </p:nvCxnSpPr>
          <p:spPr>
            <a:xfrm>
              <a:off x="4113057" y="4746886"/>
              <a:ext cx="0" cy="3141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/>
            <p:nvPr/>
          </p:nvCxnSpPr>
          <p:spPr>
            <a:xfrm>
              <a:off x="5342353" y="4735249"/>
              <a:ext cx="0" cy="2951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/>
            <p:cNvCxnSpPr/>
            <p:nvPr/>
          </p:nvCxnSpPr>
          <p:spPr>
            <a:xfrm>
              <a:off x="6524441" y="4749324"/>
              <a:ext cx="1" cy="29439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86"/>
            <p:cNvCxnSpPr/>
            <p:nvPr/>
          </p:nvCxnSpPr>
          <p:spPr>
            <a:xfrm>
              <a:off x="8103701" y="4743960"/>
              <a:ext cx="0" cy="2828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upo 135"/>
            <p:cNvGrpSpPr/>
            <p:nvPr/>
          </p:nvGrpSpPr>
          <p:grpSpPr>
            <a:xfrm>
              <a:off x="575945" y="4996282"/>
              <a:ext cx="11124000" cy="1056508"/>
              <a:chOff x="575945" y="4996282"/>
              <a:chExt cx="11124000" cy="1056508"/>
            </a:xfrm>
          </p:grpSpPr>
          <p:cxnSp>
            <p:nvCxnSpPr>
              <p:cNvPr id="34" name="Conector recto 33"/>
              <p:cNvCxnSpPr/>
              <p:nvPr/>
            </p:nvCxnSpPr>
            <p:spPr>
              <a:xfrm flipV="1">
                <a:off x="2234381" y="4997542"/>
                <a:ext cx="8043619" cy="6853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upo 15"/>
              <p:cNvGrpSpPr/>
              <p:nvPr/>
            </p:nvGrpSpPr>
            <p:grpSpPr>
              <a:xfrm>
                <a:off x="575945" y="5224790"/>
                <a:ext cx="11124000" cy="828000"/>
                <a:chOff x="598805" y="5179070"/>
                <a:chExt cx="11124000" cy="828000"/>
              </a:xfrm>
            </p:grpSpPr>
            <p:sp>
              <p:nvSpPr>
                <p:cNvPr id="43" name="Rectángulo redondeado 42"/>
                <p:cNvSpPr/>
                <p:nvPr/>
              </p:nvSpPr>
              <p:spPr>
                <a:xfrm>
                  <a:off x="598805" y="5179070"/>
                  <a:ext cx="11124000" cy="828000"/>
                </a:xfrm>
                <a:prstGeom prst="round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CR" sz="1400" b="1" dirty="0">
                      <a:solidFill>
                        <a:schemeClr val="tx1"/>
                      </a:solidFill>
                    </a:rPr>
                    <a:t>Entradas</a:t>
                  </a:r>
                </a:p>
              </p:txBody>
            </p:sp>
            <p:grpSp>
              <p:nvGrpSpPr>
                <p:cNvPr id="3" name="Grupo 2"/>
                <p:cNvGrpSpPr/>
                <p:nvPr/>
              </p:nvGrpSpPr>
              <p:grpSpPr>
                <a:xfrm>
                  <a:off x="1726692" y="5346935"/>
                  <a:ext cx="9767594" cy="546233"/>
                  <a:chOff x="1726692" y="5437465"/>
                  <a:chExt cx="9767594" cy="546233"/>
                </a:xfrm>
              </p:grpSpPr>
              <p:sp>
                <p:nvSpPr>
                  <p:cNvPr id="71" name="Proceso alternativo 70"/>
                  <p:cNvSpPr/>
                  <p:nvPr/>
                </p:nvSpPr>
                <p:spPr>
                  <a:xfrm>
                    <a:off x="1726692" y="5476378"/>
                    <a:ext cx="2350282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“Partnerships”</a:t>
                    </a:r>
                  </a:p>
                </p:txBody>
              </p:sp>
              <p:sp>
                <p:nvSpPr>
                  <p:cNvPr id="72" name="Proceso alternativo 71"/>
                  <p:cNvSpPr/>
                  <p:nvPr/>
                </p:nvSpPr>
                <p:spPr>
                  <a:xfrm>
                    <a:off x="5248763" y="5463156"/>
                    <a:ext cx="2570506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Inversiones financieras</a:t>
                    </a:r>
                  </a:p>
                </p:txBody>
              </p:sp>
              <p:sp>
                <p:nvSpPr>
                  <p:cNvPr id="73" name="Proceso alternativo 72"/>
                  <p:cNvSpPr/>
                  <p:nvPr/>
                </p:nvSpPr>
                <p:spPr>
                  <a:xfrm>
                    <a:off x="9144004" y="5437465"/>
                    <a:ext cx="2350282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Recursos humanos</a:t>
                    </a:r>
                  </a:p>
                </p:txBody>
              </p:sp>
            </p:grpSp>
          </p:grpSp>
          <p:cxnSp>
            <p:nvCxnSpPr>
              <p:cNvPr id="95" name="Conector recto 94"/>
              <p:cNvCxnSpPr/>
              <p:nvPr/>
            </p:nvCxnSpPr>
            <p:spPr>
              <a:xfrm>
                <a:off x="3015431" y="5061056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ector recto 96"/>
              <p:cNvCxnSpPr/>
              <p:nvPr/>
            </p:nvCxnSpPr>
            <p:spPr>
              <a:xfrm>
                <a:off x="6341561" y="5026766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>
                <a:off x="10131094" y="4996282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1" name="Conector recto 100"/>
            <p:cNvCxnSpPr/>
            <p:nvPr/>
          </p:nvCxnSpPr>
          <p:spPr>
            <a:xfrm>
              <a:off x="2265481" y="3627749"/>
              <a:ext cx="0" cy="4512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cto 102"/>
            <p:cNvCxnSpPr>
              <a:stCxn id="58" idx="2"/>
            </p:cNvCxnSpPr>
            <p:nvPr/>
          </p:nvCxnSpPr>
          <p:spPr>
            <a:xfrm flipH="1">
              <a:off x="3703177" y="3628171"/>
              <a:ext cx="9597" cy="4508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103"/>
            <p:cNvCxnSpPr>
              <a:stCxn id="59" idx="2"/>
            </p:cNvCxnSpPr>
            <p:nvPr/>
          </p:nvCxnSpPr>
          <p:spPr>
            <a:xfrm flipH="1">
              <a:off x="5143782" y="3619030"/>
              <a:ext cx="1440" cy="4663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104"/>
            <p:cNvCxnSpPr/>
            <p:nvPr/>
          </p:nvCxnSpPr>
          <p:spPr>
            <a:xfrm flipH="1">
              <a:off x="6524441" y="3627749"/>
              <a:ext cx="1" cy="4512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cto 105"/>
            <p:cNvCxnSpPr/>
            <p:nvPr/>
          </p:nvCxnSpPr>
          <p:spPr>
            <a:xfrm>
              <a:off x="8082132" y="3591036"/>
              <a:ext cx="0" cy="48796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9648357" y="3591036"/>
              <a:ext cx="6488" cy="4943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/>
            <p:cNvCxnSpPr/>
            <p:nvPr/>
          </p:nvCxnSpPr>
          <p:spPr>
            <a:xfrm flipH="1">
              <a:off x="6524442" y="3807202"/>
              <a:ext cx="3123915" cy="145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ector recto 143"/>
            <p:cNvCxnSpPr/>
            <p:nvPr/>
          </p:nvCxnSpPr>
          <p:spPr>
            <a:xfrm>
              <a:off x="2195344" y="2376675"/>
              <a:ext cx="0" cy="5649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cto 144"/>
            <p:cNvCxnSpPr/>
            <p:nvPr/>
          </p:nvCxnSpPr>
          <p:spPr>
            <a:xfrm flipH="1">
              <a:off x="3689460" y="2680821"/>
              <a:ext cx="4001" cy="27422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ector recto 145"/>
            <p:cNvCxnSpPr/>
            <p:nvPr/>
          </p:nvCxnSpPr>
          <p:spPr>
            <a:xfrm>
              <a:off x="5307462" y="2384207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ector recto 146"/>
            <p:cNvCxnSpPr/>
            <p:nvPr/>
          </p:nvCxnSpPr>
          <p:spPr>
            <a:xfrm flipH="1">
              <a:off x="6753109" y="2587920"/>
              <a:ext cx="1678" cy="3446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6" name="Grupo 175"/>
            <p:cNvGrpSpPr/>
            <p:nvPr/>
          </p:nvGrpSpPr>
          <p:grpSpPr>
            <a:xfrm>
              <a:off x="3150115" y="2344087"/>
              <a:ext cx="1098035" cy="340929"/>
              <a:chOff x="3150115" y="2344087"/>
              <a:chExt cx="1098035" cy="340929"/>
            </a:xfrm>
          </p:grpSpPr>
          <p:cxnSp>
            <p:nvCxnSpPr>
              <p:cNvPr id="159" name="Conector recto 158"/>
              <p:cNvCxnSpPr/>
              <p:nvPr/>
            </p:nvCxnSpPr>
            <p:spPr>
              <a:xfrm flipH="1" flipV="1">
                <a:off x="3150115" y="2678510"/>
                <a:ext cx="1098035" cy="119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cto 162"/>
              <p:cNvCxnSpPr/>
              <p:nvPr/>
            </p:nvCxnSpPr>
            <p:spPr>
              <a:xfrm>
                <a:off x="3152789" y="2344087"/>
                <a:ext cx="0" cy="34051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cto 163"/>
              <p:cNvCxnSpPr/>
              <p:nvPr/>
            </p:nvCxnSpPr>
            <p:spPr>
              <a:xfrm>
                <a:off x="4240178" y="2356262"/>
                <a:ext cx="0" cy="32875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upo 195"/>
            <p:cNvGrpSpPr/>
            <p:nvPr/>
          </p:nvGrpSpPr>
          <p:grpSpPr>
            <a:xfrm>
              <a:off x="6433819" y="2382227"/>
              <a:ext cx="1098034" cy="206771"/>
              <a:chOff x="6433819" y="2382227"/>
              <a:chExt cx="1098034" cy="206771"/>
            </a:xfrm>
          </p:grpSpPr>
          <p:cxnSp>
            <p:nvCxnSpPr>
              <p:cNvPr id="183" name="Conector recto 182"/>
              <p:cNvCxnSpPr/>
              <p:nvPr/>
            </p:nvCxnSpPr>
            <p:spPr>
              <a:xfrm flipH="1" flipV="1">
                <a:off x="6433819" y="2585401"/>
                <a:ext cx="1098034" cy="65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ector recto 183"/>
              <p:cNvCxnSpPr/>
              <p:nvPr/>
            </p:nvCxnSpPr>
            <p:spPr>
              <a:xfrm>
                <a:off x="6436492" y="2400528"/>
                <a:ext cx="0" cy="1882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ector recto 184"/>
              <p:cNvCxnSpPr/>
              <p:nvPr/>
            </p:nvCxnSpPr>
            <p:spPr>
              <a:xfrm>
                <a:off x="7523881" y="2382227"/>
                <a:ext cx="0" cy="20677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7" name="Conector recto 196"/>
            <p:cNvCxnSpPr/>
            <p:nvPr/>
          </p:nvCxnSpPr>
          <p:spPr>
            <a:xfrm>
              <a:off x="8469897" y="237785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/>
            <p:cNvCxnSpPr/>
            <p:nvPr/>
          </p:nvCxnSpPr>
          <p:spPr>
            <a:xfrm>
              <a:off x="9747919" y="236527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ector recto 198"/>
            <p:cNvCxnSpPr/>
            <p:nvPr/>
          </p:nvCxnSpPr>
          <p:spPr>
            <a:xfrm>
              <a:off x="11145702" y="238432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ector recto 200"/>
            <p:cNvCxnSpPr/>
            <p:nvPr/>
          </p:nvCxnSpPr>
          <p:spPr>
            <a:xfrm>
              <a:off x="9902636" y="2706921"/>
              <a:ext cx="0" cy="24812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/>
            <p:cNvCxnSpPr/>
            <p:nvPr/>
          </p:nvCxnSpPr>
          <p:spPr>
            <a:xfrm>
              <a:off x="9902636" y="2706921"/>
              <a:ext cx="124306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ector recto 204"/>
            <p:cNvCxnSpPr/>
            <p:nvPr/>
          </p:nvCxnSpPr>
          <p:spPr>
            <a:xfrm>
              <a:off x="5433301" y="1568450"/>
              <a:ext cx="0" cy="3408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/>
            <p:cNvCxnSpPr/>
            <p:nvPr/>
          </p:nvCxnSpPr>
          <p:spPr>
            <a:xfrm flipH="1">
              <a:off x="1954155" y="1579635"/>
              <a:ext cx="1645" cy="2858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ector recto 207"/>
            <p:cNvCxnSpPr/>
            <p:nvPr/>
          </p:nvCxnSpPr>
          <p:spPr>
            <a:xfrm>
              <a:off x="1955800" y="1574800"/>
              <a:ext cx="1298614" cy="82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ector recto 210"/>
            <p:cNvCxnSpPr/>
            <p:nvPr/>
          </p:nvCxnSpPr>
          <p:spPr>
            <a:xfrm>
              <a:off x="3247166" y="1579635"/>
              <a:ext cx="7248" cy="3027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ector recto 216"/>
            <p:cNvCxnSpPr/>
            <p:nvPr/>
          </p:nvCxnSpPr>
          <p:spPr>
            <a:xfrm>
              <a:off x="3827009" y="1562100"/>
              <a:ext cx="3796475" cy="63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ector recto 217"/>
            <p:cNvCxnSpPr/>
            <p:nvPr/>
          </p:nvCxnSpPr>
          <p:spPr>
            <a:xfrm>
              <a:off x="7612187" y="1574800"/>
              <a:ext cx="638" cy="311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ector recto 221"/>
            <p:cNvCxnSpPr/>
            <p:nvPr/>
          </p:nvCxnSpPr>
          <p:spPr>
            <a:xfrm>
              <a:off x="3820457" y="1263618"/>
              <a:ext cx="638" cy="311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ector recto 222"/>
            <p:cNvCxnSpPr>
              <a:endCxn id="52" idx="0"/>
            </p:cNvCxnSpPr>
            <p:nvPr/>
          </p:nvCxnSpPr>
          <p:spPr>
            <a:xfrm flipH="1">
              <a:off x="6433819" y="1561454"/>
              <a:ext cx="2940" cy="35463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ector recto 224"/>
            <p:cNvCxnSpPr/>
            <p:nvPr/>
          </p:nvCxnSpPr>
          <p:spPr>
            <a:xfrm>
              <a:off x="4610579" y="1574800"/>
              <a:ext cx="0" cy="2969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ector recto 229"/>
            <p:cNvCxnSpPr/>
            <p:nvPr/>
          </p:nvCxnSpPr>
          <p:spPr>
            <a:xfrm flipH="1">
              <a:off x="2328631" y="1249812"/>
              <a:ext cx="5751" cy="3163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ector recto 231"/>
            <p:cNvCxnSpPr/>
            <p:nvPr/>
          </p:nvCxnSpPr>
          <p:spPr>
            <a:xfrm>
              <a:off x="4611058" y="1263618"/>
              <a:ext cx="0" cy="2969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ector recto 234"/>
            <p:cNvCxnSpPr/>
            <p:nvPr/>
          </p:nvCxnSpPr>
          <p:spPr>
            <a:xfrm>
              <a:off x="5705204" y="1249812"/>
              <a:ext cx="1645" cy="3227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ector recto 239"/>
            <p:cNvCxnSpPr/>
            <p:nvPr/>
          </p:nvCxnSpPr>
          <p:spPr>
            <a:xfrm>
              <a:off x="6205463" y="1453443"/>
              <a:ext cx="23543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ector recto 243"/>
            <p:cNvCxnSpPr/>
            <p:nvPr/>
          </p:nvCxnSpPr>
          <p:spPr>
            <a:xfrm>
              <a:off x="6205463" y="1274362"/>
              <a:ext cx="0" cy="1823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ector recto 247"/>
            <p:cNvCxnSpPr/>
            <p:nvPr/>
          </p:nvCxnSpPr>
          <p:spPr>
            <a:xfrm>
              <a:off x="8559800" y="1456743"/>
              <a:ext cx="0" cy="4292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ector recto 249"/>
            <p:cNvCxnSpPr/>
            <p:nvPr/>
          </p:nvCxnSpPr>
          <p:spPr>
            <a:xfrm>
              <a:off x="8739113" y="1449852"/>
              <a:ext cx="962476" cy="456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ector recto 250"/>
            <p:cNvCxnSpPr/>
            <p:nvPr/>
          </p:nvCxnSpPr>
          <p:spPr>
            <a:xfrm>
              <a:off x="8739113" y="1270771"/>
              <a:ext cx="0" cy="1823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ector recto 251"/>
            <p:cNvCxnSpPr/>
            <p:nvPr/>
          </p:nvCxnSpPr>
          <p:spPr>
            <a:xfrm>
              <a:off x="9688889" y="1463500"/>
              <a:ext cx="0" cy="44576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ector recto 266"/>
            <p:cNvCxnSpPr/>
            <p:nvPr/>
          </p:nvCxnSpPr>
          <p:spPr>
            <a:xfrm>
              <a:off x="10992610" y="1270771"/>
              <a:ext cx="0" cy="60102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490928B-C336-DA48-8255-38DECC6AAA53}"/>
              </a:ext>
            </a:extLst>
          </p:cNvPr>
          <p:cNvSpPr/>
          <p:nvPr/>
        </p:nvSpPr>
        <p:spPr>
          <a:xfrm>
            <a:off x="193714" y="2785131"/>
            <a:ext cx="11824879" cy="29431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”La </a:t>
            </a:r>
            <a:r>
              <a:rPr lang="en-US" sz="2800" dirty="0" err="1"/>
              <a:t>Caja</a:t>
            </a:r>
            <a:r>
              <a:rPr lang="en-US" sz="2800" dirty="0"/>
              <a:t> Negra”</a:t>
            </a:r>
          </a:p>
          <a:p>
            <a:pPr algn="ctr"/>
            <a:r>
              <a:rPr lang="en-US" sz="2800" dirty="0"/>
              <a:t>(</a:t>
            </a:r>
            <a:r>
              <a:rPr lang="en-US" sz="2800" dirty="0" err="1"/>
              <a:t>compañía</a:t>
            </a:r>
            <a:r>
              <a:rPr lang="en-US" sz="2800" dirty="0"/>
              <a:t>, o </a:t>
            </a:r>
            <a:r>
              <a:rPr lang="en-US" sz="2800" dirty="0" err="1"/>
              <a:t>programa</a:t>
            </a:r>
            <a:r>
              <a:rPr lang="en-US" sz="2800" dirty="0"/>
              <a:t> o </a:t>
            </a:r>
            <a:r>
              <a:rPr lang="en-US" sz="2800" dirty="0" err="1"/>
              <a:t>cliente</a:t>
            </a:r>
            <a:r>
              <a:rPr lang="en-US" sz="2800" dirty="0"/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E510C3-988A-7740-BEFE-48122776EC95}"/>
              </a:ext>
            </a:extLst>
          </p:cNvPr>
          <p:cNvSpPr/>
          <p:nvPr/>
        </p:nvSpPr>
        <p:spPr>
          <a:xfrm>
            <a:off x="1139252" y="5879646"/>
            <a:ext cx="3031831" cy="7984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F4F4D8F-2390-C64E-939D-FDF394507E82}"/>
              </a:ext>
            </a:extLst>
          </p:cNvPr>
          <p:cNvSpPr/>
          <p:nvPr/>
        </p:nvSpPr>
        <p:spPr>
          <a:xfrm>
            <a:off x="8795774" y="5879646"/>
            <a:ext cx="3031831" cy="7984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61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upo 272"/>
          <p:cNvGrpSpPr/>
          <p:nvPr/>
        </p:nvGrpSpPr>
        <p:grpSpPr>
          <a:xfrm>
            <a:off x="173407" y="283037"/>
            <a:ext cx="11845186" cy="6485022"/>
            <a:chOff x="564101" y="528610"/>
            <a:chExt cx="11143103" cy="5524180"/>
          </a:xfrm>
        </p:grpSpPr>
        <p:sp>
          <p:nvSpPr>
            <p:cNvPr id="79" name="Flecha abajo 78"/>
            <p:cNvSpPr/>
            <p:nvPr/>
          </p:nvSpPr>
          <p:spPr>
            <a:xfrm rot="10800000">
              <a:off x="893810" y="2481451"/>
              <a:ext cx="250806" cy="395502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7" name="Flecha abajo 136"/>
            <p:cNvSpPr/>
            <p:nvPr/>
          </p:nvSpPr>
          <p:spPr>
            <a:xfrm rot="10800000">
              <a:off x="884820" y="3570666"/>
              <a:ext cx="250806" cy="420436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8" name="Flecha abajo 137"/>
            <p:cNvSpPr/>
            <p:nvPr/>
          </p:nvSpPr>
          <p:spPr>
            <a:xfrm rot="10800000">
              <a:off x="870066" y="4730514"/>
              <a:ext cx="250806" cy="493563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9" name="Flecha abajo 138"/>
            <p:cNvSpPr/>
            <p:nvPr/>
          </p:nvSpPr>
          <p:spPr>
            <a:xfrm rot="10800000">
              <a:off x="884819" y="1256731"/>
              <a:ext cx="250806" cy="471552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583204" y="528610"/>
              <a:ext cx="11124000" cy="828000"/>
              <a:chOff x="578159" y="476989"/>
              <a:chExt cx="11124000" cy="828000"/>
            </a:xfrm>
          </p:grpSpPr>
          <p:sp>
            <p:nvSpPr>
              <p:cNvPr id="42" name="Rectángulo redondeado 41"/>
              <p:cNvSpPr/>
              <p:nvPr/>
            </p:nvSpPr>
            <p:spPr>
              <a:xfrm>
                <a:off x="578159" y="476989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Metas</a:t>
                </a:r>
              </a:p>
            </p:txBody>
          </p:sp>
          <p:sp>
            <p:nvSpPr>
              <p:cNvPr id="44" name="Rectángulo redondeado 43"/>
              <p:cNvSpPr>
                <a:spLocks noChangeAspect="1"/>
              </p:cNvSpPr>
              <p:nvPr/>
            </p:nvSpPr>
            <p:spPr>
              <a:xfrm>
                <a:off x="1726691" y="595609"/>
                <a:ext cx="2305817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Abastecimiento seguro</a:t>
                </a:r>
              </a:p>
            </p:txBody>
          </p:sp>
          <p:sp>
            <p:nvSpPr>
              <p:cNvPr id="45" name="Rectángulo redondeado 44"/>
              <p:cNvSpPr/>
              <p:nvPr/>
            </p:nvSpPr>
            <p:spPr>
              <a:xfrm>
                <a:off x="4369390" y="596954"/>
                <a:ext cx="2132253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Ingresos productor</a:t>
                </a:r>
              </a:p>
            </p:txBody>
          </p:sp>
          <p:sp>
            <p:nvSpPr>
              <p:cNvPr id="46" name="Rectángulo redondeado 45"/>
              <p:cNvSpPr/>
              <p:nvPr/>
            </p:nvSpPr>
            <p:spPr>
              <a:xfrm>
                <a:off x="6838524" y="583879"/>
                <a:ext cx="2305479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Protección Ambiental</a:t>
                </a:r>
              </a:p>
            </p:txBody>
          </p:sp>
          <p:sp>
            <p:nvSpPr>
              <p:cNvPr id="47" name="Rectángulo redondeado 46"/>
              <p:cNvSpPr/>
              <p:nvPr/>
            </p:nvSpPr>
            <p:spPr>
              <a:xfrm>
                <a:off x="9480884" y="571371"/>
                <a:ext cx="2009659" cy="63963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Compromiso social</a:t>
                </a: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564101" y="1747724"/>
              <a:ext cx="11124000" cy="828000"/>
              <a:chOff x="578159" y="1670723"/>
              <a:chExt cx="11124000" cy="828000"/>
            </a:xfrm>
          </p:grpSpPr>
          <p:sp>
            <p:nvSpPr>
              <p:cNvPr id="41" name="Rectángulo redondeado 40"/>
              <p:cNvSpPr/>
              <p:nvPr/>
            </p:nvSpPr>
            <p:spPr>
              <a:xfrm>
                <a:off x="578159" y="1670723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Resultados</a:t>
                </a:r>
              </a:p>
            </p:txBody>
          </p:sp>
          <p:grpSp>
            <p:nvGrpSpPr>
              <p:cNvPr id="77" name="Grupo 76"/>
              <p:cNvGrpSpPr/>
              <p:nvPr/>
            </p:nvGrpSpPr>
            <p:grpSpPr>
              <a:xfrm>
                <a:off x="1664908" y="1794833"/>
                <a:ext cx="9818157" cy="536809"/>
                <a:chOff x="402904" y="1883571"/>
                <a:chExt cx="10818102" cy="536809"/>
              </a:xfrm>
            </p:grpSpPr>
            <p:sp>
              <p:nvSpPr>
                <p:cNvPr id="48" name="Rectángulo redondeado 47"/>
                <p:cNvSpPr/>
                <p:nvPr/>
              </p:nvSpPr>
              <p:spPr>
                <a:xfrm>
                  <a:off x="402904" y="1902698"/>
                  <a:ext cx="1056471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Crecimiento natural</a:t>
                  </a:r>
                </a:p>
              </p:txBody>
            </p:sp>
            <p:sp>
              <p:nvSpPr>
                <p:cNvPr id="49" name="Rectángulo redondeado 48"/>
                <p:cNvSpPr/>
                <p:nvPr/>
              </p:nvSpPr>
              <p:spPr>
                <a:xfrm>
                  <a:off x="1561698" y="1895839"/>
                  <a:ext cx="1112253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Metas del Proveedor</a:t>
                  </a:r>
                </a:p>
              </p:txBody>
            </p:sp>
            <p:sp>
              <p:nvSpPr>
                <p:cNvPr id="50" name="Rectángulo redondeado 49"/>
                <p:cNvSpPr/>
                <p:nvPr/>
              </p:nvSpPr>
              <p:spPr>
                <a:xfrm>
                  <a:off x="2857912" y="1883571"/>
                  <a:ext cx="1049832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Viabilidad económica de la finca</a:t>
                  </a:r>
                  <a:endParaRPr lang="es-CR" sz="1100" dirty="0"/>
                </a:p>
              </p:txBody>
            </p:sp>
            <p:sp>
              <p:nvSpPr>
                <p:cNvPr id="51" name="Rectángulo redondeado 50"/>
                <p:cNvSpPr/>
                <p:nvPr/>
              </p:nvSpPr>
              <p:spPr>
                <a:xfrm>
                  <a:off x="4129952" y="1920999"/>
                  <a:ext cx="1012901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Lealtad del productor</a:t>
                  </a:r>
                </a:p>
              </p:txBody>
            </p:sp>
            <p:sp>
              <p:nvSpPr>
                <p:cNvPr id="52" name="Rectángulo redondeado 51"/>
                <p:cNvSpPr/>
                <p:nvPr/>
              </p:nvSpPr>
              <p:spPr>
                <a:xfrm>
                  <a:off x="5277553" y="1927828"/>
                  <a:ext cx="790896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Calidad del café</a:t>
                  </a:r>
                </a:p>
              </p:txBody>
            </p:sp>
            <p:sp>
              <p:nvSpPr>
                <p:cNvPr id="53" name="Rectángulo redondeado 52"/>
                <p:cNvSpPr/>
                <p:nvPr/>
              </p:nvSpPr>
              <p:spPr>
                <a:xfrm>
                  <a:off x="6346985" y="1895838"/>
                  <a:ext cx="1175669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Productividad agrícola</a:t>
                  </a:r>
                </a:p>
              </p:txBody>
            </p:sp>
            <p:sp>
              <p:nvSpPr>
                <p:cNvPr id="54" name="Rectángulo redondeado 53"/>
                <p:cNvSpPr/>
                <p:nvPr/>
              </p:nvSpPr>
              <p:spPr>
                <a:xfrm>
                  <a:off x="7723356" y="1906459"/>
                  <a:ext cx="943860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Manejo de fincas</a:t>
                  </a:r>
                </a:p>
              </p:txBody>
            </p:sp>
            <p:sp>
              <p:nvSpPr>
                <p:cNvPr id="55" name="Rectángulo redondeado 54"/>
                <p:cNvSpPr/>
                <p:nvPr/>
              </p:nvSpPr>
              <p:spPr>
                <a:xfrm>
                  <a:off x="8874962" y="1897750"/>
                  <a:ext cx="1049832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ambiental</a:t>
                  </a:r>
                </a:p>
              </p:txBody>
            </p:sp>
            <p:sp>
              <p:nvSpPr>
                <p:cNvPr id="56" name="Rectángulo redondeado 55"/>
                <p:cNvSpPr/>
                <p:nvPr/>
              </p:nvSpPr>
              <p:spPr>
                <a:xfrm>
                  <a:off x="10171173" y="1894128"/>
                  <a:ext cx="1049833" cy="526252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Socio-Económico</a:t>
                  </a:r>
                </a:p>
              </p:txBody>
            </p:sp>
          </p:grpSp>
        </p:grpSp>
        <p:grpSp>
          <p:nvGrpSpPr>
            <p:cNvPr id="14" name="Grupo 13"/>
            <p:cNvGrpSpPr/>
            <p:nvPr/>
          </p:nvGrpSpPr>
          <p:grpSpPr>
            <a:xfrm>
              <a:off x="575945" y="2841439"/>
              <a:ext cx="11124000" cy="828000"/>
              <a:chOff x="598805" y="2795719"/>
              <a:chExt cx="11124000" cy="828000"/>
            </a:xfrm>
          </p:grpSpPr>
          <p:sp>
            <p:nvSpPr>
              <p:cNvPr id="40" name="Rectángulo redondeado 39"/>
              <p:cNvSpPr/>
              <p:nvPr/>
            </p:nvSpPr>
            <p:spPr>
              <a:xfrm>
                <a:off x="598805" y="2795719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“Outputs”</a:t>
                </a:r>
              </a:p>
            </p:txBody>
          </p:sp>
          <p:grpSp>
            <p:nvGrpSpPr>
              <p:cNvPr id="2" name="Grupo 1"/>
              <p:cNvGrpSpPr/>
              <p:nvPr/>
            </p:nvGrpSpPr>
            <p:grpSpPr>
              <a:xfrm>
                <a:off x="1720521" y="2880978"/>
                <a:ext cx="9817425" cy="701473"/>
                <a:chOff x="1720521" y="2880978"/>
                <a:chExt cx="9817425" cy="701473"/>
              </a:xfrm>
            </p:grpSpPr>
            <p:sp>
              <p:nvSpPr>
                <p:cNvPr id="57" name="Rectángulo redondeado 56"/>
                <p:cNvSpPr/>
                <p:nvPr/>
              </p:nvSpPr>
              <p:spPr>
                <a:xfrm>
                  <a:off x="1720521" y="2894136"/>
                  <a:ext cx="1261939" cy="68831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Productores nuevos se unen al programa</a:t>
                  </a:r>
                  <a:endParaRPr lang="es-CR" sz="1100" dirty="0"/>
                </a:p>
              </p:txBody>
            </p:sp>
            <p:sp>
              <p:nvSpPr>
                <p:cNvPr id="58" name="Rectángulo redondeado 57"/>
                <p:cNvSpPr/>
                <p:nvPr/>
              </p:nvSpPr>
              <p:spPr>
                <a:xfrm>
                  <a:off x="3123581" y="2895945"/>
                  <a:ext cx="1224108" cy="68650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 con metas compartidas</a:t>
                  </a:r>
                </a:p>
              </p:txBody>
            </p:sp>
            <p:sp>
              <p:nvSpPr>
                <p:cNvPr id="59" name="Rectángulo redondeado 58"/>
                <p:cNvSpPr/>
                <p:nvPr/>
              </p:nvSpPr>
              <p:spPr>
                <a:xfrm>
                  <a:off x="4536937" y="2892843"/>
                  <a:ext cx="1262290" cy="68046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Resultados de proyectos especiales</a:t>
                  </a:r>
                </a:p>
              </p:txBody>
            </p:sp>
            <p:sp>
              <p:nvSpPr>
                <p:cNvPr id="60" name="Rectángulo redondeado 59"/>
                <p:cNvSpPr/>
                <p:nvPr/>
              </p:nvSpPr>
              <p:spPr>
                <a:xfrm>
                  <a:off x="6061623" y="2889824"/>
                  <a:ext cx="1257610" cy="69220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</a:t>
                  </a:r>
                </a:p>
                <a:p>
                  <a:pPr algn="ctr"/>
                  <a:r>
                    <a:rPr lang="es-CR" sz="1100" dirty="0"/>
                    <a:t>TASQ (CyP)</a:t>
                  </a:r>
                </a:p>
              </p:txBody>
            </p:sp>
            <p:sp>
              <p:nvSpPr>
                <p:cNvPr id="61" name="Rectángulo redondeado 60"/>
                <p:cNvSpPr/>
                <p:nvPr/>
              </p:nvSpPr>
              <p:spPr>
                <a:xfrm>
                  <a:off x="7616227" y="2880978"/>
                  <a:ext cx="1308344" cy="66433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Gestión de cumplimiento  con TASQ en finca</a:t>
                  </a:r>
                  <a:endParaRPr lang="es-CR" dirty="0"/>
                </a:p>
              </p:txBody>
            </p:sp>
            <p:sp>
              <p:nvSpPr>
                <p:cNvPr id="62" name="Rectángulo redondeado 61"/>
                <p:cNvSpPr/>
                <p:nvPr/>
              </p:nvSpPr>
              <p:spPr>
                <a:xfrm>
                  <a:off x="9086918" y="2882660"/>
                  <a:ext cx="1207593" cy="642287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</a:t>
                  </a:r>
                </a:p>
                <a:p>
                  <a:pPr algn="ctr"/>
                  <a:r>
                    <a:rPr lang="es-CR" sz="1100" dirty="0"/>
                    <a:t>TASQ (AyS)</a:t>
                  </a:r>
                </a:p>
              </p:txBody>
            </p:sp>
            <p:sp>
              <p:nvSpPr>
                <p:cNvPr id="63" name="Rectángulo redondeado 62"/>
                <p:cNvSpPr/>
                <p:nvPr/>
              </p:nvSpPr>
              <p:spPr>
                <a:xfrm>
                  <a:off x="10420541" y="2891681"/>
                  <a:ext cx="1117405" cy="63326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indirecto</a:t>
                  </a:r>
                </a:p>
              </p:txBody>
            </p:sp>
          </p:grpSp>
        </p:grpSp>
        <p:sp>
          <p:nvSpPr>
            <p:cNvPr id="4" name="Rectángulo redondeado 3"/>
            <p:cNvSpPr/>
            <p:nvPr/>
          </p:nvSpPr>
          <p:spPr>
            <a:xfrm>
              <a:off x="575945" y="3993913"/>
              <a:ext cx="11124000" cy="828000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R" sz="1400" b="1" dirty="0">
                  <a:solidFill>
                    <a:schemeClr val="tx1"/>
                  </a:solidFill>
                </a:rPr>
                <a:t>Actividades</a:t>
              </a:r>
            </a:p>
          </p:txBody>
        </p:sp>
        <p:grpSp>
          <p:nvGrpSpPr>
            <p:cNvPr id="75" name="Grupo 74"/>
            <p:cNvGrpSpPr/>
            <p:nvPr/>
          </p:nvGrpSpPr>
          <p:grpSpPr>
            <a:xfrm>
              <a:off x="1691801" y="4085353"/>
              <a:ext cx="9768404" cy="663971"/>
              <a:chOff x="492397" y="4465151"/>
              <a:chExt cx="11646886" cy="663971"/>
            </a:xfrm>
          </p:grpSpPr>
          <p:sp>
            <p:nvSpPr>
              <p:cNvPr id="64" name="Rectángulo redondeado 63"/>
              <p:cNvSpPr/>
              <p:nvPr/>
            </p:nvSpPr>
            <p:spPr>
              <a:xfrm>
                <a:off x="492397" y="4465151"/>
                <a:ext cx="1420578" cy="661533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Comunicación a los agricultores</a:t>
                </a:r>
              </a:p>
            </p:txBody>
          </p:sp>
          <p:sp>
            <p:nvSpPr>
              <p:cNvPr id="66" name="Rectángulo redondeado 65"/>
              <p:cNvSpPr/>
              <p:nvPr/>
            </p:nvSpPr>
            <p:spPr>
              <a:xfrm>
                <a:off x="2163241" y="4465151"/>
                <a:ext cx="1636673" cy="663971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Lograr compromiso Compartido</a:t>
                </a:r>
              </a:p>
            </p:txBody>
          </p:sp>
          <p:sp>
            <p:nvSpPr>
              <p:cNvPr id="67" name="Rectángulo redondeado 66"/>
              <p:cNvSpPr/>
              <p:nvPr/>
            </p:nvSpPr>
            <p:spPr>
              <a:xfrm>
                <a:off x="4199902" y="4465151"/>
                <a:ext cx="1055254" cy="661230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Proyectos especiales</a:t>
                </a:r>
              </a:p>
            </p:txBody>
          </p:sp>
          <p:sp>
            <p:nvSpPr>
              <p:cNvPr id="68" name="Rectángulo redondeado 67"/>
              <p:cNvSpPr/>
              <p:nvPr/>
            </p:nvSpPr>
            <p:spPr>
              <a:xfrm>
                <a:off x="5587509" y="4465151"/>
                <a:ext cx="1367999" cy="661230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Capacitación de productores</a:t>
                </a:r>
              </a:p>
            </p:txBody>
          </p:sp>
          <p:sp>
            <p:nvSpPr>
              <p:cNvPr id="69" name="Rectángulo redondeado 68"/>
              <p:cNvSpPr/>
              <p:nvPr/>
            </p:nvSpPr>
            <p:spPr>
              <a:xfrm>
                <a:off x="7275783" y="4465151"/>
                <a:ext cx="1772681" cy="661533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Capacitación de agrónomos</a:t>
                </a:r>
              </a:p>
            </p:txBody>
          </p:sp>
          <p:sp>
            <p:nvSpPr>
              <p:cNvPr id="70" name="Rectángulo redondeado 69"/>
              <p:cNvSpPr/>
              <p:nvPr/>
            </p:nvSpPr>
            <p:spPr>
              <a:xfrm>
                <a:off x="9571712" y="4465151"/>
                <a:ext cx="2567571" cy="649896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Asignación de asistencia técnica</a:t>
                </a:r>
              </a:p>
            </p:txBody>
          </p:sp>
        </p:grpSp>
        <p:cxnSp>
          <p:nvCxnSpPr>
            <p:cNvPr id="29" name="Conector recto 28"/>
            <p:cNvCxnSpPr/>
            <p:nvPr/>
          </p:nvCxnSpPr>
          <p:spPr>
            <a:xfrm>
              <a:off x="2234381" y="4746886"/>
              <a:ext cx="0" cy="3191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/>
            <p:cNvCxnSpPr/>
            <p:nvPr/>
          </p:nvCxnSpPr>
          <p:spPr>
            <a:xfrm>
              <a:off x="10271650" y="4733800"/>
              <a:ext cx="0" cy="267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/>
            <p:cNvCxnSpPr/>
            <p:nvPr/>
          </p:nvCxnSpPr>
          <p:spPr>
            <a:xfrm>
              <a:off x="4113057" y="4746886"/>
              <a:ext cx="0" cy="3141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/>
            <p:nvPr/>
          </p:nvCxnSpPr>
          <p:spPr>
            <a:xfrm>
              <a:off x="5342353" y="4735249"/>
              <a:ext cx="0" cy="2951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/>
            <p:cNvCxnSpPr/>
            <p:nvPr/>
          </p:nvCxnSpPr>
          <p:spPr>
            <a:xfrm>
              <a:off x="6524441" y="4749324"/>
              <a:ext cx="1" cy="29439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86"/>
            <p:cNvCxnSpPr/>
            <p:nvPr/>
          </p:nvCxnSpPr>
          <p:spPr>
            <a:xfrm>
              <a:off x="8103701" y="4743960"/>
              <a:ext cx="0" cy="2828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upo 135"/>
            <p:cNvGrpSpPr/>
            <p:nvPr/>
          </p:nvGrpSpPr>
          <p:grpSpPr>
            <a:xfrm>
              <a:off x="575945" y="4996282"/>
              <a:ext cx="11124000" cy="1056508"/>
              <a:chOff x="575945" y="4996282"/>
              <a:chExt cx="11124000" cy="1056508"/>
            </a:xfrm>
          </p:grpSpPr>
          <p:cxnSp>
            <p:nvCxnSpPr>
              <p:cNvPr id="34" name="Conector recto 33"/>
              <p:cNvCxnSpPr/>
              <p:nvPr/>
            </p:nvCxnSpPr>
            <p:spPr>
              <a:xfrm flipV="1">
                <a:off x="2234381" y="4997542"/>
                <a:ext cx="8043619" cy="6853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upo 15"/>
              <p:cNvGrpSpPr/>
              <p:nvPr/>
            </p:nvGrpSpPr>
            <p:grpSpPr>
              <a:xfrm>
                <a:off x="575945" y="5224790"/>
                <a:ext cx="11124000" cy="828000"/>
                <a:chOff x="598805" y="5179070"/>
                <a:chExt cx="11124000" cy="828000"/>
              </a:xfrm>
            </p:grpSpPr>
            <p:sp>
              <p:nvSpPr>
                <p:cNvPr id="43" name="Rectángulo redondeado 42"/>
                <p:cNvSpPr/>
                <p:nvPr/>
              </p:nvSpPr>
              <p:spPr>
                <a:xfrm>
                  <a:off x="598805" y="5179070"/>
                  <a:ext cx="11124000" cy="828000"/>
                </a:xfrm>
                <a:prstGeom prst="round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CR" sz="1400" b="1" dirty="0">
                      <a:solidFill>
                        <a:schemeClr val="tx1"/>
                      </a:solidFill>
                    </a:rPr>
                    <a:t>Entradas</a:t>
                  </a:r>
                </a:p>
              </p:txBody>
            </p:sp>
            <p:grpSp>
              <p:nvGrpSpPr>
                <p:cNvPr id="3" name="Grupo 2"/>
                <p:cNvGrpSpPr/>
                <p:nvPr/>
              </p:nvGrpSpPr>
              <p:grpSpPr>
                <a:xfrm>
                  <a:off x="1726692" y="5346935"/>
                  <a:ext cx="9767594" cy="546233"/>
                  <a:chOff x="1726692" y="5437465"/>
                  <a:chExt cx="9767594" cy="546233"/>
                </a:xfrm>
              </p:grpSpPr>
              <p:sp>
                <p:nvSpPr>
                  <p:cNvPr id="71" name="Proceso alternativo 70"/>
                  <p:cNvSpPr/>
                  <p:nvPr/>
                </p:nvSpPr>
                <p:spPr>
                  <a:xfrm>
                    <a:off x="1726692" y="5476378"/>
                    <a:ext cx="2350282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“Partnerships”</a:t>
                    </a:r>
                  </a:p>
                </p:txBody>
              </p:sp>
              <p:sp>
                <p:nvSpPr>
                  <p:cNvPr id="72" name="Proceso alternativo 71"/>
                  <p:cNvSpPr/>
                  <p:nvPr/>
                </p:nvSpPr>
                <p:spPr>
                  <a:xfrm>
                    <a:off x="5248763" y="5463156"/>
                    <a:ext cx="2570506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Inversiones financieras</a:t>
                    </a:r>
                  </a:p>
                </p:txBody>
              </p:sp>
              <p:sp>
                <p:nvSpPr>
                  <p:cNvPr id="73" name="Proceso alternativo 72"/>
                  <p:cNvSpPr/>
                  <p:nvPr/>
                </p:nvSpPr>
                <p:spPr>
                  <a:xfrm>
                    <a:off x="9144004" y="5437465"/>
                    <a:ext cx="2350282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Recursos humanos</a:t>
                    </a:r>
                  </a:p>
                </p:txBody>
              </p:sp>
            </p:grpSp>
          </p:grpSp>
          <p:cxnSp>
            <p:nvCxnSpPr>
              <p:cNvPr id="95" name="Conector recto 94"/>
              <p:cNvCxnSpPr/>
              <p:nvPr/>
            </p:nvCxnSpPr>
            <p:spPr>
              <a:xfrm>
                <a:off x="3015431" y="5061056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ector recto 96"/>
              <p:cNvCxnSpPr/>
              <p:nvPr/>
            </p:nvCxnSpPr>
            <p:spPr>
              <a:xfrm>
                <a:off x="6341561" y="5026766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>
                <a:off x="10131094" y="4996282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1" name="Conector recto 100"/>
            <p:cNvCxnSpPr/>
            <p:nvPr/>
          </p:nvCxnSpPr>
          <p:spPr>
            <a:xfrm>
              <a:off x="2265481" y="3627749"/>
              <a:ext cx="0" cy="4512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cto 102"/>
            <p:cNvCxnSpPr>
              <a:stCxn id="58" idx="2"/>
            </p:cNvCxnSpPr>
            <p:nvPr/>
          </p:nvCxnSpPr>
          <p:spPr>
            <a:xfrm flipH="1">
              <a:off x="3703177" y="3628171"/>
              <a:ext cx="9597" cy="4508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103"/>
            <p:cNvCxnSpPr>
              <a:stCxn id="59" idx="2"/>
            </p:cNvCxnSpPr>
            <p:nvPr/>
          </p:nvCxnSpPr>
          <p:spPr>
            <a:xfrm flipH="1">
              <a:off x="5143782" y="3619030"/>
              <a:ext cx="1440" cy="4663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104"/>
            <p:cNvCxnSpPr/>
            <p:nvPr/>
          </p:nvCxnSpPr>
          <p:spPr>
            <a:xfrm flipH="1">
              <a:off x="6524441" y="3627749"/>
              <a:ext cx="1" cy="4512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cto 105"/>
            <p:cNvCxnSpPr/>
            <p:nvPr/>
          </p:nvCxnSpPr>
          <p:spPr>
            <a:xfrm>
              <a:off x="8082132" y="3591036"/>
              <a:ext cx="0" cy="48796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9648357" y="3591036"/>
              <a:ext cx="6488" cy="4943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/>
            <p:cNvCxnSpPr/>
            <p:nvPr/>
          </p:nvCxnSpPr>
          <p:spPr>
            <a:xfrm flipH="1">
              <a:off x="6524442" y="3807202"/>
              <a:ext cx="3123915" cy="145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ector recto 143"/>
            <p:cNvCxnSpPr/>
            <p:nvPr/>
          </p:nvCxnSpPr>
          <p:spPr>
            <a:xfrm>
              <a:off x="2195344" y="2376675"/>
              <a:ext cx="0" cy="5649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cto 144"/>
            <p:cNvCxnSpPr/>
            <p:nvPr/>
          </p:nvCxnSpPr>
          <p:spPr>
            <a:xfrm flipH="1">
              <a:off x="3689460" y="2680821"/>
              <a:ext cx="4001" cy="27422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ector recto 145"/>
            <p:cNvCxnSpPr/>
            <p:nvPr/>
          </p:nvCxnSpPr>
          <p:spPr>
            <a:xfrm>
              <a:off x="5307462" y="2384207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ector recto 146"/>
            <p:cNvCxnSpPr/>
            <p:nvPr/>
          </p:nvCxnSpPr>
          <p:spPr>
            <a:xfrm flipH="1">
              <a:off x="6753109" y="2587920"/>
              <a:ext cx="1678" cy="3446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6" name="Grupo 175"/>
            <p:cNvGrpSpPr/>
            <p:nvPr/>
          </p:nvGrpSpPr>
          <p:grpSpPr>
            <a:xfrm>
              <a:off x="3150115" y="2344087"/>
              <a:ext cx="1098035" cy="340929"/>
              <a:chOff x="3150115" y="2344087"/>
              <a:chExt cx="1098035" cy="340929"/>
            </a:xfrm>
          </p:grpSpPr>
          <p:cxnSp>
            <p:nvCxnSpPr>
              <p:cNvPr id="159" name="Conector recto 158"/>
              <p:cNvCxnSpPr/>
              <p:nvPr/>
            </p:nvCxnSpPr>
            <p:spPr>
              <a:xfrm flipH="1" flipV="1">
                <a:off x="3150115" y="2678510"/>
                <a:ext cx="1098035" cy="119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cto 162"/>
              <p:cNvCxnSpPr/>
              <p:nvPr/>
            </p:nvCxnSpPr>
            <p:spPr>
              <a:xfrm>
                <a:off x="3152789" y="2344087"/>
                <a:ext cx="0" cy="34051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cto 163"/>
              <p:cNvCxnSpPr/>
              <p:nvPr/>
            </p:nvCxnSpPr>
            <p:spPr>
              <a:xfrm>
                <a:off x="4240178" y="2356262"/>
                <a:ext cx="0" cy="32875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upo 195"/>
            <p:cNvGrpSpPr/>
            <p:nvPr/>
          </p:nvGrpSpPr>
          <p:grpSpPr>
            <a:xfrm>
              <a:off x="6433819" y="2382227"/>
              <a:ext cx="1098034" cy="206771"/>
              <a:chOff x="6433819" y="2382227"/>
              <a:chExt cx="1098034" cy="206771"/>
            </a:xfrm>
          </p:grpSpPr>
          <p:cxnSp>
            <p:nvCxnSpPr>
              <p:cNvPr id="183" name="Conector recto 182"/>
              <p:cNvCxnSpPr/>
              <p:nvPr/>
            </p:nvCxnSpPr>
            <p:spPr>
              <a:xfrm flipH="1" flipV="1">
                <a:off x="6433819" y="2585401"/>
                <a:ext cx="1098034" cy="65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ector recto 183"/>
              <p:cNvCxnSpPr/>
              <p:nvPr/>
            </p:nvCxnSpPr>
            <p:spPr>
              <a:xfrm>
                <a:off x="6436492" y="2400528"/>
                <a:ext cx="0" cy="1882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ector recto 184"/>
              <p:cNvCxnSpPr/>
              <p:nvPr/>
            </p:nvCxnSpPr>
            <p:spPr>
              <a:xfrm>
                <a:off x="7523881" y="2382227"/>
                <a:ext cx="0" cy="20677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7" name="Conector recto 196"/>
            <p:cNvCxnSpPr/>
            <p:nvPr/>
          </p:nvCxnSpPr>
          <p:spPr>
            <a:xfrm>
              <a:off x="8469897" y="237785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/>
            <p:cNvCxnSpPr/>
            <p:nvPr/>
          </p:nvCxnSpPr>
          <p:spPr>
            <a:xfrm>
              <a:off x="9747919" y="236527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ector recto 198"/>
            <p:cNvCxnSpPr/>
            <p:nvPr/>
          </p:nvCxnSpPr>
          <p:spPr>
            <a:xfrm>
              <a:off x="11145702" y="238432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ector recto 200"/>
            <p:cNvCxnSpPr/>
            <p:nvPr/>
          </p:nvCxnSpPr>
          <p:spPr>
            <a:xfrm>
              <a:off x="9902636" y="2706921"/>
              <a:ext cx="0" cy="24812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/>
            <p:cNvCxnSpPr/>
            <p:nvPr/>
          </p:nvCxnSpPr>
          <p:spPr>
            <a:xfrm>
              <a:off x="9902636" y="2706921"/>
              <a:ext cx="124306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ector recto 204"/>
            <p:cNvCxnSpPr/>
            <p:nvPr/>
          </p:nvCxnSpPr>
          <p:spPr>
            <a:xfrm>
              <a:off x="5433301" y="1568450"/>
              <a:ext cx="0" cy="3408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/>
            <p:cNvCxnSpPr/>
            <p:nvPr/>
          </p:nvCxnSpPr>
          <p:spPr>
            <a:xfrm flipH="1">
              <a:off x="1954155" y="1579635"/>
              <a:ext cx="1645" cy="2858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ector recto 207"/>
            <p:cNvCxnSpPr/>
            <p:nvPr/>
          </p:nvCxnSpPr>
          <p:spPr>
            <a:xfrm>
              <a:off x="1955800" y="1574800"/>
              <a:ext cx="1298614" cy="82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ector recto 210"/>
            <p:cNvCxnSpPr/>
            <p:nvPr/>
          </p:nvCxnSpPr>
          <p:spPr>
            <a:xfrm>
              <a:off x="3247166" y="1579635"/>
              <a:ext cx="7248" cy="3027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ector recto 216"/>
            <p:cNvCxnSpPr/>
            <p:nvPr/>
          </p:nvCxnSpPr>
          <p:spPr>
            <a:xfrm>
              <a:off x="3827009" y="1562100"/>
              <a:ext cx="3796475" cy="63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ector recto 217"/>
            <p:cNvCxnSpPr/>
            <p:nvPr/>
          </p:nvCxnSpPr>
          <p:spPr>
            <a:xfrm>
              <a:off x="7612187" y="1574800"/>
              <a:ext cx="638" cy="311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ector recto 221"/>
            <p:cNvCxnSpPr/>
            <p:nvPr/>
          </p:nvCxnSpPr>
          <p:spPr>
            <a:xfrm>
              <a:off x="3820457" y="1263618"/>
              <a:ext cx="638" cy="311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ector recto 222"/>
            <p:cNvCxnSpPr>
              <a:endCxn id="52" idx="0"/>
            </p:cNvCxnSpPr>
            <p:nvPr/>
          </p:nvCxnSpPr>
          <p:spPr>
            <a:xfrm flipH="1">
              <a:off x="6433819" y="1561454"/>
              <a:ext cx="2940" cy="35463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ector recto 224"/>
            <p:cNvCxnSpPr/>
            <p:nvPr/>
          </p:nvCxnSpPr>
          <p:spPr>
            <a:xfrm>
              <a:off x="4610579" y="1574800"/>
              <a:ext cx="0" cy="2969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ector recto 229"/>
            <p:cNvCxnSpPr/>
            <p:nvPr/>
          </p:nvCxnSpPr>
          <p:spPr>
            <a:xfrm flipH="1">
              <a:off x="2328631" y="1249812"/>
              <a:ext cx="5751" cy="3163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ector recto 231"/>
            <p:cNvCxnSpPr/>
            <p:nvPr/>
          </p:nvCxnSpPr>
          <p:spPr>
            <a:xfrm>
              <a:off x="4611058" y="1263618"/>
              <a:ext cx="0" cy="2969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ector recto 234"/>
            <p:cNvCxnSpPr/>
            <p:nvPr/>
          </p:nvCxnSpPr>
          <p:spPr>
            <a:xfrm>
              <a:off x="5705204" y="1249812"/>
              <a:ext cx="1645" cy="3227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ector recto 239"/>
            <p:cNvCxnSpPr/>
            <p:nvPr/>
          </p:nvCxnSpPr>
          <p:spPr>
            <a:xfrm>
              <a:off x="6205463" y="1453443"/>
              <a:ext cx="23543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ector recto 243"/>
            <p:cNvCxnSpPr/>
            <p:nvPr/>
          </p:nvCxnSpPr>
          <p:spPr>
            <a:xfrm>
              <a:off x="6205463" y="1274362"/>
              <a:ext cx="0" cy="1823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ector recto 247"/>
            <p:cNvCxnSpPr/>
            <p:nvPr/>
          </p:nvCxnSpPr>
          <p:spPr>
            <a:xfrm>
              <a:off x="8559800" y="1456743"/>
              <a:ext cx="0" cy="4292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ector recto 249"/>
            <p:cNvCxnSpPr/>
            <p:nvPr/>
          </p:nvCxnSpPr>
          <p:spPr>
            <a:xfrm>
              <a:off x="8739113" y="1449852"/>
              <a:ext cx="962476" cy="456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ector recto 250"/>
            <p:cNvCxnSpPr/>
            <p:nvPr/>
          </p:nvCxnSpPr>
          <p:spPr>
            <a:xfrm>
              <a:off x="8739113" y="1270771"/>
              <a:ext cx="0" cy="1823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ector recto 251"/>
            <p:cNvCxnSpPr/>
            <p:nvPr/>
          </p:nvCxnSpPr>
          <p:spPr>
            <a:xfrm>
              <a:off x="9688889" y="1463500"/>
              <a:ext cx="0" cy="44576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ector recto 266"/>
            <p:cNvCxnSpPr/>
            <p:nvPr/>
          </p:nvCxnSpPr>
          <p:spPr>
            <a:xfrm>
              <a:off x="10992610" y="1270771"/>
              <a:ext cx="0" cy="60102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490928B-C336-DA48-8255-38DECC6AAA53}"/>
              </a:ext>
            </a:extLst>
          </p:cNvPr>
          <p:cNvSpPr/>
          <p:nvPr/>
        </p:nvSpPr>
        <p:spPr>
          <a:xfrm>
            <a:off x="193714" y="2785131"/>
            <a:ext cx="11824879" cy="29431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”La </a:t>
            </a:r>
            <a:r>
              <a:rPr lang="en-US" sz="2800" dirty="0" err="1"/>
              <a:t>Caja</a:t>
            </a:r>
            <a:r>
              <a:rPr lang="en-US" sz="2800" dirty="0"/>
              <a:t> Negra”</a:t>
            </a:r>
          </a:p>
          <a:p>
            <a:pPr algn="ctr"/>
            <a:r>
              <a:rPr lang="en-US" sz="2800" dirty="0"/>
              <a:t>(</a:t>
            </a:r>
            <a:r>
              <a:rPr lang="en-US" sz="2800" dirty="0" err="1"/>
              <a:t>compañía</a:t>
            </a:r>
            <a:r>
              <a:rPr lang="en-US" sz="2800" dirty="0"/>
              <a:t>, o </a:t>
            </a:r>
            <a:r>
              <a:rPr lang="en-US" sz="2800" dirty="0" err="1"/>
              <a:t>programa</a:t>
            </a:r>
            <a:r>
              <a:rPr lang="en-US" sz="2800" dirty="0"/>
              <a:t> o </a:t>
            </a:r>
            <a:r>
              <a:rPr lang="en-US" sz="2800" dirty="0" err="1"/>
              <a:t>cliente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17774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upo 272"/>
          <p:cNvGrpSpPr/>
          <p:nvPr/>
        </p:nvGrpSpPr>
        <p:grpSpPr>
          <a:xfrm>
            <a:off x="173407" y="283037"/>
            <a:ext cx="11845186" cy="6485022"/>
            <a:chOff x="564101" y="528610"/>
            <a:chExt cx="11143103" cy="5524180"/>
          </a:xfrm>
        </p:grpSpPr>
        <p:sp>
          <p:nvSpPr>
            <p:cNvPr id="79" name="Flecha abajo 78"/>
            <p:cNvSpPr/>
            <p:nvPr/>
          </p:nvSpPr>
          <p:spPr>
            <a:xfrm rot="10800000">
              <a:off x="893810" y="2481451"/>
              <a:ext cx="250806" cy="395502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7" name="Flecha abajo 136"/>
            <p:cNvSpPr/>
            <p:nvPr/>
          </p:nvSpPr>
          <p:spPr>
            <a:xfrm rot="10800000">
              <a:off x="884820" y="3570666"/>
              <a:ext cx="250806" cy="420436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8" name="Flecha abajo 137"/>
            <p:cNvSpPr/>
            <p:nvPr/>
          </p:nvSpPr>
          <p:spPr>
            <a:xfrm rot="10800000">
              <a:off x="870066" y="4730514"/>
              <a:ext cx="250806" cy="493563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9" name="Flecha abajo 138"/>
            <p:cNvSpPr/>
            <p:nvPr/>
          </p:nvSpPr>
          <p:spPr>
            <a:xfrm rot="10800000">
              <a:off x="884819" y="1256731"/>
              <a:ext cx="250806" cy="471552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583204" y="528610"/>
              <a:ext cx="11124000" cy="828000"/>
              <a:chOff x="578159" y="476989"/>
              <a:chExt cx="11124000" cy="828000"/>
            </a:xfrm>
          </p:grpSpPr>
          <p:sp>
            <p:nvSpPr>
              <p:cNvPr id="42" name="Rectángulo redondeado 41"/>
              <p:cNvSpPr/>
              <p:nvPr/>
            </p:nvSpPr>
            <p:spPr>
              <a:xfrm>
                <a:off x="578159" y="476989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Metas</a:t>
                </a:r>
              </a:p>
            </p:txBody>
          </p:sp>
          <p:sp>
            <p:nvSpPr>
              <p:cNvPr id="44" name="Rectángulo redondeado 43"/>
              <p:cNvSpPr>
                <a:spLocks noChangeAspect="1"/>
              </p:cNvSpPr>
              <p:nvPr/>
            </p:nvSpPr>
            <p:spPr>
              <a:xfrm>
                <a:off x="1726691" y="595609"/>
                <a:ext cx="2305817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Abastecimiento seguro</a:t>
                </a:r>
              </a:p>
            </p:txBody>
          </p:sp>
          <p:sp>
            <p:nvSpPr>
              <p:cNvPr id="45" name="Rectángulo redondeado 44"/>
              <p:cNvSpPr/>
              <p:nvPr/>
            </p:nvSpPr>
            <p:spPr>
              <a:xfrm>
                <a:off x="4369390" y="596954"/>
                <a:ext cx="2132253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Ingresos productor</a:t>
                </a:r>
              </a:p>
            </p:txBody>
          </p:sp>
          <p:sp>
            <p:nvSpPr>
              <p:cNvPr id="46" name="Rectángulo redondeado 45"/>
              <p:cNvSpPr/>
              <p:nvPr/>
            </p:nvSpPr>
            <p:spPr>
              <a:xfrm>
                <a:off x="6838524" y="583879"/>
                <a:ext cx="2305479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Protección Ambiental</a:t>
                </a:r>
              </a:p>
            </p:txBody>
          </p:sp>
          <p:sp>
            <p:nvSpPr>
              <p:cNvPr id="47" name="Rectángulo redondeado 46"/>
              <p:cNvSpPr/>
              <p:nvPr/>
            </p:nvSpPr>
            <p:spPr>
              <a:xfrm>
                <a:off x="9480884" y="571371"/>
                <a:ext cx="2009659" cy="63963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Compromiso social</a:t>
                </a: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564101" y="1747724"/>
              <a:ext cx="11124000" cy="828000"/>
              <a:chOff x="578159" y="1670723"/>
              <a:chExt cx="11124000" cy="828000"/>
            </a:xfrm>
          </p:grpSpPr>
          <p:sp>
            <p:nvSpPr>
              <p:cNvPr id="41" name="Rectángulo redondeado 40"/>
              <p:cNvSpPr/>
              <p:nvPr/>
            </p:nvSpPr>
            <p:spPr>
              <a:xfrm>
                <a:off x="578159" y="1670723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Resultados</a:t>
                </a:r>
              </a:p>
            </p:txBody>
          </p:sp>
          <p:grpSp>
            <p:nvGrpSpPr>
              <p:cNvPr id="77" name="Grupo 76"/>
              <p:cNvGrpSpPr/>
              <p:nvPr/>
            </p:nvGrpSpPr>
            <p:grpSpPr>
              <a:xfrm>
                <a:off x="1664908" y="1794833"/>
                <a:ext cx="9818157" cy="536809"/>
                <a:chOff x="402904" y="1883571"/>
                <a:chExt cx="10818102" cy="536809"/>
              </a:xfrm>
            </p:grpSpPr>
            <p:sp>
              <p:nvSpPr>
                <p:cNvPr id="48" name="Rectángulo redondeado 47"/>
                <p:cNvSpPr/>
                <p:nvPr/>
              </p:nvSpPr>
              <p:spPr>
                <a:xfrm>
                  <a:off x="402904" y="1902698"/>
                  <a:ext cx="1056471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Crecimiento natural</a:t>
                  </a:r>
                </a:p>
              </p:txBody>
            </p:sp>
            <p:sp>
              <p:nvSpPr>
                <p:cNvPr id="49" name="Rectángulo redondeado 48"/>
                <p:cNvSpPr/>
                <p:nvPr/>
              </p:nvSpPr>
              <p:spPr>
                <a:xfrm>
                  <a:off x="1561698" y="1895839"/>
                  <a:ext cx="1112253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Metas del Proveedor</a:t>
                  </a:r>
                </a:p>
              </p:txBody>
            </p:sp>
            <p:sp>
              <p:nvSpPr>
                <p:cNvPr id="50" name="Rectángulo redondeado 49"/>
                <p:cNvSpPr/>
                <p:nvPr/>
              </p:nvSpPr>
              <p:spPr>
                <a:xfrm>
                  <a:off x="2857912" y="1883571"/>
                  <a:ext cx="1049832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Viabilidad económica de la finca</a:t>
                  </a:r>
                  <a:endParaRPr lang="es-CR" sz="1100" dirty="0"/>
                </a:p>
              </p:txBody>
            </p:sp>
            <p:sp>
              <p:nvSpPr>
                <p:cNvPr id="51" name="Rectángulo redondeado 50"/>
                <p:cNvSpPr/>
                <p:nvPr/>
              </p:nvSpPr>
              <p:spPr>
                <a:xfrm>
                  <a:off x="4129952" y="1920999"/>
                  <a:ext cx="1012901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Lealtad del productor</a:t>
                  </a:r>
                </a:p>
              </p:txBody>
            </p:sp>
            <p:sp>
              <p:nvSpPr>
                <p:cNvPr id="52" name="Rectángulo redondeado 51"/>
                <p:cNvSpPr/>
                <p:nvPr/>
              </p:nvSpPr>
              <p:spPr>
                <a:xfrm>
                  <a:off x="5277553" y="1927828"/>
                  <a:ext cx="790896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Calidad del café</a:t>
                  </a:r>
                </a:p>
              </p:txBody>
            </p:sp>
            <p:sp>
              <p:nvSpPr>
                <p:cNvPr id="53" name="Rectángulo redondeado 52"/>
                <p:cNvSpPr/>
                <p:nvPr/>
              </p:nvSpPr>
              <p:spPr>
                <a:xfrm>
                  <a:off x="6346985" y="1895838"/>
                  <a:ext cx="1175669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Productividad agrícola</a:t>
                  </a:r>
                </a:p>
              </p:txBody>
            </p:sp>
            <p:sp>
              <p:nvSpPr>
                <p:cNvPr id="54" name="Rectángulo redondeado 53"/>
                <p:cNvSpPr/>
                <p:nvPr/>
              </p:nvSpPr>
              <p:spPr>
                <a:xfrm>
                  <a:off x="7723356" y="1906459"/>
                  <a:ext cx="943860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Manejo de fincas</a:t>
                  </a:r>
                </a:p>
              </p:txBody>
            </p:sp>
            <p:sp>
              <p:nvSpPr>
                <p:cNvPr id="55" name="Rectángulo redondeado 54"/>
                <p:cNvSpPr/>
                <p:nvPr/>
              </p:nvSpPr>
              <p:spPr>
                <a:xfrm>
                  <a:off x="8874962" y="1897750"/>
                  <a:ext cx="1049832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ambiental</a:t>
                  </a:r>
                </a:p>
              </p:txBody>
            </p:sp>
            <p:sp>
              <p:nvSpPr>
                <p:cNvPr id="56" name="Rectángulo redondeado 55"/>
                <p:cNvSpPr/>
                <p:nvPr/>
              </p:nvSpPr>
              <p:spPr>
                <a:xfrm>
                  <a:off x="10171173" y="1894128"/>
                  <a:ext cx="1049833" cy="526252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Socio-Económico</a:t>
                  </a:r>
                </a:p>
              </p:txBody>
            </p:sp>
          </p:grpSp>
        </p:grpSp>
        <p:grpSp>
          <p:nvGrpSpPr>
            <p:cNvPr id="14" name="Grupo 13"/>
            <p:cNvGrpSpPr/>
            <p:nvPr/>
          </p:nvGrpSpPr>
          <p:grpSpPr>
            <a:xfrm>
              <a:off x="575945" y="2841439"/>
              <a:ext cx="11124000" cy="828000"/>
              <a:chOff x="598805" y="2795719"/>
              <a:chExt cx="11124000" cy="828000"/>
            </a:xfrm>
          </p:grpSpPr>
          <p:sp>
            <p:nvSpPr>
              <p:cNvPr id="40" name="Rectángulo redondeado 39"/>
              <p:cNvSpPr/>
              <p:nvPr/>
            </p:nvSpPr>
            <p:spPr>
              <a:xfrm>
                <a:off x="598805" y="2795719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“Outputs”</a:t>
                </a:r>
              </a:p>
            </p:txBody>
          </p:sp>
          <p:grpSp>
            <p:nvGrpSpPr>
              <p:cNvPr id="2" name="Grupo 1"/>
              <p:cNvGrpSpPr/>
              <p:nvPr/>
            </p:nvGrpSpPr>
            <p:grpSpPr>
              <a:xfrm>
                <a:off x="1720521" y="2880978"/>
                <a:ext cx="9817425" cy="701473"/>
                <a:chOff x="1720521" y="2880978"/>
                <a:chExt cx="9817425" cy="701473"/>
              </a:xfrm>
            </p:grpSpPr>
            <p:sp>
              <p:nvSpPr>
                <p:cNvPr id="57" name="Rectángulo redondeado 56"/>
                <p:cNvSpPr/>
                <p:nvPr/>
              </p:nvSpPr>
              <p:spPr>
                <a:xfrm>
                  <a:off x="1720521" y="2894136"/>
                  <a:ext cx="1261939" cy="68831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Productores nuevos se unen al programa</a:t>
                  </a:r>
                  <a:endParaRPr lang="es-CR" sz="1100" dirty="0"/>
                </a:p>
              </p:txBody>
            </p:sp>
            <p:sp>
              <p:nvSpPr>
                <p:cNvPr id="58" name="Rectángulo redondeado 57"/>
                <p:cNvSpPr/>
                <p:nvPr/>
              </p:nvSpPr>
              <p:spPr>
                <a:xfrm>
                  <a:off x="3123581" y="2895945"/>
                  <a:ext cx="1224108" cy="68650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 con metas compartidas</a:t>
                  </a:r>
                </a:p>
              </p:txBody>
            </p:sp>
            <p:sp>
              <p:nvSpPr>
                <p:cNvPr id="59" name="Rectángulo redondeado 58"/>
                <p:cNvSpPr/>
                <p:nvPr/>
              </p:nvSpPr>
              <p:spPr>
                <a:xfrm>
                  <a:off x="4536937" y="2892843"/>
                  <a:ext cx="1262290" cy="68046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Resultados de proyectos especiales</a:t>
                  </a:r>
                </a:p>
              </p:txBody>
            </p:sp>
            <p:sp>
              <p:nvSpPr>
                <p:cNvPr id="60" name="Rectángulo redondeado 59"/>
                <p:cNvSpPr/>
                <p:nvPr/>
              </p:nvSpPr>
              <p:spPr>
                <a:xfrm>
                  <a:off x="6061623" y="2889824"/>
                  <a:ext cx="1257610" cy="69220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</a:t>
                  </a:r>
                </a:p>
                <a:p>
                  <a:pPr algn="ctr"/>
                  <a:r>
                    <a:rPr lang="es-CR" sz="1100" dirty="0"/>
                    <a:t>TASQ (CyP)</a:t>
                  </a:r>
                </a:p>
              </p:txBody>
            </p:sp>
            <p:sp>
              <p:nvSpPr>
                <p:cNvPr id="61" name="Rectángulo redondeado 60"/>
                <p:cNvSpPr/>
                <p:nvPr/>
              </p:nvSpPr>
              <p:spPr>
                <a:xfrm>
                  <a:off x="7616227" y="2880978"/>
                  <a:ext cx="1308344" cy="66433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Gestión de cumplimiento  con TASQ en finca</a:t>
                  </a:r>
                  <a:endParaRPr lang="es-CR" dirty="0"/>
                </a:p>
              </p:txBody>
            </p:sp>
            <p:sp>
              <p:nvSpPr>
                <p:cNvPr id="62" name="Rectángulo redondeado 61"/>
                <p:cNvSpPr/>
                <p:nvPr/>
              </p:nvSpPr>
              <p:spPr>
                <a:xfrm>
                  <a:off x="9086918" y="2882660"/>
                  <a:ext cx="1207593" cy="642287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</a:t>
                  </a:r>
                </a:p>
                <a:p>
                  <a:pPr algn="ctr"/>
                  <a:r>
                    <a:rPr lang="es-CR" sz="1100" dirty="0"/>
                    <a:t>TASQ (AyS)</a:t>
                  </a:r>
                </a:p>
              </p:txBody>
            </p:sp>
            <p:sp>
              <p:nvSpPr>
                <p:cNvPr id="63" name="Rectángulo redondeado 62"/>
                <p:cNvSpPr/>
                <p:nvPr/>
              </p:nvSpPr>
              <p:spPr>
                <a:xfrm>
                  <a:off x="10420541" y="2891681"/>
                  <a:ext cx="1117405" cy="63326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indirecto</a:t>
                  </a:r>
                </a:p>
              </p:txBody>
            </p:sp>
          </p:grpSp>
        </p:grpSp>
        <p:sp>
          <p:nvSpPr>
            <p:cNvPr id="4" name="Rectángulo redondeado 3"/>
            <p:cNvSpPr/>
            <p:nvPr/>
          </p:nvSpPr>
          <p:spPr>
            <a:xfrm>
              <a:off x="575945" y="3993913"/>
              <a:ext cx="11124000" cy="828000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R" sz="1400" b="1" dirty="0">
                  <a:solidFill>
                    <a:schemeClr val="tx1"/>
                  </a:solidFill>
                </a:rPr>
                <a:t>Actividades</a:t>
              </a:r>
            </a:p>
          </p:txBody>
        </p:sp>
        <p:grpSp>
          <p:nvGrpSpPr>
            <p:cNvPr id="75" name="Grupo 74"/>
            <p:cNvGrpSpPr/>
            <p:nvPr/>
          </p:nvGrpSpPr>
          <p:grpSpPr>
            <a:xfrm>
              <a:off x="1691801" y="4085353"/>
              <a:ext cx="9768404" cy="663971"/>
              <a:chOff x="492397" y="4465151"/>
              <a:chExt cx="11646886" cy="663971"/>
            </a:xfrm>
          </p:grpSpPr>
          <p:sp>
            <p:nvSpPr>
              <p:cNvPr id="64" name="Rectángulo redondeado 63"/>
              <p:cNvSpPr/>
              <p:nvPr/>
            </p:nvSpPr>
            <p:spPr>
              <a:xfrm>
                <a:off x="492397" y="4465151"/>
                <a:ext cx="1420578" cy="661533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Comunicación a los agricultores</a:t>
                </a:r>
              </a:p>
            </p:txBody>
          </p:sp>
          <p:sp>
            <p:nvSpPr>
              <p:cNvPr id="66" name="Rectángulo redondeado 65"/>
              <p:cNvSpPr/>
              <p:nvPr/>
            </p:nvSpPr>
            <p:spPr>
              <a:xfrm>
                <a:off x="2163241" y="4465151"/>
                <a:ext cx="1636673" cy="663971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Lograr compromiso Compartido</a:t>
                </a:r>
              </a:p>
            </p:txBody>
          </p:sp>
          <p:sp>
            <p:nvSpPr>
              <p:cNvPr id="67" name="Rectángulo redondeado 66"/>
              <p:cNvSpPr/>
              <p:nvPr/>
            </p:nvSpPr>
            <p:spPr>
              <a:xfrm>
                <a:off x="4199902" y="4465151"/>
                <a:ext cx="1055254" cy="661230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Proyectos especiales</a:t>
                </a:r>
              </a:p>
            </p:txBody>
          </p:sp>
          <p:sp>
            <p:nvSpPr>
              <p:cNvPr id="68" name="Rectángulo redondeado 67"/>
              <p:cNvSpPr/>
              <p:nvPr/>
            </p:nvSpPr>
            <p:spPr>
              <a:xfrm>
                <a:off x="5587509" y="4465151"/>
                <a:ext cx="1367999" cy="661230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Capacitación de productores</a:t>
                </a:r>
              </a:p>
            </p:txBody>
          </p:sp>
          <p:sp>
            <p:nvSpPr>
              <p:cNvPr id="69" name="Rectángulo redondeado 68"/>
              <p:cNvSpPr/>
              <p:nvPr/>
            </p:nvSpPr>
            <p:spPr>
              <a:xfrm>
                <a:off x="7275783" y="4465151"/>
                <a:ext cx="1772681" cy="661533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Capacitación de agrónomos</a:t>
                </a:r>
              </a:p>
            </p:txBody>
          </p:sp>
          <p:sp>
            <p:nvSpPr>
              <p:cNvPr id="70" name="Rectángulo redondeado 69"/>
              <p:cNvSpPr/>
              <p:nvPr/>
            </p:nvSpPr>
            <p:spPr>
              <a:xfrm>
                <a:off x="9571712" y="4465151"/>
                <a:ext cx="2567571" cy="649896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Asignación de asistencia técnica</a:t>
                </a:r>
              </a:p>
            </p:txBody>
          </p:sp>
        </p:grpSp>
        <p:cxnSp>
          <p:nvCxnSpPr>
            <p:cNvPr id="29" name="Conector recto 28"/>
            <p:cNvCxnSpPr/>
            <p:nvPr/>
          </p:nvCxnSpPr>
          <p:spPr>
            <a:xfrm>
              <a:off x="2234381" y="4746886"/>
              <a:ext cx="0" cy="3191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/>
            <p:cNvCxnSpPr/>
            <p:nvPr/>
          </p:nvCxnSpPr>
          <p:spPr>
            <a:xfrm>
              <a:off x="10271650" y="4733800"/>
              <a:ext cx="0" cy="267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/>
            <p:cNvCxnSpPr/>
            <p:nvPr/>
          </p:nvCxnSpPr>
          <p:spPr>
            <a:xfrm>
              <a:off x="4113057" y="4746886"/>
              <a:ext cx="0" cy="3141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/>
            <p:nvPr/>
          </p:nvCxnSpPr>
          <p:spPr>
            <a:xfrm>
              <a:off x="5342353" y="4735249"/>
              <a:ext cx="0" cy="2951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/>
            <p:cNvCxnSpPr/>
            <p:nvPr/>
          </p:nvCxnSpPr>
          <p:spPr>
            <a:xfrm>
              <a:off x="6524441" y="4749324"/>
              <a:ext cx="1" cy="29439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86"/>
            <p:cNvCxnSpPr/>
            <p:nvPr/>
          </p:nvCxnSpPr>
          <p:spPr>
            <a:xfrm>
              <a:off x="8103701" y="4743960"/>
              <a:ext cx="0" cy="2828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upo 135"/>
            <p:cNvGrpSpPr/>
            <p:nvPr/>
          </p:nvGrpSpPr>
          <p:grpSpPr>
            <a:xfrm>
              <a:off x="575945" y="4996282"/>
              <a:ext cx="11124000" cy="1056508"/>
              <a:chOff x="575945" y="4996282"/>
              <a:chExt cx="11124000" cy="1056508"/>
            </a:xfrm>
          </p:grpSpPr>
          <p:cxnSp>
            <p:nvCxnSpPr>
              <p:cNvPr id="34" name="Conector recto 33"/>
              <p:cNvCxnSpPr/>
              <p:nvPr/>
            </p:nvCxnSpPr>
            <p:spPr>
              <a:xfrm flipV="1">
                <a:off x="2234381" y="4997542"/>
                <a:ext cx="8043619" cy="6853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upo 15"/>
              <p:cNvGrpSpPr/>
              <p:nvPr/>
            </p:nvGrpSpPr>
            <p:grpSpPr>
              <a:xfrm>
                <a:off x="575945" y="5224790"/>
                <a:ext cx="11124000" cy="828000"/>
                <a:chOff x="598805" y="5179070"/>
                <a:chExt cx="11124000" cy="828000"/>
              </a:xfrm>
            </p:grpSpPr>
            <p:sp>
              <p:nvSpPr>
                <p:cNvPr id="43" name="Rectángulo redondeado 42"/>
                <p:cNvSpPr/>
                <p:nvPr/>
              </p:nvSpPr>
              <p:spPr>
                <a:xfrm>
                  <a:off x="598805" y="5179070"/>
                  <a:ext cx="11124000" cy="828000"/>
                </a:xfrm>
                <a:prstGeom prst="round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CR" sz="1400" b="1" dirty="0">
                      <a:solidFill>
                        <a:schemeClr val="tx1"/>
                      </a:solidFill>
                    </a:rPr>
                    <a:t>Entradas</a:t>
                  </a:r>
                </a:p>
              </p:txBody>
            </p:sp>
            <p:grpSp>
              <p:nvGrpSpPr>
                <p:cNvPr id="3" name="Grupo 2"/>
                <p:cNvGrpSpPr/>
                <p:nvPr/>
              </p:nvGrpSpPr>
              <p:grpSpPr>
                <a:xfrm>
                  <a:off x="1726692" y="5346935"/>
                  <a:ext cx="9767594" cy="546233"/>
                  <a:chOff x="1726692" y="5437465"/>
                  <a:chExt cx="9767594" cy="546233"/>
                </a:xfrm>
              </p:grpSpPr>
              <p:sp>
                <p:nvSpPr>
                  <p:cNvPr id="71" name="Proceso alternativo 70"/>
                  <p:cNvSpPr/>
                  <p:nvPr/>
                </p:nvSpPr>
                <p:spPr>
                  <a:xfrm>
                    <a:off x="1726692" y="5476378"/>
                    <a:ext cx="2350282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“Partnerships”</a:t>
                    </a:r>
                  </a:p>
                </p:txBody>
              </p:sp>
              <p:sp>
                <p:nvSpPr>
                  <p:cNvPr id="72" name="Proceso alternativo 71"/>
                  <p:cNvSpPr/>
                  <p:nvPr/>
                </p:nvSpPr>
                <p:spPr>
                  <a:xfrm>
                    <a:off x="5248763" y="5463156"/>
                    <a:ext cx="2570506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Inversiones financieras</a:t>
                    </a:r>
                  </a:p>
                </p:txBody>
              </p:sp>
              <p:sp>
                <p:nvSpPr>
                  <p:cNvPr id="73" name="Proceso alternativo 72"/>
                  <p:cNvSpPr/>
                  <p:nvPr/>
                </p:nvSpPr>
                <p:spPr>
                  <a:xfrm>
                    <a:off x="9144004" y="5437465"/>
                    <a:ext cx="2350282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Recursos humanos</a:t>
                    </a:r>
                  </a:p>
                </p:txBody>
              </p:sp>
            </p:grpSp>
          </p:grpSp>
          <p:cxnSp>
            <p:nvCxnSpPr>
              <p:cNvPr id="95" name="Conector recto 94"/>
              <p:cNvCxnSpPr/>
              <p:nvPr/>
            </p:nvCxnSpPr>
            <p:spPr>
              <a:xfrm>
                <a:off x="3015431" y="5061056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ector recto 96"/>
              <p:cNvCxnSpPr/>
              <p:nvPr/>
            </p:nvCxnSpPr>
            <p:spPr>
              <a:xfrm>
                <a:off x="6341561" y="5026766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>
                <a:off x="10131094" y="4996282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1" name="Conector recto 100"/>
            <p:cNvCxnSpPr/>
            <p:nvPr/>
          </p:nvCxnSpPr>
          <p:spPr>
            <a:xfrm>
              <a:off x="2265481" y="3627749"/>
              <a:ext cx="0" cy="4512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cto 102"/>
            <p:cNvCxnSpPr>
              <a:stCxn id="58" idx="2"/>
            </p:cNvCxnSpPr>
            <p:nvPr/>
          </p:nvCxnSpPr>
          <p:spPr>
            <a:xfrm flipH="1">
              <a:off x="3703177" y="3628171"/>
              <a:ext cx="9597" cy="4508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103"/>
            <p:cNvCxnSpPr>
              <a:stCxn id="59" idx="2"/>
            </p:cNvCxnSpPr>
            <p:nvPr/>
          </p:nvCxnSpPr>
          <p:spPr>
            <a:xfrm flipH="1">
              <a:off x="5143782" y="3619030"/>
              <a:ext cx="1440" cy="4663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104"/>
            <p:cNvCxnSpPr/>
            <p:nvPr/>
          </p:nvCxnSpPr>
          <p:spPr>
            <a:xfrm flipH="1">
              <a:off x="6524441" y="3627749"/>
              <a:ext cx="1" cy="4512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cto 105"/>
            <p:cNvCxnSpPr/>
            <p:nvPr/>
          </p:nvCxnSpPr>
          <p:spPr>
            <a:xfrm>
              <a:off x="8082132" y="3591036"/>
              <a:ext cx="0" cy="48796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9648357" y="3591036"/>
              <a:ext cx="6488" cy="4943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/>
            <p:cNvCxnSpPr/>
            <p:nvPr/>
          </p:nvCxnSpPr>
          <p:spPr>
            <a:xfrm flipH="1">
              <a:off x="6524442" y="3807202"/>
              <a:ext cx="3123915" cy="145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ector recto 143"/>
            <p:cNvCxnSpPr/>
            <p:nvPr/>
          </p:nvCxnSpPr>
          <p:spPr>
            <a:xfrm>
              <a:off x="2195344" y="2376675"/>
              <a:ext cx="0" cy="5649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cto 144"/>
            <p:cNvCxnSpPr/>
            <p:nvPr/>
          </p:nvCxnSpPr>
          <p:spPr>
            <a:xfrm flipH="1">
              <a:off x="3689460" y="2680821"/>
              <a:ext cx="4001" cy="27422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ector recto 145"/>
            <p:cNvCxnSpPr/>
            <p:nvPr/>
          </p:nvCxnSpPr>
          <p:spPr>
            <a:xfrm>
              <a:off x="5307462" y="2384207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ector recto 146"/>
            <p:cNvCxnSpPr/>
            <p:nvPr/>
          </p:nvCxnSpPr>
          <p:spPr>
            <a:xfrm flipH="1">
              <a:off x="6753109" y="2587920"/>
              <a:ext cx="1678" cy="3446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6" name="Grupo 175"/>
            <p:cNvGrpSpPr/>
            <p:nvPr/>
          </p:nvGrpSpPr>
          <p:grpSpPr>
            <a:xfrm>
              <a:off x="3150115" y="2344087"/>
              <a:ext cx="1098035" cy="340929"/>
              <a:chOff x="3150115" y="2344087"/>
              <a:chExt cx="1098035" cy="340929"/>
            </a:xfrm>
          </p:grpSpPr>
          <p:cxnSp>
            <p:nvCxnSpPr>
              <p:cNvPr id="159" name="Conector recto 158"/>
              <p:cNvCxnSpPr/>
              <p:nvPr/>
            </p:nvCxnSpPr>
            <p:spPr>
              <a:xfrm flipH="1" flipV="1">
                <a:off x="3150115" y="2678510"/>
                <a:ext cx="1098035" cy="119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cto 162"/>
              <p:cNvCxnSpPr/>
              <p:nvPr/>
            </p:nvCxnSpPr>
            <p:spPr>
              <a:xfrm>
                <a:off x="3152789" y="2344087"/>
                <a:ext cx="0" cy="34051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cto 163"/>
              <p:cNvCxnSpPr/>
              <p:nvPr/>
            </p:nvCxnSpPr>
            <p:spPr>
              <a:xfrm>
                <a:off x="4240178" y="2356262"/>
                <a:ext cx="0" cy="32875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upo 195"/>
            <p:cNvGrpSpPr/>
            <p:nvPr/>
          </p:nvGrpSpPr>
          <p:grpSpPr>
            <a:xfrm>
              <a:off x="6433819" y="2382227"/>
              <a:ext cx="1098034" cy="206771"/>
              <a:chOff x="6433819" y="2382227"/>
              <a:chExt cx="1098034" cy="206771"/>
            </a:xfrm>
          </p:grpSpPr>
          <p:cxnSp>
            <p:nvCxnSpPr>
              <p:cNvPr id="183" name="Conector recto 182"/>
              <p:cNvCxnSpPr/>
              <p:nvPr/>
            </p:nvCxnSpPr>
            <p:spPr>
              <a:xfrm flipH="1" flipV="1">
                <a:off x="6433819" y="2585401"/>
                <a:ext cx="1098034" cy="65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ector recto 183"/>
              <p:cNvCxnSpPr/>
              <p:nvPr/>
            </p:nvCxnSpPr>
            <p:spPr>
              <a:xfrm>
                <a:off x="6436492" y="2400528"/>
                <a:ext cx="0" cy="1882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ector recto 184"/>
              <p:cNvCxnSpPr/>
              <p:nvPr/>
            </p:nvCxnSpPr>
            <p:spPr>
              <a:xfrm>
                <a:off x="7523881" y="2382227"/>
                <a:ext cx="0" cy="20677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7" name="Conector recto 196"/>
            <p:cNvCxnSpPr/>
            <p:nvPr/>
          </p:nvCxnSpPr>
          <p:spPr>
            <a:xfrm>
              <a:off x="8469897" y="237785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/>
            <p:cNvCxnSpPr/>
            <p:nvPr/>
          </p:nvCxnSpPr>
          <p:spPr>
            <a:xfrm>
              <a:off x="9747919" y="236527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ector recto 198"/>
            <p:cNvCxnSpPr/>
            <p:nvPr/>
          </p:nvCxnSpPr>
          <p:spPr>
            <a:xfrm>
              <a:off x="11145702" y="238432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ector recto 200"/>
            <p:cNvCxnSpPr/>
            <p:nvPr/>
          </p:nvCxnSpPr>
          <p:spPr>
            <a:xfrm>
              <a:off x="9902636" y="2706921"/>
              <a:ext cx="0" cy="24812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/>
            <p:cNvCxnSpPr/>
            <p:nvPr/>
          </p:nvCxnSpPr>
          <p:spPr>
            <a:xfrm>
              <a:off x="9902636" y="2706921"/>
              <a:ext cx="124306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ector recto 204"/>
            <p:cNvCxnSpPr/>
            <p:nvPr/>
          </p:nvCxnSpPr>
          <p:spPr>
            <a:xfrm>
              <a:off x="5433301" y="1568450"/>
              <a:ext cx="0" cy="3408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/>
            <p:cNvCxnSpPr/>
            <p:nvPr/>
          </p:nvCxnSpPr>
          <p:spPr>
            <a:xfrm flipH="1">
              <a:off x="1954155" y="1579635"/>
              <a:ext cx="1645" cy="2858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ector recto 207"/>
            <p:cNvCxnSpPr/>
            <p:nvPr/>
          </p:nvCxnSpPr>
          <p:spPr>
            <a:xfrm>
              <a:off x="1955800" y="1574800"/>
              <a:ext cx="1298614" cy="82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ector recto 210"/>
            <p:cNvCxnSpPr/>
            <p:nvPr/>
          </p:nvCxnSpPr>
          <p:spPr>
            <a:xfrm>
              <a:off x="3247166" y="1579635"/>
              <a:ext cx="7248" cy="3027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ector recto 216"/>
            <p:cNvCxnSpPr/>
            <p:nvPr/>
          </p:nvCxnSpPr>
          <p:spPr>
            <a:xfrm>
              <a:off x="3827009" y="1562100"/>
              <a:ext cx="3796475" cy="63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ector recto 217"/>
            <p:cNvCxnSpPr/>
            <p:nvPr/>
          </p:nvCxnSpPr>
          <p:spPr>
            <a:xfrm>
              <a:off x="7612187" y="1574800"/>
              <a:ext cx="638" cy="311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ector recto 221"/>
            <p:cNvCxnSpPr/>
            <p:nvPr/>
          </p:nvCxnSpPr>
          <p:spPr>
            <a:xfrm>
              <a:off x="3820457" y="1263618"/>
              <a:ext cx="638" cy="311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ector recto 222"/>
            <p:cNvCxnSpPr>
              <a:endCxn id="52" idx="0"/>
            </p:cNvCxnSpPr>
            <p:nvPr/>
          </p:nvCxnSpPr>
          <p:spPr>
            <a:xfrm flipH="1">
              <a:off x="6433819" y="1561454"/>
              <a:ext cx="2940" cy="35463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ector recto 224"/>
            <p:cNvCxnSpPr/>
            <p:nvPr/>
          </p:nvCxnSpPr>
          <p:spPr>
            <a:xfrm>
              <a:off x="4610579" y="1574800"/>
              <a:ext cx="0" cy="2969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ector recto 229"/>
            <p:cNvCxnSpPr/>
            <p:nvPr/>
          </p:nvCxnSpPr>
          <p:spPr>
            <a:xfrm flipH="1">
              <a:off x="2328631" y="1249812"/>
              <a:ext cx="5751" cy="3163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ector recto 231"/>
            <p:cNvCxnSpPr/>
            <p:nvPr/>
          </p:nvCxnSpPr>
          <p:spPr>
            <a:xfrm>
              <a:off x="4611058" y="1263618"/>
              <a:ext cx="0" cy="2969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ector recto 234"/>
            <p:cNvCxnSpPr/>
            <p:nvPr/>
          </p:nvCxnSpPr>
          <p:spPr>
            <a:xfrm>
              <a:off x="5705204" y="1249812"/>
              <a:ext cx="1645" cy="3227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ector recto 239"/>
            <p:cNvCxnSpPr/>
            <p:nvPr/>
          </p:nvCxnSpPr>
          <p:spPr>
            <a:xfrm>
              <a:off x="6205463" y="1453443"/>
              <a:ext cx="23543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ector recto 243"/>
            <p:cNvCxnSpPr/>
            <p:nvPr/>
          </p:nvCxnSpPr>
          <p:spPr>
            <a:xfrm>
              <a:off x="6205463" y="1274362"/>
              <a:ext cx="0" cy="1823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ector recto 247"/>
            <p:cNvCxnSpPr/>
            <p:nvPr/>
          </p:nvCxnSpPr>
          <p:spPr>
            <a:xfrm>
              <a:off x="8559800" y="1456743"/>
              <a:ext cx="0" cy="4292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ector recto 249"/>
            <p:cNvCxnSpPr/>
            <p:nvPr/>
          </p:nvCxnSpPr>
          <p:spPr>
            <a:xfrm>
              <a:off x="8739113" y="1449852"/>
              <a:ext cx="962476" cy="456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ector recto 250"/>
            <p:cNvCxnSpPr/>
            <p:nvPr/>
          </p:nvCxnSpPr>
          <p:spPr>
            <a:xfrm>
              <a:off x="8739113" y="1270771"/>
              <a:ext cx="0" cy="1823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ector recto 251"/>
            <p:cNvCxnSpPr/>
            <p:nvPr/>
          </p:nvCxnSpPr>
          <p:spPr>
            <a:xfrm>
              <a:off x="9688889" y="1463500"/>
              <a:ext cx="0" cy="44576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ector recto 266"/>
            <p:cNvCxnSpPr/>
            <p:nvPr/>
          </p:nvCxnSpPr>
          <p:spPr>
            <a:xfrm>
              <a:off x="10992610" y="1270771"/>
              <a:ext cx="0" cy="60102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490928B-C336-DA48-8255-38DECC6AAA53}"/>
              </a:ext>
            </a:extLst>
          </p:cNvPr>
          <p:cNvSpPr/>
          <p:nvPr/>
        </p:nvSpPr>
        <p:spPr>
          <a:xfrm>
            <a:off x="193714" y="2785131"/>
            <a:ext cx="11824879" cy="14167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”La </a:t>
            </a:r>
            <a:r>
              <a:rPr lang="en-US" sz="2800" dirty="0" err="1"/>
              <a:t>Caja</a:t>
            </a:r>
            <a:r>
              <a:rPr lang="en-US" sz="2800" dirty="0"/>
              <a:t> Negra”</a:t>
            </a:r>
          </a:p>
          <a:p>
            <a:pPr algn="ctr"/>
            <a:r>
              <a:rPr lang="en-US" sz="2800" dirty="0"/>
              <a:t>(</a:t>
            </a:r>
            <a:r>
              <a:rPr lang="en-US" sz="2800" dirty="0" err="1"/>
              <a:t>compañía</a:t>
            </a:r>
            <a:r>
              <a:rPr lang="en-US" sz="2800" dirty="0"/>
              <a:t>, o </a:t>
            </a:r>
            <a:r>
              <a:rPr lang="en-US" sz="2800" dirty="0" err="1"/>
              <a:t>programa</a:t>
            </a:r>
            <a:r>
              <a:rPr lang="en-US" sz="2800" dirty="0"/>
              <a:t> o </a:t>
            </a:r>
            <a:r>
              <a:rPr lang="en-US" sz="2800" dirty="0" err="1"/>
              <a:t>cliente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4633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2EEF9-ED52-4114-9768-B2ACDFB2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Agricultura – situación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49D91D-EDF3-43EE-BEF5-879149A1D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R" dirty="0"/>
              <a:t>Alto impacto ambiental </a:t>
            </a:r>
          </a:p>
          <a:p>
            <a:pPr lvl="1"/>
            <a:r>
              <a:rPr lang="es-CR" dirty="0"/>
              <a:t>cambio climático (20%+) (IPCC)</a:t>
            </a:r>
          </a:p>
          <a:p>
            <a:pPr lvl="1"/>
            <a:r>
              <a:rPr lang="es-CR" dirty="0"/>
              <a:t>agua dulce (&gt; 70%) (FAO)</a:t>
            </a:r>
          </a:p>
          <a:p>
            <a:pPr lvl="1"/>
            <a:r>
              <a:rPr lang="es-CR" dirty="0"/>
              <a:t>biodiversidad (principal causa próxima de pérdida) (UICN)</a:t>
            </a:r>
          </a:p>
          <a:p>
            <a:pPr lvl="1"/>
            <a:r>
              <a:rPr lang="es-CR" dirty="0"/>
              <a:t>Una de las principales causas de desertificación (UNCCD)</a:t>
            </a:r>
          </a:p>
          <a:p>
            <a:r>
              <a:rPr lang="es-CR" dirty="0"/>
              <a:t>Pero...se require producir en los próximos 30 años la misma cantidad que produjimos durante 10 mil años  (WEF) </a:t>
            </a:r>
          </a:p>
          <a:p>
            <a:r>
              <a:rPr lang="es-CR" dirty="0"/>
              <a:t>Oficio de 40% de la población. 70% de los más pobres (Q5 BM).</a:t>
            </a:r>
          </a:p>
          <a:p>
            <a:r>
              <a:rPr lang="es-CR" dirty="0"/>
              <a:t>”Business as Usual” no es una opción – escala, impacto, sec. primaria sufre</a:t>
            </a:r>
          </a:p>
          <a:p>
            <a:r>
              <a:rPr lang="es-CR" dirty="0"/>
              <a:t>Cambios profundos y masivos. </a:t>
            </a:r>
          </a:p>
          <a:p>
            <a:r>
              <a:rPr lang="es-CR" dirty="0"/>
              <a:t>Necesidades de financimiento de billones (10</a:t>
            </a:r>
            <a:r>
              <a:rPr lang="es-CR" baseline="30000" dirty="0"/>
              <a:t>12</a:t>
            </a:r>
            <a:r>
              <a:rPr lang="es-CR" dirty="0"/>
              <a:t>) ¡Oportunidades!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2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upo 272"/>
          <p:cNvGrpSpPr/>
          <p:nvPr/>
        </p:nvGrpSpPr>
        <p:grpSpPr>
          <a:xfrm>
            <a:off x="173407" y="283037"/>
            <a:ext cx="11845186" cy="6485022"/>
            <a:chOff x="564101" y="528610"/>
            <a:chExt cx="11143103" cy="5524180"/>
          </a:xfrm>
        </p:grpSpPr>
        <p:sp>
          <p:nvSpPr>
            <p:cNvPr id="79" name="Flecha abajo 78"/>
            <p:cNvSpPr/>
            <p:nvPr/>
          </p:nvSpPr>
          <p:spPr>
            <a:xfrm rot="10800000">
              <a:off x="893810" y="2481451"/>
              <a:ext cx="250806" cy="395502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7" name="Flecha abajo 136"/>
            <p:cNvSpPr/>
            <p:nvPr/>
          </p:nvSpPr>
          <p:spPr>
            <a:xfrm rot="10800000">
              <a:off x="884820" y="3570666"/>
              <a:ext cx="250806" cy="420436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8" name="Flecha abajo 137"/>
            <p:cNvSpPr/>
            <p:nvPr/>
          </p:nvSpPr>
          <p:spPr>
            <a:xfrm rot="10800000">
              <a:off x="870066" y="4730514"/>
              <a:ext cx="250806" cy="493563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9" name="Flecha abajo 138"/>
            <p:cNvSpPr/>
            <p:nvPr/>
          </p:nvSpPr>
          <p:spPr>
            <a:xfrm rot="10800000">
              <a:off x="884819" y="1256731"/>
              <a:ext cx="250806" cy="471552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583204" y="528610"/>
              <a:ext cx="11124000" cy="828000"/>
              <a:chOff x="578159" y="476989"/>
              <a:chExt cx="11124000" cy="828000"/>
            </a:xfrm>
          </p:grpSpPr>
          <p:sp>
            <p:nvSpPr>
              <p:cNvPr id="42" name="Rectángulo redondeado 41"/>
              <p:cNvSpPr/>
              <p:nvPr/>
            </p:nvSpPr>
            <p:spPr>
              <a:xfrm>
                <a:off x="578159" y="476989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Metas</a:t>
                </a:r>
              </a:p>
            </p:txBody>
          </p:sp>
          <p:sp>
            <p:nvSpPr>
              <p:cNvPr id="44" name="Rectángulo redondeado 43"/>
              <p:cNvSpPr>
                <a:spLocks noChangeAspect="1"/>
              </p:cNvSpPr>
              <p:nvPr/>
            </p:nvSpPr>
            <p:spPr>
              <a:xfrm>
                <a:off x="1726691" y="595609"/>
                <a:ext cx="2305817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Abastecimiento seguro</a:t>
                </a:r>
              </a:p>
            </p:txBody>
          </p:sp>
          <p:sp>
            <p:nvSpPr>
              <p:cNvPr id="45" name="Rectángulo redondeado 44"/>
              <p:cNvSpPr/>
              <p:nvPr/>
            </p:nvSpPr>
            <p:spPr>
              <a:xfrm>
                <a:off x="4369390" y="596954"/>
                <a:ext cx="2132253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Ingresos productor</a:t>
                </a:r>
              </a:p>
            </p:txBody>
          </p:sp>
          <p:sp>
            <p:nvSpPr>
              <p:cNvPr id="46" name="Rectángulo redondeado 45"/>
              <p:cNvSpPr/>
              <p:nvPr/>
            </p:nvSpPr>
            <p:spPr>
              <a:xfrm>
                <a:off x="6838524" y="583879"/>
                <a:ext cx="2305479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Protección Ambiental</a:t>
                </a:r>
              </a:p>
            </p:txBody>
          </p:sp>
          <p:sp>
            <p:nvSpPr>
              <p:cNvPr id="47" name="Rectángulo redondeado 46"/>
              <p:cNvSpPr/>
              <p:nvPr/>
            </p:nvSpPr>
            <p:spPr>
              <a:xfrm>
                <a:off x="9480884" y="571371"/>
                <a:ext cx="2009659" cy="63963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Compromiso social</a:t>
                </a: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564101" y="1747724"/>
              <a:ext cx="11124000" cy="828000"/>
              <a:chOff x="578159" y="1670723"/>
              <a:chExt cx="11124000" cy="828000"/>
            </a:xfrm>
          </p:grpSpPr>
          <p:sp>
            <p:nvSpPr>
              <p:cNvPr id="41" name="Rectángulo redondeado 40"/>
              <p:cNvSpPr/>
              <p:nvPr/>
            </p:nvSpPr>
            <p:spPr>
              <a:xfrm>
                <a:off x="578159" y="1670723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Resultados</a:t>
                </a:r>
              </a:p>
            </p:txBody>
          </p:sp>
          <p:grpSp>
            <p:nvGrpSpPr>
              <p:cNvPr id="77" name="Grupo 76"/>
              <p:cNvGrpSpPr/>
              <p:nvPr/>
            </p:nvGrpSpPr>
            <p:grpSpPr>
              <a:xfrm>
                <a:off x="1664908" y="1794833"/>
                <a:ext cx="9818157" cy="536809"/>
                <a:chOff x="402904" y="1883571"/>
                <a:chExt cx="10818102" cy="536809"/>
              </a:xfrm>
            </p:grpSpPr>
            <p:sp>
              <p:nvSpPr>
                <p:cNvPr id="48" name="Rectángulo redondeado 47"/>
                <p:cNvSpPr/>
                <p:nvPr/>
              </p:nvSpPr>
              <p:spPr>
                <a:xfrm>
                  <a:off x="402904" y="1902698"/>
                  <a:ext cx="1056471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Crecimiento natural</a:t>
                  </a:r>
                </a:p>
              </p:txBody>
            </p:sp>
            <p:sp>
              <p:nvSpPr>
                <p:cNvPr id="49" name="Rectángulo redondeado 48"/>
                <p:cNvSpPr/>
                <p:nvPr/>
              </p:nvSpPr>
              <p:spPr>
                <a:xfrm>
                  <a:off x="1561698" y="1895839"/>
                  <a:ext cx="1112253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Metas del Proveedor</a:t>
                  </a:r>
                </a:p>
              </p:txBody>
            </p:sp>
            <p:sp>
              <p:nvSpPr>
                <p:cNvPr id="50" name="Rectángulo redondeado 49"/>
                <p:cNvSpPr/>
                <p:nvPr/>
              </p:nvSpPr>
              <p:spPr>
                <a:xfrm>
                  <a:off x="2857912" y="1883571"/>
                  <a:ext cx="1049832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Viabilidad económica de la finca</a:t>
                  </a:r>
                  <a:endParaRPr lang="es-CR" sz="1100" dirty="0"/>
                </a:p>
              </p:txBody>
            </p:sp>
            <p:sp>
              <p:nvSpPr>
                <p:cNvPr id="51" name="Rectángulo redondeado 50"/>
                <p:cNvSpPr/>
                <p:nvPr/>
              </p:nvSpPr>
              <p:spPr>
                <a:xfrm>
                  <a:off x="4129952" y="1920999"/>
                  <a:ext cx="1012901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Lealtad del productor</a:t>
                  </a:r>
                </a:p>
              </p:txBody>
            </p:sp>
            <p:sp>
              <p:nvSpPr>
                <p:cNvPr id="52" name="Rectángulo redondeado 51"/>
                <p:cNvSpPr/>
                <p:nvPr/>
              </p:nvSpPr>
              <p:spPr>
                <a:xfrm>
                  <a:off x="5277553" y="1927828"/>
                  <a:ext cx="790896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Calidad del café</a:t>
                  </a:r>
                </a:p>
              </p:txBody>
            </p:sp>
            <p:sp>
              <p:nvSpPr>
                <p:cNvPr id="53" name="Rectángulo redondeado 52"/>
                <p:cNvSpPr/>
                <p:nvPr/>
              </p:nvSpPr>
              <p:spPr>
                <a:xfrm>
                  <a:off x="6346985" y="1895838"/>
                  <a:ext cx="1175669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Productividad agrícola</a:t>
                  </a:r>
                </a:p>
              </p:txBody>
            </p:sp>
            <p:sp>
              <p:nvSpPr>
                <p:cNvPr id="54" name="Rectángulo redondeado 53"/>
                <p:cNvSpPr/>
                <p:nvPr/>
              </p:nvSpPr>
              <p:spPr>
                <a:xfrm>
                  <a:off x="7723356" y="1906459"/>
                  <a:ext cx="943860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Manejo de fincas</a:t>
                  </a:r>
                </a:p>
              </p:txBody>
            </p:sp>
            <p:sp>
              <p:nvSpPr>
                <p:cNvPr id="55" name="Rectángulo redondeado 54"/>
                <p:cNvSpPr/>
                <p:nvPr/>
              </p:nvSpPr>
              <p:spPr>
                <a:xfrm>
                  <a:off x="8874962" y="1897750"/>
                  <a:ext cx="1049832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ambiental</a:t>
                  </a:r>
                </a:p>
              </p:txBody>
            </p:sp>
            <p:sp>
              <p:nvSpPr>
                <p:cNvPr id="56" name="Rectángulo redondeado 55"/>
                <p:cNvSpPr/>
                <p:nvPr/>
              </p:nvSpPr>
              <p:spPr>
                <a:xfrm>
                  <a:off x="10171173" y="1894128"/>
                  <a:ext cx="1049833" cy="526252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Socio-Económico</a:t>
                  </a:r>
                </a:p>
              </p:txBody>
            </p:sp>
          </p:grpSp>
        </p:grpSp>
        <p:grpSp>
          <p:nvGrpSpPr>
            <p:cNvPr id="14" name="Grupo 13"/>
            <p:cNvGrpSpPr/>
            <p:nvPr/>
          </p:nvGrpSpPr>
          <p:grpSpPr>
            <a:xfrm>
              <a:off x="575945" y="2841439"/>
              <a:ext cx="11124000" cy="828000"/>
              <a:chOff x="598805" y="2795719"/>
              <a:chExt cx="11124000" cy="828000"/>
            </a:xfrm>
          </p:grpSpPr>
          <p:sp>
            <p:nvSpPr>
              <p:cNvPr id="40" name="Rectángulo redondeado 39"/>
              <p:cNvSpPr/>
              <p:nvPr/>
            </p:nvSpPr>
            <p:spPr>
              <a:xfrm>
                <a:off x="598805" y="2795719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“Outputs”</a:t>
                </a:r>
              </a:p>
            </p:txBody>
          </p:sp>
          <p:grpSp>
            <p:nvGrpSpPr>
              <p:cNvPr id="2" name="Grupo 1"/>
              <p:cNvGrpSpPr/>
              <p:nvPr/>
            </p:nvGrpSpPr>
            <p:grpSpPr>
              <a:xfrm>
                <a:off x="1720521" y="2880978"/>
                <a:ext cx="9817425" cy="701473"/>
                <a:chOff x="1720521" y="2880978"/>
                <a:chExt cx="9817425" cy="701473"/>
              </a:xfrm>
            </p:grpSpPr>
            <p:sp>
              <p:nvSpPr>
                <p:cNvPr id="57" name="Rectángulo redondeado 56"/>
                <p:cNvSpPr/>
                <p:nvPr/>
              </p:nvSpPr>
              <p:spPr>
                <a:xfrm>
                  <a:off x="1720521" y="2894136"/>
                  <a:ext cx="1261939" cy="68831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Productores nuevos se unen al programa</a:t>
                  </a:r>
                  <a:endParaRPr lang="es-CR" sz="1100" dirty="0"/>
                </a:p>
              </p:txBody>
            </p:sp>
            <p:sp>
              <p:nvSpPr>
                <p:cNvPr id="58" name="Rectángulo redondeado 57"/>
                <p:cNvSpPr/>
                <p:nvPr/>
              </p:nvSpPr>
              <p:spPr>
                <a:xfrm>
                  <a:off x="3123581" y="2895945"/>
                  <a:ext cx="1224108" cy="68650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 con metas compartidas</a:t>
                  </a:r>
                </a:p>
              </p:txBody>
            </p:sp>
            <p:sp>
              <p:nvSpPr>
                <p:cNvPr id="59" name="Rectángulo redondeado 58"/>
                <p:cNvSpPr/>
                <p:nvPr/>
              </p:nvSpPr>
              <p:spPr>
                <a:xfrm>
                  <a:off x="4536937" y="2892843"/>
                  <a:ext cx="1262290" cy="68046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Resultados de proyectos especiales</a:t>
                  </a:r>
                </a:p>
              </p:txBody>
            </p:sp>
            <p:sp>
              <p:nvSpPr>
                <p:cNvPr id="60" name="Rectángulo redondeado 59"/>
                <p:cNvSpPr/>
                <p:nvPr/>
              </p:nvSpPr>
              <p:spPr>
                <a:xfrm>
                  <a:off x="6061623" y="2889824"/>
                  <a:ext cx="1257610" cy="69220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</a:t>
                  </a:r>
                </a:p>
                <a:p>
                  <a:pPr algn="ctr"/>
                  <a:r>
                    <a:rPr lang="es-CR" sz="1100" dirty="0"/>
                    <a:t>TASQ (CyP)</a:t>
                  </a:r>
                </a:p>
              </p:txBody>
            </p:sp>
            <p:sp>
              <p:nvSpPr>
                <p:cNvPr id="61" name="Rectángulo redondeado 60"/>
                <p:cNvSpPr/>
                <p:nvPr/>
              </p:nvSpPr>
              <p:spPr>
                <a:xfrm>
                  <a:off x="7616227" y="2880978"/>
                  <a:ext cx="1308344" cy="66433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Gestión de cumplimiento  con TASQ en finca</a:t>
                  </a:r>
                  <a:endParaRPr lang="es-CR" dirty="0"/>
                </a:p>
              </p:txBody>
            </p:sp>
            <p:sp>
              <p:nvSpPr>
                <p:cNvPr id="62" name="Rectángulo redondeado 61"/>
                <p:cNvSpPr/>
                <p:nvPr/>
              </p:nvSpPr>
              <p:spPr>
                <a:xfrm>
                  <a:off x="9086918" y="2882660"/>
                  <a:ext cx="1207593" cy="642287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</a:t>
                  </a:r>
                </a:p>
                <a:p>
                  <a:pPr algn="ctr"/>
                  <a:r>
                    <a:rPr lang="es-CR" sz="1100" dirty="0"/>
                    <a:t>TASQ (AyS)</a:t>
                  </a:r>
                </a:p>
              </p:txBody>
            </p:sp>
            <p:sp>
              <p:nvSpPr>
                <p:cNvPr id="63" name="Rectángulo redondeado 62"/>
                <p:cNvSpPr/>
                <p:nvPr/>
              </p:nvSpPr>
              <p:spPr>
                <a:xfrm>
                  <a:off x="10420541" y="2891681"/>
                  <a:ext cx="1117405" cy="63326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indirecto</a:t>
                  </a:r>
                </a:p>
              </p:txBody>
            </p:sp>
          </p:grpSp>
        </p:grpSp>
        <p:sp>
          <p:nvSpPr>
            <p:cNvPr id="4" name="Rectángulo redondeado 3"/>
            <p:cNvSpPr/>
            <p:nvPr/>
          </p:nvSpPr>
          <p:spPr>
            <a:xfrm>
              <a:off x="575945" y="3993913"/>
              <a:ext cx="11124000" cy="828000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R" sz="1400" b="1" dirty="0">
                  <a:solidFill>
                    <a:schemeClr val="tx1"/>
                  </a:solidFill>
                </a:rPr>
                <a:t>Actividades</a:t>
              </a:r>
            </a:p>
          </p:txBody>
        </p:sp>
        <p:grpSp>
          <p:nvGrpSpPr>
            <p:cNvPr id="75" name="Grupo 74"/>
            <p:cNvGrpSpPr/>
            <p:nvPr/>
          </p:nvGrpSpPr>
          <p:grpSpPr>
            <a:xfrm>
              <a:off x="1691801" y="4085353"/>
              <a:ext cx="9768404" cy="663971"/>
              <a:chOff x="492397" y="4465151"/>
              <a:chExt cx="11646886" cy="663971"/>
            </a:xfrm>
          </p:grpSpPr>
          <p:sp>
            <p:nvSpPr>
              <p:cNvPr id="64" name="Rectángulo redondeado 63"/>
              <p:cNvSpPr/>
              <p:nvPr/>
            </p:nvSpPr>
            <p:spPr>
              <a:xfrm>
                <a:off x="492397" y="4465151"/>
                <a:ext cx="1420578" cy="661533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Comunicación a los agricultores</a:t>
                </a:r>
              </a:p>
            </p:txBody>
          </p:sp>
          <p:sp>
            <p:nvSpPr>
              <p:cNvPr id="66" name="Rectángulo redondeado 65"/>
              <p:cNvSpPr/>
              <p:nvPr/>
            </p:nvSpPr>
            <p:spPr>
              <a:xfrm>
                <a:off x="2163241" y="4465151"/>
                <a:ext cx="1636673" cy="663971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Lograr compromiso Compartido</a:t>
                </a:r>
              </a:p>
            </p:txBody>
          </p:sp>
          <p:sp>
            <p:nvSpPr>
              <p:cNvPr id="67" name="Rectángulo redondeado 66"/>
              <p:cNvSpPr/>
              <p:nvPr/>
            </p:nvSpPr>
            <p:spPr>
              <a:xfrm>
                <a:off x="4199902" y="4465151"/>
                <a:ext cx="1055254" cy="661230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Proyectos especiales</a:t>
                </a:r>
              </a:p>
            </p:txBody>
          </p:sp>
          <p:sp>
            <p:nvSpPr>
              <p:cNvPr id="68" name="Rectángulo redondeado 67"/>
              <p:cNvSpPr/>
              <p:nvPr/>
            </p:nvSpPr>
            <p:spPr>
              <a:xfrm>
                <a:off x="5587509" y="4465151"/>
                <a:ext cx="1367999" cy="661230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Capacitación de productores</a:t>
                </a:r>
              </a:p>
            </p:txBody>
          </p:sp>
          <p:sp>
            <p:nvSpPr>
              <p:cNvPr id="69" name="Rectángulo redondeado 68"/>
              <p:cNvSpPr/>
              <p:nvPr/>
            </p:nvSpPr>
            <p:spPr>
              <a:xfrm>
                <a:off x="7275783" y="4465151"/>
                <a:ext cx="1772681" cy="661533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Capacitación de agrónomos</a:t>
                </a:r>
              </a:p>
            </p:txBody>
          </p:sp>
          <p:sp>
            <p:nvSpPr>
              <p:cNvPr id="70" name="Rectángulo redondeado 69"/>
              <p:cNvSpPr/>
              <p:nvPr/>
            </p:nvSpPr>
            <p:spPr>
              <a:xfrm>
                <a:off x="9571712" y="4465151"/>
                <a:ext cx="2567571" cy="649896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Asignación de asistencia técnica</a:t>
                </a:r>
              </a:p>
            </p:txBody>
          </p:sp>
        </p:grpSp>
        <p:cxnSp>
          <p:nvCxnSpPr>
            <p:cNvPr id="29" name="Conector recto 28"/>
            <p:cNvCxnSpPr/>
            <p:nvPr/>
          </p:nvCxnSpPr>
          <p:spPr>
            <a:xfrm>
              <a:off x="2234381" y="4746886"/>
              <a:ext cx="0" cy="3191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/>
            <p:cNvCxnSpPr/>
            <p:nvPr/>
          </p:nvCxnSpPr>
          <p:spPr>
            <a:xfrm>
              <a:off x="10271650" y="4733800"/>
              <a:ext cx="0" cy="267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/>
            <p:cNvCxnSpPr/>
            <p:nvPr/>
          </p:nvCxnSpPr>
          <p:spPr>
            <a:xfrm>
              <a:off x="4113057" y="4746886"/>
              <a:ext cx="0" cy="3141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/>
            <p:nvPr/>
          </p:nvCxnSpPr>
          <p:spPr>
            <a:xfrm>
              <a:off x="5342353" y="4735249"/>
              <a:ext cx="0" cy="2951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/>
            <p:cNvCxnSpPr/>
            <p:nvPr/>
          </p:nvCxnSpPr>
          <p:spPr>
            <a:xfrm>
              <a:off x="6524441" y="4749324"/>
              <a:ext cx="1" cy="29439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86"/>
            <p:cNvCxnSpPr/>
            <p:nvPr/>
          </p:nvCxnSpPr>
          <p:spPr>
            <a:xfrm>
              <a:off x="8103701" y="4743960"/>
              <a:ext cx="0" cy="2828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upo 135"/>
            <p:cNvGrpSpPr/>
            <p:nvPr/>
          </p:nvGrpSpPr>
          <p:grpSpPr>
            <a:xfrm>
              <a:off x="575945" y="4996282"/>
              <a:ext cx="11124000" cy="1056508"/>
              <a:chOff x="575945" y="4996282"/>
              <a:chExt cx="11124000" cy="1056508"/>
            </a:xfrm>
          </p:grpSpPr>
          <p:cxnSp>
            <p:nvCxnSpPr>
              <p:cNvPr id="34" name="Conector recto 33"/>
              <p:cNvCxnSpPr/>
              <p:nvPr/>
            </p:nvCxnSpPr>
            <p:spPr>
              <a:xfrm flipV="1">
                <a:off x="2234381" y="4997542"/>
                <a:ext cx="8043619" cy="6853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upo 15"/>
              <p:cNvGrpSpPr/>
              <p:nvPr/>
            </p:nvGrpSpPr>
            <p:grpSpPr>
              <a:xfrm>
                <a:off x="575945" y="5224790"/>
                <a:ext cx="11124000" cy="828000"/>
                <a:chOff x="598805" y="5179070"/>
                <a:chExt cx="11124000" cy="828000"/>
              </a:xfrm>
            </p:grpSpPr>
            <p:sp>
              <p:nvSpPr>
                <p:cNvPr id="43" name="Rectángulo redondeado 42"/>
                <p:cNvSpPr/>
                <p:nvPr/>
              </p:nvSpPr>
              <p:spPr>
                <a:xfrm>
                  <a:off x="598805" y="5179070"/>
                  <a:ext cx="11124000" cy="828000"/>
                </a:xfrm>
                <a:prstGeom prst="round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CR" sz="1400" b="1" dirty="0">
                      <a:solidFill>
                        <a:schemeClr val="tx1"/>
                      </a:solidFill>
                    </a:rPr>
                    <a:t>Entradas</a:t>
                  </a:r>
                </a:p>
              </p:txBody>
            </p:sp>
            <p:grpSp>
              <p:nvGrpSpPr>
                <p:cNvPr id="3" name="Grupo 2"/>
                <p:cNvGrpSpPr/>
                <p:nvPr/>
              </p:nvGrpSpPr>
              <p:grpSpPr>
                <a:xfrm>
                  <a:off x="1726692" y="5346935"/>
                  <a:ext cx="9767594" cy="546233"/>
                  <a:chOff x="1726692" y="5437465"/>
                  <a:chExt cx="9767594" cy="546233"/>
                </a:xfrm>
              </p:grpSpPr>
              <p:sp>
                <p:nvSpPr>
                  <p:cNvPr id="71" name="Proceso alternativo 70"/>
                  <p:cNvSpPr/>
                  <p:nvPr/>
                </p:nvSpPr>
                <p:spPr>
                  <a:xfrm>
                    <a:off x="1726692" y="5476378"/>
                    <a:ext cx="2350282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“Partnerships”</a:t>
                    </a:r>
                  </a:p>
                </p:txBody>
              </p:sp>
              <p:sp>
                <p:nvSpPr>
                  <p:cNvPr id="72" name="Proceso alternativo 71"/>
                  <p:cNvSpPr/>
                  <p:nvPr/>
                </p:nvSpPr>
                <p:spPr>
                  <a:xfrm>
                    <a:off x="5248763" y="5463156"/>
                    <a:ext cx="2570506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Inversiones financieras</a:t>
                    </a:r>
                  </a:p>
                </p:txBody>
              </p:sp>
              <p:sp>
                <p:nvSpPr>
                  <p:cNvPr id="73" name="Proceso alternativo 72"/>
                  <p:cNvSpPr/>
                  <p:nvPr/>
                </p:nvSpPr>
                <p:spPr>
                  <a:xfrm>
                    <a:off x="9144004" y="5437465"/>
                    <a:ext cx="2350282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Recursos humanos</a:t>
                    </a:r>
                  </a:p>
                </p:txBody>
              </p:sp>
            </p:grpSp>
          </p:grpSp>
          <p:cxnSp>
            <p:nvCxnSpPr>
              <p:cNvPr id="95" name="Conector recto 94"/>
              <p:cNvCxnSpPr/>
              <p:nvPr/>
            </p:nvCxnSpPr>
            <p:spPr>
              <a:xfrm>
                <a:off x="3015431" y="5061056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ector recto 96"/>
              <p:cNvCxnSpPr/>
              <p:nvPr/>
            </p:nvCxnSpPr>
            <p:spPr>
              <a:xfrm>
                <a:off x="6341561" y="5026766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>
                <a:off x="10131094" y="4996282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1" name="Conector recto 100"/>
            <p:cNvCxnSpPr/>
            <p:nvPr/>
          </p:nvCxnSpPr>
          <p:spPr>
            <a:xfrm>
              <a:off x="2265481" y="3627749"/>
              <a:ext cx="0" cy="4512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cto 102"/>
            <p:cNvCxnSpPr>
              <a:stCxn id="58" idx="2"/>
            </p:cNvCxnSpPr>
            <p:nvPr/>
          </p:nvCxnSpPr>
          <p:spPr>
            <a:xfrm flipH="1">
              <a:off x="3703177" y="3628171"/>
              <a:ext cx="9597" cy="4508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103"/>
            <p:cNvCxnSpPr>
              <a:stCxn id="59" idx="2"/>
            </p:cNvCxnSpPr>
            <p:nvPr/>
          </p:nvCxnSpPr>
          <p:spPr>
            <a:xfrm flipH="1">
              <a:off x="5143782" y="3619030"/>
              <a:ext cx="1440" cy="4663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104"/>
            <p:cNvCxnSpPr/>
            <p:nvPr/>
          </p:nvCxnSpPr>
          <p:spPr>
            <a:xfrm flipH="1">
              <a:off x="6524441" y="3627749"/>
              <a:ext cx="1" cy="4512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cto 105"/>
            <p:cNvCxnSpPr/>
            <p:nvPr/>
          </p:nvCxnSpPr>
          <p:spPr>
            <a:xfrm>
              <a:off x="8082132" y="3591036"/>
              <a:ext cx="0" cy="48796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9648357" y="3591036"/>
              <a:ext cx="6488" cy="4943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/>
            <p:cNvCxnSpPr/>
            <p:nvPr/>
          </p:nvCxnSpPr>
          <p:spPr>
            <a:xfrm flipH="1">
              <a:off x="6524442" y="3807202"/>
              <a:ext cx="3123915" cy="145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ector recto 143"/>
            <p:cNvCxnSpPr/>
            <p:nvPr/>
          </p:nvCxnSpPr>
          <p:spPr>
            <a:xfrm>
              <a:off x="2195344" y="2376675"/>
              <a:ext cx="0" cy="5649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cto 144"/>
            <p:cNvCxnSpPr/>
            <p:nvPr/>
          </p:nvCxnSpPr>
          <p:spPr>
            <a:xfrm flipH="1">
              <a:off x="3689460" y="2680821"/>
              <a:ext cx="4001" cy="27422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ector recto 145"/>
            <p:cNvCxnSpPr/>
            <p:nvPr/>
          </p:nvCxnSpPr>
          <p:spPr>
            <a:xfrm>
              <a:off x="5307462" y="2384207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ector recto 146"/>
            <p:cNvCxnSpPr/>
            <p:nvPr/>
          </p:nvCxnSpPr>
          <p:spPr>
            <a:xfrm flipH="1">
              <a:off x="6753109" y="2587920"/>
              <a:ext cx="1678" cy="3446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6" name="Grupo 175"/>
            <p:cNvGrpSpPr/>
            <p:nvPr/>
          </p:nvGrpSpPr>
          <p:grpSpPr>
            <a:xfrm>
              <a:off x="3150115" y="2344087"/>
              <a:ext cx="1098035" cy="340929"/>
              <a:chOff x="3150115" y="2344087"/>
              <a:chExt cx="1098035" cy="340929"/>
            </a:xfrm>
          </p:grpSpPr>
          <p:cxnSp>
            <p:nvCxnSpPr>
              <p:cNvPr id="159" name="Conector recto 158"/>
              <p:cNvCxnSpPr/>
              <p:nvPr/>
            </p:nvCxnSpPr>
            <p:spPr>
              <a:xfrm flipH="1" flipV="1">
                <a:off x="3150115" y="2678510"/>
                <a:ext cx="1098035" cy="119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cto 162"/>
              <p:cNvCxnSpPr/>
              <p:nvPr/>
            </p:nvCxnSpPr>
            <p:spPr>
              <a:xfrm>
                <a:off x="3152789" y="2344087"/>
                <a:ext cx="0" cy="34051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cto 163"/>
              <p:cNvCxnSpPr/>
              <p:nvPr/>
            </p:nvCxnSpPr>
            <p:spPr>
              <a:xfrm>
                <a:off x="4240178" y="2356262"/>
                <a:ext cx="0" cy="32875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upo 195"/>
            <p:cNvGrpSpPr/>
            <p:nvPr/>
          </p:nvGrpSpPr>
          <p:grpSpPr>
            <a:xfrm>
              <a:off x="6433819" y="2382227"/>
              <a:ext cx="1098034" cy="206771"/>
              <a:chOff x="6433819" y="2382227"/>
              <a:chExt cx="1098034" cy="206771"/>
            </a:xfrm>
          </p:grpSpPr>
          <p:cxnSp>
            <p:nvCxnSpPr>
              <p:cNvPr id="183" name="Conector recto 182"/>
              <p:cNvCxnSpPr/>
              <p:nvPr/>
            </p:nvCxnSpPr>
            <p:spPr>
              <a:xfrm flipH="1" flipV="1">
                <a:off x="6433819" y="2585401"/>
                <a:ext cx="1098034" cy="65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ector recto 183"/>
              <p:cNvCxnSpPr/>
              <p:nvPr/>
            </p:nvCxnSpPr>
            <p:spPr>
              <a:xfrm>
                <a:off x="6436492" y="2400528"/>
                <a:ext cx="0" cy="1882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ector recto 184"/>
              <p:cNvCxnSpPr/>
              <p:nvPr/>
            </p:nvCxnSpPr>
            <p:spPr>
              <a:xfrm>
                <a:off x="7523881" y="2382227"/>
                <a:ext cx="0" cy="20677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7" name="Conector recto 196"/>
            <p:cNvCxnSpPr/>
            <p:nvPr/>
          </p:nvCxnSpPr>
          <p:spPr>
            <a:xfrm>
              <a:off x="8469897" y="237785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/>
            <p:cNvCxnSpPr/>
            <p:nvPr/>
          </p:nvCxnSpPr>
          <p:spPr>
            <a:xfrm>
              <a:off x="9747919" y="236527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ector recto 198"/>
            <p:cNvCxnSpPr/>
            <p:nvPr/>
          </p:nvCxnSpPr>
          <p:spPr>
            <a:xfrm>
              <a:off x="11145702" y="238432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ector recto 200"/>
            <p:cNvCxnSpPr/>
            <p:nvPr/>
          </p:nvCxnSpPr>
          <p:spPr>
            <a:xfrm>
              <a:off x="9902636" y="2706921"/>
              <a:ext cx="0" cy="24812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/>
            <p:cNvCxnSpPr/>
            <p:nvPr/>
          </p:nvCxnSpPr>
          <p:spPr>
            <a:xfrm>
              <a:off x="9902636" y="2706921"/>
              <a:ext cx="124306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ector recto 204"/>
            <p:cNvCxnSpPr/>
            <p:nvPr/>
          </p:nvCxnSpPr>
          <p:spPr>
            <a:xfrm>
              <a:off x="5433301" y="1568450"/>
              <a:ext cx="0" cy="3408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/>
            <p:cNvCxnSpPr/>
            <p:nvPr/>
          </p:nvCxnSpPr>
          <p:spPr>
            <a:xfrm flipH="1">
              <a:off x="1954155" y="1579635"/>
              <a:ext cx="1645" cy="2858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ector recto 207"/>
            <p:cNvCxnSpPr/>
            <p:nvPr/>
          </p:nvCxnSpPr>
          <p:spPr>
            <a:xfrm>
              <a:off x="1955800" y="1574800"/>
              <a:ext cx="1298614" cy="82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ector recto 210"/>
            <p:cNvCxnSpPr/>
            <p:nvPr/>
          </p:nvCxnSpPr>
          <p:spPr>
            <a:xfrm>
              <a:off x="3247166" y="1579635"/>
              <a:ext cx="7248" cy="3027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ector recto 216"/>
            <p:cNvCxnSpPr/>
            <p:nvPr/>
          </p:nvCxnSpPr>
          <p:spPr>
            <a:xfrm>
              <a:off x="3827009" y="1562100"/>
              <a:ext cx="3796475" cy="63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ector recto 217"/>
            <p:cNvCxnSpPr/>
            <p:nvPr/>
          </p:nvCxnSpPr>
          <p:spPr>
            <a:xfrm>
              <a:off x="7612187" y="1574800"/>
              <a:ext cx="638" cy="311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ector recto 221"/>
            <p:cNvCxnSpPr/>
            <p:nvPr/>
          </p:nvCxnSpPr>
          <p:spPr>
            <a:xfrm>
              <a:off x="3820457" y="1263618"/>
              <a:ext cx="638" cy="311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ector recto 222"/>
            <p:cNvCxnSpPr>
              <a:endCxn id="52" idx="0"/>
            </p:cNvCxnSpPr>
            <p:nvPr/>
          </p:nvCxnSpPr>
          <p:spPr>
            <a:xfrm flipH="1">
              <a:off x="6433819" y="1561454"/>
              <a:ext cx="2940" cy="35463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ector recto 224"/>
            <p:cNvCxnSpPr/>
            <p:nvPr/>
          </p:nvCxnSpPr>
          <p:spPr>
            <a:xfrm>
              <a:off x="4610579" y="1574800"/>
              <a:ext cx="0" cy="2969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ector recto 229"/>
            <p:cNvCxnSpPr/>
            <p:nvPr/>
          </p:nvCxnSpPr>
          <p:spPr>
            <a:xfrm flipH="1">
              <a:off x="2328631" y="1249812"/>
              <a:ext cx="5751" cy="3163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ector recto 231"/>
            <p:cNvCxnSpPr/>
            <p:nvPr/>
          </p:nvCxnSpPr>
          <p:spPr>
            <a:xfrm>
              <a:off x="4611058" y="1263618"/>
              <a:ext cx="0" cy="2969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ector recto 234"/>
            <p:cNvCxnSpPr/>
            <p:nvPr/>
          </p:nvCxnSpPr>
          <p:spPr>
            <a:xfrm>
              <a:off x="5705204" y="1249812"/>
              <a:ext cx="1645" cy="3227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ector recto 239"/>
            <p:cNvCxnSpPr/>
            <p:nvPr/>
          </p:nvCxnSpPr>
          <p:spPr>
            <a:xfrm>
              <a:off x="6205463" y="1453443"/>
              <a:ext cx="23543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ector recto 243"/>
            <p:cNvCxnSpPr/>
            <p:nvPr/>
          </p:nvCxnSpPr>
          <p:spPr>
            <a:xfrm>
              <a:off x="6205463" y="1274362"/>
              <a:ext cx="0" cy="1823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ector recto 247"/>
            <p:cNvCxnSpPr/>
            <p:nvPr/>
          </p:nvCxnSpPr>
          <p:spPr>
            <a:xfrm>
              <a:off x="8559800" y="1456743"/>
              <a:ext cx="0" cy="4292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ector recto 249"/>
            <p:cNvCxnSpPr/>
            <p:nvPr/>
          </p:nvCxnSpPr>
          <p:spPr>
            <a:xfrm>
              <a:off x="8739113" y="1449852"/>
              <a:ext cx="962476" cy="456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ector recto 250"/>
            <p:cNvCxnSpPr/>
            <p:nvPr/>
          </p:nvCxnSpPr>
          <p:spPr>
            <a:xfrm>
              <a:off x="8739113" y="1270771"/>
              <a:ext cx="0" cy="1823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ector recto 251"/>
            <p:cNvCxnSpPr/>
            <p:nvPr/>
          </p:nvCxnSpPr>
          <p:spPr>
            <a:xfrm>
              <a:off x="9688889" y="1463500"/>
              <a:ext cx="0" cy="44576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ector recto 266"/>
            <p:cNvCxnSpPr/>
            <p:nvPr/>
          </p:nvCxnSpPr>
          <p:spPr>
            <a:xfrm>
              <a:off x="10992610" y="1270771"/>
              <a:ext cx="0" cy="60102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8895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81526" y="0"/>
            <a:ext cx="795655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err="1">
                <a:latin typeface="Arial" charset="0"/>
                <a:cs typeface="Arial" charset="0"/>
              </a:rPr>
              <a:t>Factores</a:t>
            </a:r>
            <a:r>
              <a:rPr lang="en-US" sz="2400" b="1" dirty="0">
                <a:latin typeface="Arial" charset="0"/>
                <a:cs typeface="Arial" charset="0"/>
              </a:rPr>
              <a:t> con </a:t>
            </a:r>
            <a:r>
              <a:rPr lang="en-US" sz="2400" b="1" dirty="0" err="1">
                <a:latin typeface="Arial" charset="0"/>
                <a:cs typeface="Arial" charset="0"/>
              </a:rPr>
              <a:t>influencia</a:t>
            </a:r>
            <a:r>
              <a:rPr lang="en-US" sz="2400" b="1" dirty="0"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latin typeface="Arial" charset="0"/>
                <a:cs typeface="Arial" charset="0"/>
              </a:rPr>
              <a:t>positiva</a:t>
            </a:r>
            <a:r>
              <a:rPr lang="en-US" sz="2400" b="1" dirty="0"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latin typeface="Arial" charset="0"/>
                <a:cs typeface="Arial" charset="0"/>
              </a:rPr>
              <a:t>sobre</a:t>
            </a:r>
            <a:r>
              <a:rPr lang="en-US" sz="2400" b="1" dirty="0"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latin typeface="Arial" charset="0"/>
                <a:cs typeface="Arial" charset="0"/>
              </a:rPr>
              <a:t>rendimiento</a:t>
            </a:r>
            <a:endParaRPr lang="es-CR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7347110"/>
              </p:ext>
            </p:extLst>
          </p:nvPr>
        </p:nvGraphicFramePr>
        <p:xfrm>
          <a:off x="4543411" y="1301437"/>
          <a:ext cx="7560840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4402139" y="6092825"/>
            <a:ext cx="17938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Left Brace 5"/>
          <p:cNvSpPr/>
          <p:nvPr/>
        </p:nvSpPr>
        <p:spPr>
          <a:xfrm>
            <a:off x="7367241" y="1441393"/>
            <a:ext cx="360362" cy="71913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R"/>
          </a:p>
        </p:txBody>
      </p:sp>
      <p:sp>
        <p:nvSpPr>
          <p:cNvPr id="10" name="Left Brace 9"/>
          <p:cNvSpPr/>
          <p:nvPr/>
        </p:nvSpPr>
        <p:spPr>
          <a:xfrm>
            <a:off x="7354540" y="2411932"/>
            <a:ext cx="373063" cy="82073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R"/>
          </a:p>
        </p:txBody>
      </p:sp>
      <p:sp>
        <p:nvSpPr>
          <p:cNvPr id="11" name="Left Brace 10"/>
          <p:cNvSpPr/>
          <p:nvPr/>
        </p:nvSpPr>
        <p:spPr>
          <a:xfrm>
            <a:off x="7354540" y="3351792"/>
            <a:ext cx="358775" cy="74453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R"/>
          </a:p>
        </p:txBody>
      </p:sp>
      <p:sp>
        <p:nvSpPr>
          <p:cNvPr id="7" name="Down Arrow 6"/>
          <p:cNvSpPr/>
          <p:nvPr/>
        </p:nvSpPr>
        <p:spPr>
          <a:xfrm>
            <a:off x="8237227" y="4425638"/>
            <a:ext cx="503237" cy="7921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2C126D-D002-1C4E-9C35-894C69188638}"/>
              </a:ext>
            </a:extLst>
          </p:cNvPr>
          <p:cNvSpPr/>
          <p:nvPr/>
        </p:nvSpPr>
        <p:spPr>
          <a:xfrm>
            <a:off x="4543411" y="166750"/>
            <a:ext cx="7560840" cy="6131839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E958FB-4204-1844-B935-EDA9BC460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101" y="465513"/>
            <a:ext cx="4059038" cy="551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33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upo 272"/>
          <p:cNvGrpSpPr/>
          <p:nvPr/>
        </p:nvGrpSpPr>
        <p:grpSpPr>
          <a:xfrm>
            <a:off x="173407" y="283037"/>
            <a:ext cx="11845186" cy="6485022"/>
            <a:chOff x="564101" y="528610"/>
            <a:chExt cx="11143103" cy="5524180"/>
          </a:xfrm>
        </p:grpSpPr>
        <p:sp>
          <p:nvSpPr>
            <p:cNvPr id="79" name="Flecha abajo 78"/>
            <p:cNvSpPr/>
            <p:nvPr/>
          </p:nvSpPr>
          <p:spPr>
            <a:xfrm rot="10800000">
              <a:off x="893810" y="2481451"/>
              <a:ext cx="250806" cy="395502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7" name="Flecha abajo 136"/>
            <p:cNvSpPr/>
            <p:nvPr/>
          </p:nvSpPr>
          <p:spPr>
            <a:xfrm rot="10800000">
              <a:off x="884820" y="3570666"/>
              <a:ext cx="250806" cy="420436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8" name="Flecha abajo 137"/>
            <p:cNvSpPr/>
            <p:nvPr/>
          </p:nvSpPr>
          <p:spPr>
            <a:xfrm rot="10800000">
              <a:off x="870066" y="4730514"/>
              <a:ext cx="250806" cy="493563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9" name="Flecha abajo 138"/>
            <p:cNvSpPr/>
            <p:nvPr/>
          </p:nvSpPr>
          <p:spPr>
            <a:xfrm rot="10800000">
              <a:off x="884819" y="1256731"/>
              <a:ext cx="250806" cy="471552"/>
            </a:xfrm>
            <a:prstGeom prst="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583204" y="528610"/>
              <a:ext cx="11124000" cy="828000"/>
              <a:chOff x="578159" y="476989"/>
              <a:chExt cx="11124000" cy="828000"/>
            </a:xfrm>
          </p:grpSpPr>
          <p:sp>
            <p:nvSpPr>
              <p:cNvPr id="42" name="Rectángulo redondeado 41"/>
              <p:cNvSpPr/>
              <p:nvPr/>
            </p:nvSpPr>
            <p:spPr>
              <a:xfrm>
                <a:off x="578159" y="476989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Metas</a:t>
                </a:r>
              </a:p>
            </p:txBody>
          </p:sp>
          <p:sp>
            <p:nvSpPr>
              <p:cNvPr id="44" name="Rectángulo redondeado 43"/>
              <p:cNvSpPr>
                <a:spLocks noChangeAspect="1"/>
              </p:cNvSpPr>
              <p:nvPr/>
            </p:nvSpPr>
            <p:spPr>
              <a:xfrm>
                <a:off x="1726691" y="595609"/>
                <a:ext cx="2305817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Abastecimiento seguro</a:t>
                </a:r>
              </a:p>
            </p:txBody>
          </p:sp>
          <p:sp>
            <p:nvSpPr>
              <p:cNvPr id="45" name="Rectángulo redondeado 44"/>
              <p:cNvSpPr/>
              <p:nvPr/>
            </p:nvSpPr>
            <p:spPr>
              <a:xfrm>
                <a:off x="4369390" y="596954"/>
                <a:ext cx="2132253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Ingresos productor</a:t>
                </a:r>
              </a:p>
            </p:txBody>
          </p:sp>
          <p:sp>
            <p:nvSpPr>
              <p:cNvPr id="46" name="Rectángulo redondeado 45"/>
              <p:cNvSpPr/>
              <p:nvPr/>
            </p:nvSpPr>
            <p:spPr>
              <a:xfrm>
                <a:off x="6838524" y="583879"/>
                <a:ext cx="2305479" cy="62713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Protección Ambiental</a:t>
                </a:r>
              </a:p>
            </p:txBody>
          </p:sp>
          <p:sp>
            <p:nvSpPr>
              <p:cNvPr id="47" name="Rectángulo redondeado 46"/>
              <p:cNvSpPr/>
              <p:nvPr/>
            </p:nvSpPr>
            <p:spPr>
              <a:xfrm>
                <a:off x="9480884" y="571371"/>
                <a:ext cx="2009659" cy="63963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600" b="1" dirty="0"/>
                  <a:t>Compromiso social</a:t>
                </a: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564101" y="1747724"/>
              <a:ext cx="11124000" cy="828000"/>
              <a:chOff x="578159" y="1670723"/>
              <a:chExt cx="11124000" cy="828000"/>
            </a:xfrm>
          </p:grpSpPr>
          <p:sp>
            <p:nvSpPr>
              <p:cNvPr id="41" name="Rectángulo redondeado 40"/>
              <p:cNvSpPr/>
              <p:nvPr/>
            </p:nvSpPr>
            <p:spPr>
              <a:xfrm>
                <a:off x="578159" y="1670723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Resultados</a:t>
                </a:r>
              </a:p>
            </p:txBody>
          </p:sp>
          <p:grpSp>
            <p:nvGrpSpPr>
              <p:cNvPr id="77" name="Grupo 76"/>
              <p:cNvGrpSpPr/>
              <p:nvPr/>
            </p:nvGrpSpPr>
            <p:grpSpPr>
              <a:xfrm>
                <a:off x="1664908" y="1794833"/>
                <a:ext cx="9818157" cy="536809"/>
                <a:chOff x="402904" y="1883571"/>
                <a:chExt cx="10818102" cy="536809"/>
              </a:xfrm>
            </p:grpSpPr>
            <p:sp>
              <p:nvSpPr>
                <p:cNvPr id="48" name="Rectángulo redondeado 47"/>
                <p:cNvSpPr/>
                <p:nvPr/>
              </p:nvSpPr>
              <p:spPr>
                <a:xfrm>
                  <a:off x="402904" y="1902698"/>
                  <a:ext cx="1056471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Crecimiento natural</a:t>
                  </a:r>
                </a:p>
              </p:txBody>
            </p:sp>
            <p:sp>
              <p:nvSpPr>
                <p:cNvPr id="49" name="Rectángulo redondeado 48"/>
                <p:cNvSpPr/>
                <p:nvPr/>
              </p:nvSpPr>
              <p:spPr>
                <a:xfrm>
                  <a:off x="1561698" y="1895839"/>
                  <a:ext cx="1112253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Metas del Proveedor</a:t>
                  </a:r>
                </a:p>
              </p:txBody>
            </p:sp>
            <p:sp>
              <p:nvSpPr>
                <p:cNvPr id="50" name="Rectángulo redondeado 49"/>
                <p:cNvSpPr/>
                <p:nvPr/>
              </p:nvSpPr>
              <p:spPr>
                <a:xfrm>
                  <a:off x="2857912" y="1883571"/>
                  <a:ext cx="1049832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Viabilidad económica de la finca</a:t>
                  </a:r>
                  <a:endParaRPr lang="es-CR" sz="1100" dirty="0"/>
                </a:p>
              </p:txBody>
            </p:sp>
            <p:sp>
              <p:nvSpPr>
                <p:cNvPr id="51" name="Rectángulo redondeado 50"/>
                <p:cNvSpPr/>
                <p:nvPr/>
              </p:nvSpPr>
              <p:spPr>
                <a:xfrm>
                  <a:off x="4129952" y="1920999"/>
                  <a:ext cx="1012901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Lealtad del productor</a:t>
                  </a:r>
                </a:p>
              </p:txBody>
            </p:sp>
            <p:sp>
              <p:nvSpPr>
                <p:cNvPr id="52" name="Rectángulo redondeado 51"/>
                <p:cNvSpPr/>
                <p:nvPr/>
              </p:nvSpPr>
              <p:spPr>
                <a:xfrm>
                  <a:off x="5277553" y="1927828"/>
                  <a:ext cx="790896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Calidad del café</a:t>
                  </a:r>
                </a:p>
              </p:txBody>
            </p:sp>
            <p:sp>
              <p:nvSpPr>
                <p:cNvPr id="53" name="Rectángulo redondeado 52"/>
                <p:cNvSpPr/>
                <p:nvPr/>
              </p:nvSpPr>
              <p:spPr>
                <a:xfrm>
                  <a:off x="6346985" y="1895838"/>
                  <a:ext cx="1175669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Productividad agrícola</a:t>
                  </a:r>
                </a:p>
              </p:txBody>
            </p:sp>
            <p:sp>
              <p:nvSpPr>
                <p:cNvPr id="54" name="Rectángulo redondeado 53"/>
                <p:cNvSpPr/>
                <p:nvPr/>
              </p:nvSpPr>
              <p:spPr>
                <a:xfrm>
                  <a:off x="7723356" y="1906459"/>
                  <a:ext cx="943860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Manejo de fincas</a:t>
                  </a:r>
                </a:p>
              </p:txBody>
            </p:sp>
            <p:sp>
              <p:nvSpPr>
                <p:cNvPr id="55" name="Rectángulo redondeado 54"/>
                <p:cNvSpPr/>
                <p:nvPr/>
              </p:nvSpPr>
              <p:spPr>
                <a:xfrm>
                  <a:off x="8874962" y="1897750"/>
                  <a:ext cx="1049832" cy="49126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ambiental</a:t>
                  </a:r>
                </a:p>
              </p:txBody>
            </p:sp>
            <p:sp>
              <p:nvSpPr>
                <p:cNvPr id="56" name="Rectángulo redondeado 55"/>
                <p:cNvSpPr/>
                <p:nvPr/>
              </p:nvSpPr>
              <p:spPr>
                <a:xfrm>
                  <a:off x="10171173" y="1894128"/>
                  <a:ext cx="1049833" cy="526252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Socio-Económico</a:t>
                  </a:r>
                </a:p>
              </p:txBody>
            </p:sp>
          </p:grpSp>
        </p:grpSp>
        <p:grpSp>
          <p:nvGrpSpPr>
            <p:cNvPr id="14" name="Grupo 13"/>
            <p:cNvGrpSpPr/>
            <p:nvPr/>
          </p:nvGrpSpPr>
          <p:grpSpPr>
            <a:xfrm>
              <a:off x="575945" y="2841439"/>
              <a:ext cx="11124000" cy="828000"/>
              <a:chOff x="598805" y="2795719"/>
              <a:chExt cx="11124000" cy="828000"/>
            </a:xfrm>
          </p:grpSpPr>
          <p:sp>
            <p:nvSpPr>
              <p:cNvPr id="40" name="Rectángulo redondeado 39"/>
              <p:cNvSpPr/>
              <p:nvPr/>
            </p:nvSpPr>
            <p:spPr>
              <a:xfrm>
                <a:off x="598805" y="2795719"/>
                <a:ext cx="11124000" cy="828000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R" sz="1400" b="1" dirty="0">
                    <a:solidFill>
                      <a:schemeClr val="tx1"/>
                    </a:solidFill>
                  </a:rPr>
                  <a:t>“Outputs”</a:t>
                </a:r>
              </a:p>
            </p:txBody>
          </p:sp>
          <p:grpSp>
            <p:nvGrpSpPr>
              <p:cNvPr id="2" name="Grupo 1"/>
              <p:cNvGrpSpPr/>
              <p:nvPr/>
            </p:nvGrpSpPr>
            <p:grpSpPr>
              <a:xfrm>
                <a:off x="1720521" y="2880978"/>
                <a:ext cx="9817425" cy="701473"/>
                <a:chOff x="1720521" y="2880978"/>
                <a:chExt cx="9817425" cy="701473"/>
              </a:xfrm>
            </p:grpSpPr>
            <p:sp>
              <p:nvSpPr>
                <p:cNvPr id="57" name="Rectángulo redondeado 56"/>
                <p:cNvSpPr/>
                <p:nvPr/>
              </p:nvSpPr>
              <p:spPr>
                <a:xfrm>
                  <a:off x="1720521" y="2894136"/>
                  <a:ext cx="1261939" cy="68831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Productores nuevos se unen al programa</a:t>
                  </a:r>
                  <a:endParaRPr lang="es-CR" sz="1100" dirty="0"/>
                </a:p>
              </p:txBody>
            </p:sp>
            <p:sp>
              <p:nvSpPr>
                <p:cNvPr id="58" name="Rectángulo redondeado 57"/>
                <p:cNvSpPr/>
                <p:nvPr/>
              </p:nvSpPr>
              <p:spPr>
                <a:xfrm>
                  <a:off x="3123581" y="2895945"/>
                  <a:ext cx="1224108" cy="68650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 con metas compartidas</a:t>
                  </a:r>
                </a:p>
              </p:txBody>
            </p:sp>
            <p:sp>
              <p:nvSpPr>
                <p:cNvPr id="59" name="Rectángulo redondeado 58"/>
                <p:cNvSpPr/>
                <p:nvPr/>
              </p:nvSpPr>
              <p:spPr>
                <a:xfrm>
                  <a:off x="4536937" y="2892843"/>
                  <a:ext cx="1262290" cy="68046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Resultados de proyectos especiales</a:t>
                  </a:r>
                </a:p>
              </p:txBody>
            </p:sp>
            <p:sp>
              <p:nvSpPr>
                <p:cNvPr id="60" name="Rectángulo redondeado 59"/>
                <p:cNvSpPr/>
                <p:nvPr/>
              </p:nvSpPr>
              <p:spPr>
                <a:xfrm>
                  <a:off x="6061623" y="2889824"/>
                  <a:ext cx="1257610" cy="69220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</a:t>
                  </a:r>
                </a:p>
                <a:p>
                  <a:pPr algn="ctr"/>
                  <a:r>
                    <a:rPr lang="es-CR" sz="1100" dirty="0"/>
                    <a:t>TASQ (CyP)</a:t>
                  </a:r>
                </a:p>
              </p:txBody>
            </p:sp>
            <p:sp>
              <p:nvSpPr>
                <p:cNvPr id="61" name="Rectángulo redondeado 60"/>
                <p:cNvSpPr/>
                <p:nvPr/>
              </p:nvSpPr>
              <p:spPr>
                <a:xfrm>
                  <a:off x="7616227" y="2880978"/>
                  <a:ext cx="1308344" cy="66433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US" sz="1100" dirty="0"/>
                    <a:t>Gestión de cumplimiento  con TASQ en finca</a:t>
                  </a:r>
                  <a:endParaRPr lang="es-CR" dirty="0"/>
                </a:p>
              </p:txBody>
            </p:sp>
            <p:sp>
              <p:nvSpPr>
                <p:cNvPr id="62" name="Rectángulo redondeado 61"/>
                <p:cNvSpPr/>
                <p:nvPr/>
              </p:nvSpPr>
              <p:spPr>
                <a:xfrm>
                  <a:off x="9086918" y="2882660"/>
                  <a:ext cx="1207593" cy="642287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Cumplimiento</a:t>
                  </a:r>
                </a:p>
                <a:p>
                  <a:pPr algn="ctr"/>
                  <a:r>
                    <a:rPr lang="es-CR" sz="1100" dirty="0"/>
                    <a:t>TASQ (AyS)</a:t>
                  </a:r>
                </a:p>
              </p:txBody>
            </p:sp>
            <p:sp>
              <p:nvSpPr>
                <p:cNvPr id="63" name="Rectángulo redondeado 62"/>
                <p:cNvSpPr/>
                <p:nvPr/>
              </p:nvSpPr>
              <p:spPr>
                <a:xfrm>
                  <a:off x="10420541" y="2891681"/>
                  <a:ext cx="1117405" cy="63326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100" dirty="0"/>
                    <a:t>Impacto indirecto</a:t>
                  </a:r>
                </a:p>
              </p:txBody>
            </p:sp>
          </p:grpSp>
        </p:grpSp>
        <p:sp>
          <p:nvSpPr>
            <p:cNvPr id="4" name="Rectángulo redondeado 3"/>
            <p:cNvSpPr/>
            <p:nvPr/>
          </p:nvSpPr>
          <p:spPr>
            <a:xfrm>
              <a:off x="575945" y="3993913"/>
              <a:ext cx="11124000" cy="828000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R" sz="1400" b="1" dirty="0">
                  <a:solidFill>
                    <a:schemeClr val="tx1"/>
                  </a:solidFill>
                </a:rPr>
                <a:t>Actividades</a:t>
              </a:r>
            </a:p>
          </p:txBody>
        </p:sp>
        <p:grpSp>
          <p:nvGrpSpPr>
            <p:cNvPr id="75" name="Grupo 74"/>
            <p:cNvGrpSpPr/>
            <p:nvPr/>
          </p:nvGrpSpPr>
          <p:grpSpPr>
            <a:xfrm>
              <a:off x="1691801" y="4085353"/>
              <a:ext cx="9768404" cy="663971"/>
              <a:chOff x="492397" y="4465151"/>
              <a:chExt cx="11646886" cy="663971"/>
            </a:xfrm>
          </p:grpSpPr>
          <p:sp>
            <p:nvSpPr>
              <p:cNvPr id="64" name="Rectángulo redondeado 63"/>
              <p:cNvSpPr/>
              <p:nvPr/>
            </p:nvSpPr>
            <p:spPr>
              <a:xfrm>
                <a:off x="492397" y="4465151"/>
                <a:ext cx="1420578" cy="661533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Comunicación a los agricultores</a:t>
                </a:r>
              </a:p>
            </p:txBody>
          </p:sp>
          <p:sp>
            <p:nvSpPr>
              <p:cNvPr id="66" name="Rectángulo redondeado 65"/>
              <p:cNvSpPr/>
              <p:nvPr/>
            </p:nvSpPr>
            <p:spPr>
              <a:xfrm>
                <a:off x="2163241" y="4465151"/>
                <a:ext cx="1636673" cy="663971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Lograr compromiso Compartido</a:t>
                </a:r>
              </a:p>
            </p:txBody>
          </p:sp>
          <p:sp>
            <p:nvSpPr>
              <p:cNvPr id="67" name="Rectángulo redondeado 66"/>
              <p:cNvSpPr/>
              <p:nvPr/>
            </p:nvSpPr>
            <p:spPr>
              <a:xfrm>
                <a:off x="4199902" y="4465151"/>
                <a:ext cx="1055254" cy="661230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Proyectos especiales</a:t>
                </a:r>
              </a:p>
            </p:txBody>
          </p:sp>
          <p:sp>
            <p:nvSpPr>
              <p:cNvPr id="68" name="Rectángulo redondeado 67"/>
              <p:cNvSpPr/>
              <p:nvPr/>
            </p:nvSpPr>
            <p:spPr>
              <a:xfrm>
                <a:off x="5587509" y="4465151"/>
                <a:ext cx="1367999" cy="661230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Capacitación de productores</a:t>
                </a:r>
              </a:p>
            </p:txBody>
          </p:sp>
          <p:sp>
            <p:nvSpPr>
              <p:cNvPr id="69" name="Rectángulo redondeado 68"/>
              <p:cNvSpPr/>
              <p:nvPr/>
            </p:nvSpPr>
            <p:spPr>
              <a:xfrm>
                <a:off x="7275783" y="4465151"/>
                <a:ext cx="1772681" cy="661533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Capacitación de agrónomos</a:t>
                </a:r>
              </a:p>
            </p:txBody>
          </p:sp>
          <p:sp>
            <p:nvSpPr>
              <p:cNvPr id="70" name="Rectángulo redondeado 69"/>
              <p:cNvSpPr/>
              <p:nvPr/>
            </p:nvSpPr>
            <p:spPr>
              <a:xfrm>
                <a:off x="9571712" y="4465151"/>
                <a:ext cx="2567571" cy="649896"/>
              </a:xfrm>
              <a:prstGeom prst="round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1100" dirty="0"/>
                  <a:t>Asignación de asistencia técnica</a:t>
                </a:r>
              </a:p>
            </p:txBody>
          </p:sp>
        </p:grpSp>
        <p:cxnSp>
          <p:nvCxnSpPr>
            <p:cNvPr id="29" name="Conector recto 28"/>
            <p:cNvCxnSpPr/>
            <p:nvPr/>
          </p:nvCxnSpPr>
          <p:spPr>
            <a:xfrm>
              <a:off x="2234381" y="4746886"/>
              <a:ext cx="0" cy="3191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/>
            <p:cNvCxnSpPr/>
            <p:nvPr/>
          </p:nvCxnSpPr>
          <p:spPr>
            <a:xfrm>
              <a:off x="10271650" y="4733800"/>
              <a:ext cx="0" cy="267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/>
            <p:cNvCxnSpPr/>
            <p:nvPr/>
          </p:nvCxnSpPr>
          <p:spPr>
            <a:xfrm>
              <a:off x="4113057" y="4746886"/>
              <a:ext cx="0" cy="3141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/>
            <p:nvPr/>
          </p:nvCxnSpPr>
          <p:spPr>
            <a:xfrm>
              <a:off x="5342353" y="4735249"/>
              <a:ext cx="0" cy="2951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/>
            <p:cNvCxnSpPr/>
            <p:nvPr/>
          </p:nvCxnSpPr>
          <p:spPr>
            <a:xfrm>
              <a:off x="6524441" y="4749324"/>
              <a:ext cx="1" cy="29439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86"/>
            <p:cNvCxnSpPr/>
            <p:nvPr/>
          </p:nvCxnSpPr>
          <p:spPr>
            <a:xfrm>
              <a:off x="8103701" y="4743960"/>
              <a:ext cx="0" cy="2828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upo 135"/>
            <p:cNvGrpSpPr/>
            <p:nvPr/>
          </p:nvGrpSpPr>
          <p:grpSpPr>
            <a:xfrm>
              <a:off x="575945" y="4996282"/>
              <a:ext cx="11124000" cy="1056508"/>
              <a:chOff x="575945" y="4996282"/>
              <a:chExt cx="11124000" cy="1056508"/>
            </a:xfrm>
          </p:grpSpPr>
          <p:cxnSp>
            <p:nvCxnSpPr>
              <p:cNvPr id="34" name="Conector recto 33"/>
              <p:cNvCxnSpPr/>
              <p:nvPr/>
            </p:nvCxnSpPr>
            <p:spPr>
              <a:xfrm flipV="1">
                <a:off x="2234381" y="4997542"/>
                <a:ext cx="8043619" cy="6853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upo 15"/>
              <p:cNvGrpSpPr/>
              <p:nvPr/>
            </p:nvGrpSpPr>
            <p:grpSpPr>
              <a:xfrm>
                <a:off x="575945" y="5224790"/>
                <a:ext cx="11124000" cy="828000"/>
                <a:chOff x="598805" y="5179070"/>
                <a:chExt cx="11124000" cy="828000"/>
              </a:xfrm>
            </p:grpSpPr>
            <p:sp>
              <p:nvSpPr>
                <p:cNvPr id="43" name="Rectángulo redondeado 42"/>
                <p:cNvSpPr/>
                <p:nvPr/>
              </p:nvSpPr>
              <p:spPr>
                <a:xfrm>
                  <a:off x="598805" y="5179070"/>
                  <a:ext cx="11124000" cy="828000"/>
                </a:xfrm>
                <a:prstGeom prst="round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CR" sz="1400" b="1" dirty="0">
                      <a:solidFill>
                        <a:schemeClr val="tx1"/>
                      </a:solidFill>
                    </a:rPr>
                    <a:t>Entradas</a:t>
                  </a:r>
                </a:p>
              </p:txBody>
            </p:sp>
            <p:grpSp>
              <p:nvGrpSpPr>
                <p:cNvPr id="3" name="Grupo 2"/>
                <p:cNvGrpSpPr/>
                <p:nvPr/>
              </p:nvGrpSpPr>
              <p:grpSpPr>
                <a:xfrm>
                  <a:off x="1726692" y="5346935"/>
                  <a:ext cx="9767594" cy="546233"/>
                  <a:chOff x="1726692" y="5437465"/>
                  <a:chExt cx="9767594" cy="546233"/>
                </a:xfrm>
              </p:grpSpPr>
              <p:sp>
                <p:nvSpPr>
                  <p:cNvPr id="71" name="Proceso alternativo 70"/>
                  <p:cNvSpPr/>
                  <p:nvPr/>
                </p:nvSpPr>
                <p:spPr>
                  <a:xfrm>
                    <a:off x="1726692" y="5476378"/>
                    <a:ext cx="2350282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“Partnerships”</a:t>
                    </a:r>
                  </a:p>
                </p:txBody>
              </p:sp>
              <p:sp>
                <p:nvSpPr>
                  <p:cNvPr id="72" name="Proceso alternativo 71"/>
                  <p:cNvSpPr/>
                  <p:nvPr/>
                </p:nvSpPr>
                <p:spPr>
                  <a:xfrm>
                    <a:off x="5248763" y="5463156"/>
                    <a:ext cx="2570506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Inversiones financieras</a:t>
                    </a:r>
                  </a:p>
                </p:txBody>
              </p:sp>
              <p:sp>
                <p:nvSpPr>
                  <p:cNvPr id="73" name="Proceso alternativo 72"/>
                  <p:cNvSpPr/>
                  <p:nvPr/>
                </p:nvSpPr>
                <p:spPr>
                  <a:xfrm>
                    <a:off x="9144004" y="5437465"/>
                    <a:ext cx="2350282" cy="507320"/>
                  </a:xfrm>
                  <a:prstGeom prst="flowChartAlternateProcess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7000"/>
                        </a:schemeClr>
                      </a:gs>
                      <a:gs pos="48000">
                        <a:schemeClr val="accent2">
                          <a:lumMod val="97000"/>
                          <a:lumOff val="3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R" b="1" dirty="0"/>
                      <a:t>Recursos humanos</a:t>
                    </a:r>
                  </a:p>
                </p:txBody>
              </p:sp>
            </p:grpSp>
          </p:grpSp>
          <p:cxnSp>
            <p:nvCxnSpPr>
              <p:cNvPr id="95" name="Conector recto 94"/>
              <p:cNvCxnSpPr/>
              <p:nvPr/>
            </p:nvCxnSpPr>
            <p:spPr>
              <a:xfrm>
                <a:off x="3015431" y="5061056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ector recto 96"/>
              <p:cNvCxnSpPr/>
              <p:nvPr/>
            </p:nvCxnSpPr>
            <p:spPr>
              <a:xfrm>
                <a:off x="6341561" y="5026766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>
                <a:off x="10131094" y="4996282"/>
                <a:ext cx="0" cy="3763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1" name="Conector recto 100"/>
            <p:cNvCxnSpPr/>
            <p:nvPr/>
          </p:nvCxnSpPr>
          <p:spPr>
            <a:xfrm>
              <a:off x="2265481" y="3627749"/>
              <a:ext cx="0" cy="4512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cto 102"/>
            <p:cNvCxnSpPr>
              <a:stCxn id="58" idx="2"/>
            </p:cNvCxnSpPr>
            <p:nvPr/>
          </p:nvCxnSpPr>
          <p:spPr>
            <a:xfrm flipH="1">
              <a:off x="3703177" y="3628171"/>
              <a:ext cx="9597" cy="4508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103"/>
            <p:cNvCxnSpPr>
              <a:stCxn id="59" idx="2"/>
            </p:cNvCxnSpPr>
            <p:nvPr/>
          </p:nvCxnSpPr>
          <p:spPr>
            <a:xfrm flipH="1">
              <a:off x="5143782" y="3619030"/>
              <a:ext cx="1440" cy="4663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104"/>
            <p:cNvCxnSpPr/>
            <p:nvPr/>
          </p:nvCxnSpPr>
          <p:spPr>
            <a:xfrm flipH="1">
              <a:off x="6524441" y="3627749"/>
              <a:ext cx="1" cy="4512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cto 105"/>
            <p:cNvCxnSpPr/>
            <p:nvPr/>
          </p:nvCxnSpPr>
          <p:spPr>
            <a:xfrm>
              <a:off x="8082132" y="3591036"/>
              <a:ext cx="0" cy="48796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>
              <a:off x="9648357" y="3591036"/>
              <a:ext cx="6488" cy="4943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/>
            <p:cNvCxnSpPr/>
            <p:nvPr/>
          </p:nvCxnSpPr>
          <p:spPr>
            <a:xfrm flipH="1">
              <a:off x="6524442" y="3807202"/>
              <a:ext cx="3123915" cy="145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ector recto 143"/>
            <p:cNvCxnSpPr/>
            <p:nvPr/>
          </p:nvCxnSpPr>
          <p:spPr>
            <a:xfrm>
              <a:off x="2195344" y="2376675"/>
              <a:ext cx="0" cy="5649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cto 144"/>
            <p:cNvCxnSpPr/>
            <p:nvPr/>
          </p:nvCxnSpPr>
          <p:spPr>
            <a:xfrm flipH="1">
              <a:off x="3689460" y="2680821"/>
              <a:ext cx="4001" cy="27422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ector recto 145"/>
            <p:cNvCxnSpPr/>
            <p:nvPr/>
          </p:nvCxnSpPr>
          <p:spPr>
            <a:xfrm>
              <a:off x="5307462" y="2384207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ector recto 146"/>
            <p:cNvCxnSpPr/>
            <p:nvPr/>
          </p:nvCxnSpPr>
          <p:spPr>
            <a:xfrm flipH="1">
              <a:off x="6753109" y="2587920"/>
              <a:ext cx="1678" cy="3446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6" name="Grupo 175"/>
            <p:cNvGrpSpPr/>
            <p:nvPr/>
          </p:nvGrpSpPr>
          <p:grpSpPr>
            <a:xfrm>
              <a:off x="3150115" y="2344087"/>
              <a:ext cx="1098035" cy="340929"/>
              <a:chOff x="3150115" y="2344087"/>
              <a:chExt cx="1098035" cy="340929"/>
            </a:xfrm>
          </p:grpSpPr>
          <p:cxnSp>
            <p:nvCxnSpPr>
              <p:cNvPr id="159" name="Conector recto 158"/>
              <p:cNvCxnSpPr/>
              <p:nvPr/>
            </p:nvCxnSpPr>
            <p:spPr>
              <a:xfrm flipH="1" flipV="1">
                <a:off x="3150115" y="2678510"/>
                <a:ext cx="1098035" cy="119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cto 162"/>
              <p:cNvCxnSpPr/>
              <p:nvPr/>
            </p:nvCxnSpPr>
            <p:spPr>
              <a:xfrm>
                <a:off x="3152789" y="2344087"/>
                <a:ext cx="0" cy="34051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cto 163"/>
              <p:cNvCxnSpPr/>
              <p:nvPr/>
            </p:nvCxnSpPr>
            <p:spPr>
              <a:xfrm>
                <a:off x="4240178" y="2356262"/>
                <a:ext cx="0" cy="32875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upo 195"/>
            <p:cNvGrpSpPr/>
            <p:nvPr/>
          </p:nvGrpSpPr>
          <p:grpSpPr>
            <a:xfrm>
              <a:off x="6433819" y="2382227"/>
              <a:ext cx="1098034" cy="206771"/>
              <a:chOff x="6433819" y="2382227"/>
              <a:chExt cx="1098034" cy="206771"/>
            </a:xfrm>
          </p:grpSpPr>
          <p:cxnSp>
            <p:nvCxnSpPr>
              <p:cNvPr id="183" name="Conector recto 182"/>
              <p:cNvCxnSpPr/>
              <p:nvPr/>
            </p:nvCxnSpPr>
            <p:spPr>
              <a:xfrm flipH="1" flipV="1">
                <a:off x="6433819" y="2585401"/>
                <a:ext cx="1098034" cy="65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ector recto 183"/>
              <p:cNvCxnSpPr/>
              <p:nvPr/>
            </p:nvCxnSpPr>
            <p:spPr>
              <a:xfrm>
                <a:off x="6436492" y="2400528"/>
                <a:ext cx="0" cy="1882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ector recto 184"/>
              <p:cNvCxnSpPr/>
              <p:nvPr/>
            </p:nvCxnSpPr>
            <p:spPr>
              <a:xfrm>
                <a:off x="7523881" y="2382227"/>
                <a:ext cx="0" cy="20677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7" name="Conector recto 196"/>
            <p:cNvCxnSpPr/>
            <p:nvPr/>
          </p:nvCxnSpPr>
          <p:spPr>
            <a:xfrm>
              <a:off x="8469897" y="237785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cto 197"/>
            <p:cNvCxnSpPr/>
            <p:nvPr/>
          </p:nvCxnSpPr>
          <p:spPr>
            <a:xfrm>
              <a:off x="9747919" y="236527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ector recto 198"/>
            <p:cNvCxnSpPr/>
            <p:nvPr/>
          </p:nvCxnSpPr>
          <p:spPr>
            <a:xfrm>
              <a:off x="11145702" y="2384325"/>
              <a:ext cx="1" cy="561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ector recto 200"/>
            <p:cNvCxnSpPr/>
            <p:nvPr/>
          </p:nvCxnSpPr>
          <p:spPr>
            <a:xfrm>
              <a:off x="9902636" y="2706921"/>
              <a:ext cx="0" cy="24812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cto 203"/>
            <p:cNvCxnSpPr/>
            <p:nvPr/>
          </p:nvCxnSpPr>
          <p:spPr>
            <a:xfrm>
              <a:off x="9902636" y="2706921"/>
              <a:ext cx="124306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ector recto 204"/>
            <p:cNvCxnSpPr/>
            <p:nvPr/>
          </p:nvCxnSpPr>
          <p:spPr>
            <a:xfrm>
              <a:off x="5433301" y="1568450"/>
              <a:ext cx="0" cy="3408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/>
            <p:cNvCxnSpPr/>
            <p:nvPr/>
          </p:nvCxnSpPr>
          <p:spPr>
            <a:xfrm flipH="1">
              <a:off x="1954155" y="1579635"/>
              <a:ext cx="1645" cy="2858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ector recto 207"/>
            <p:cNvCxnSpPr/>
            <p:nvPr/>
          </p:nvCxnSpPr>
          <p:spPr>
            <a:xfrm>
              <a:off x="1955800" y="1574800"/>
              <a:ext cx="1298614" cy="82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ector recto 210"/>
            <p:cNvCxnSpPr/>
            <p:nvPr/>
          </p:nvCxnSpPr>
          <p:spPr>
            <a:xfrm>
              <a:off x="3247166" y="1579635"/>
              <a:ext cx="7248" cy="3027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ector recto 216"/>
            <p:cNvCxnSpPr/>
            <p:nvPr/>
          </p:nvCxnSpPr>
          <p:spPr>
            <a:xfrm>
              <a:off x="3827009" y="1562100"/>
              <a:ext cx="3796475" cy="63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ector recto 217"/>
            <p:cNvCxnSpPr/>
            <p:nvPr/>
          </p:nvCxnSpPr>
          <p:spPr>
            <a:xfrm>
              <a:off x="7612187" y="1574800"/>
              <a:ext cx="638" cy="311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ector recto 221"/>
            <p:cNvCxnSpPr/>
            <p:nvPr/>
          </p:nvCxnSpPr>
          <p:spPr>
            <a:xfrm>
              <a:off x="3820457" y="1263618"/>
              <a:ext cx="638" cy="311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ector recto 222"/>
            <p:cNvCxnSpPr>
              <a:endCxn id="52" idx="0"/>
            </p:cNvCxnSpPr>
            <p:nvPr/>
          </p:nvCxnSpPr>
          <p:spPr>
            <a:xfrm flipH="1">
              <a:off x="6433819" y="1561454"/>
              <a:ext cx="2940" cy="35463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ector recto 224"/>
            <p:cNvCxnSpPr/>
            <p:nvPr/>
          </p:nvCxnSpPr>
          <p:spPr>
            <a:xfrm>
              <a:off x="4610579" y="1574800"/>
              <a:ext cx="0" cy="2969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ector recto 229"/>
            <p:cNvCxnSpPr/>
            <p:nvPr/>
          </p:nvCxnSpPr>
          <p:spPr>
            <a:xfrm flipH="1">
              <a:off x="2328631" y="1249812"/>
              <a:ext cx="5751" cy="3163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ector recto 231"/>
            <p:cNvCxnSpPr/>
            <p:nvPr/>
          </p:nvCxnSpPr>
          <p:spPr>
            <a:xfrm>
              <a:off x="4611058" y="1263618"/>
              <a:ext cx="0" cy="2969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ector recto 234"/>
            <p:cNvCxnSpPr/>
            <p:nvPr/>
          </p:nvCxnSpPr>
          <p:spPr>
            <a:xfrm>
              <a:off x="5705204" y="1249812"/>
              <a:ext cx="1645" cy="3227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ector recto 239"/>
            <p:cNvCxnSpPr/>
            <p:nvPr/>
          </p:nvCxnSpPr>
          <p:spPr>
            <a:xfrm>
              <a:off x="6205463" y="1453443"/>
              <a:ext cx="23543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ector recto 243"/>
            <p:cNvCxnSpPr/>
            <p:nvPr/>
          </p:nvCxnSpPr>
          <p:spPr>
            <a:xfrm>
              <a:off x="6205463" y="1274362"/>
              <a:ext cx="0" cy="1823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ector recto 247"/>
            <p:cNvCxnSpPr/>
            <p:nvPr/>
          </p:nvCxnSpPr>
          <p:spPr>
            <a:xfrm>
              <a:off x="8559800" y="1456743"/>
              <a:ext cx="0" cy="4292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ector recto 249"/>
            <p:cNvCxnSpPr/>
            <p:nvPr/>
          </p:nvCxnSpPr>
          <p:spPr>
            <a:xfrm>
              <a:off x="8739113" y="1449852"/>
              <a:ext cx="962476" cy="456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ector recto 250"/>
            <p:cNvCxnSpPr/>
            <p:nvPr/>
          </p:nvCxnSpPr>
          <p:spPr>
            <a:xfrm>
              <a:off x="8739113" y="1270771"/>
              <a:ext cx="0" cy="1823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ector recto 251"/>
            <p:cNvCxnSpPr/>
            <p:nvPr/>
          </p:nvCxnSpPr>
          <p:spPr>
            <a:xfrm>
              <a:off x="9688889" y="1463500"/>
              <a:ext cx="0" cy="44576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ector recto 266"/>
            <p:cNvCxnSpPr/>
            <p:nvPr/>
          </p:nvCxnSpPr>
          <p:spPr>
            <a:xfrm>
              <a:off x="10992610" y="1270771"/>
              <a:ext cx="0" cy="60102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9126821D-4FFB-F342-92FF-B7B57937286F}"/>
              </a:ext>
            </a:extLst>
          </p:cNvPr>
          <p:cNvSpPr/>
          <p:nvPr/>
        </p:nvSpPr>
        <p:spPr>
          <a:xfrm>
            <a:off x="3168136" y="1575407"/>
            <a:ext cx="1963450" cy="1135583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A5A27111-4FC6-DF4F-A412-A2CB742A9EE0}"/>
              </a:ext>
            </a:extLst>
          </p:cNvPr>
          <p:cNvSpPr/>
          <p:nvPr/>
        </p:nvSpPr>
        <p:spPr>
          <a:xfrm>
            <a:off x="6918831" y="1609150"/>
            <a:ext cx="2502673" cy="1135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27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7217"/>
            <a:ext cx="12192000" cy="53224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DBDF36E1-5094-4C77-A302-0A92858B2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5" t="71141" r="57184"/>
          <a:stretch/>
        </p:blipFill>
        <p:spPr>
          <a:xfrm>
            <a:off x="440387" y="2809619"/>
            <a:ext cx="3247998" cy="2340959"/>
          </a:xfrm>
          <a:prstGeom prst="rect">
            <a:avLst/>
          </a:prstGeom>
        </p:spPr>
      </p:pic>
      <p:pic>
        <p:nvPicPr>
          <p:cNvPr id="10" name="Imagen 3">
            <a:extLst>
              <a:ext uri="{FF2B5EF4-FFF2-40B4-BE49-F238E27FC236}">
                <a16:creationId xmlns:a16="http://schemas.microsoft.com/office/drawing/2014/main" id="{29EC7F61-D591-4C5E-9EF6-AFD2796F4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15" t="15626" r="37452" b="55191"/>
          <a:stretch/>
        </p:blipFill>
        <p:spPr>
          <a:xfrm>
            <a:off x="64064" y="226771"/>
            <a:ext cx="5869246" cy="2175669"/>
          </a:xfrm>
          <a:prstGeom prst="rect">
            <a:avLst/>
          </a:prstGeom>
        </p:spPr>
      </p:pic>
      <p:pic>
        <p:nvPicPr>
          <p:cNvPr id="9" name="Imagen 5">
            <a:extLst>
              <a:ext uri="{FF2B5EF4-FFF2-40B4-BE49-F238E27FC236}">
                <a16:creationId xmlns:a16="http://schemas.microsoft.com/office/drawing/2014/main" id="{3A953E56-B2EF-4803-BFCB-1B333443A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60" t="43858" r="35922"/>
          <a:stretch/>
        </p:blipFill>
        <p:spPr>
          <a:xfrm>
            <a:off x="7428729" y="167515"/>
            <a:ext cx="3552434" cy="48815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275850"/>
            <a:ext cx="12192000" cy="1572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CCDB28E-1712-4AD0-BB47-F4487DE8E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87" y="543931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Avanzando</a:t>
            </a:r>
            <a:r>
              <a:rPr lang="en-US" sz="4000" dirty="0"/>
              <a:t> </a:t>
            </a:r>
            <a:r>
              <a:rPr lang="en-US" sz="4000" dirty="0" err="1"/>
              <a:t>hacia</a:t>
            </a:r>
            <a:r>
              <a:rPr lang="en-US" sz="4000" dirty="0"/>
              <a:t> las </a:t>
            </a:r>
            <a:r>
              <a:rPr lang="en-US" sz="4000" dirty="0" err="1"/>
              <a:t>metas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936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49086"/>
            <a:ext cx="14598821" cy="8207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7208" y="-19596"/>
            <a:ext cx="428885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R" sz="4400" dirty="0">
                <a:latin typeface="+mj-lt"/>
              </a:rPr>
              <a:t>Uso de datos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4339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317"/>
            <a:ext cx="14695714" cy="6373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990" y="230188"/>
            <a:ext cx="777720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R" sz="4400" dirty="0">
                <a:latin typeface="+mj-lt"/>
              </a:rPr>
              <a:t>Entender ”público meta”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7196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B77B8DE-2882-44D1-8758-BB5E39ED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Trifinio KPIs </a:t>
            </a:r>
            <a:r>
              <a:rPr lang="en-US" dirty="0" err="1"/>
              <a:t>Adopción</a:t>
            </a:r>
            <a:r>
              <a:rPr lang="en-US" dirty="0"/>
              <a:t> &amp; </a:t>
            </a:r>
            <a:r>
              <a:rPr lang="en-US" dirty="0" err="1"/>
              <a:t>Rendimiento</a:t>
            </a:r>
            <a:br>
              <a:rPr lang="en-US" dirty="0"/>
            </a:b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381A96-6A4A-46A7-AD11-8F1D030E0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5" t="15626" r="37379" b="52205"/>
          <a:stretch/>
        </p:blipFill>
        <p:spPr>
          <a:xfrm>
            <a:off x="390616" y="1027905"/>
            <a:ext cx="6532698" cy="27305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2FCA6DC-CFD4-4D86-A381-B3CE812AA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62" t="39107" r="57985" b="4699"/>
          <a:stretch/>
        </p:blipFill>
        <p:spPr>
          <a:xfrm>
            <a:off x="7151866" y="1222418"/>
            <a:ext cx="3813960" cy="53343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0A3732E-6591-4CD7-93AA-82F493D9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51" t="71819" r="37815" b="6328"/>
          <a:stretch/>
        </p:blipFill>
        <p:spPr>
          <a:xfrm>
            <a:off x="519938" y="3889613"/>
            <a:ext cx="4380707" cy="25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42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B77B8DE-2882-44D1-8758-BB5E39ED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Trifinio KPIs </a:t>
            </a:r>
            <a:r>
              <a:rPr lang="en-US" dirty="0" err="1"/>
              <a:t>Rentabilidad</a:t>
            </a:r>
            <a:r>
              <a:rPr lang="en-US" dirty="0"/>
              <a:t> y </a:t>
            </a:r>
            <a:r>
              <a:rPr lang="en-US" dirty="0" err="1"/>
              <a:t>Economía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Finca</a:t>
            </a:r>
            <a:br>
              <a:rPr lang="en-US" dirty="0"/>
            </a:br>
            <a:endParaRPr lang="en-US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2CD9E26-0454-4E6D-A822-50BF63D8C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98" t="15355" r="57767" b="40532"/>
          <a:stretch/>
        </p:blipFill>
        <p:spPr>
          <a:xfrm>
            <a:off x="274994" y="1226919"/>
            <a:ext cx="3262684" cy="361901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B6F091B-C57F-4E7C-9B94-88BF164DD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56" t="15848" r="37233" b="61814"/>
          <a:stretch/>
        </p:blipFill>
        <p:spPr>
          <a:xfrm>
            <a:off x="400235" y="4920164"/>
            <a:ext cx="3137443" cy="178098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BA2D272-C08F-4A8E-8519-CCC600A04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2" t="59468" r="37452"/>
          <a:stretch/>
        </p:blipFill>
        <p:spPr>
          <a:xfrm>
            <a:off x="4182258" y="1627287"/>
            <a:ext cx="7896723" cy="415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01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ABCA7-A816-834B-83F6-51A0998E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Ejemplo</a:t>
            </a:r>
            <a:r>
              <a:rPr lang="en-US" dirty="0"/>
              <a:t> – </a:t>
            </a:r>
            <a:r>
              <a:rPr lang="en-US" dirty="0" err="1"/>
              <a:t>Líneas</a:t>
            </a:r>
            <a:r>
              <a:rPr lang="en-US" dirty="0"/>
              <a:t> Verdes de FMO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2D19C-05A2-5F40-80A2-AC7875080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/>
              <a:t>Necesidad por política interna </a:t>
            </a:r>
            <a:r>
              <a:rPr lang="es-ES_tradnl" b="1" dirty="0"/>
              <a:t>demostrar 20% de mejora </a:t>
            </a:r>
            <a:r>
              <a:rPr lang="es-ES_tradnl" dirty="0"/>
              <a:t>en GEI, o energía, o agua.</a:t>
            </a:r>
          </a:p>
          <a:p>
            <a:r>
              <a:rPr lang="es-ES_tradnl" dirty="0"/>
              <a:t>Costo de M&amp;E por cliente -  USD$250 a US$1,000 (no viable para mercado meta de </a:t>
            </a:r>
            <a:r>
              <a:rPr lang="es-ES_tradnl" dirty="0" err="1"/>
              <a:t>PyMEs</a:t>
            </a:r>
            <a:r>
              <a:rPr lang="es-ES_tradnl" dirty="0"/>
              <a:t>)</a:t>
            </a:r>
          </a:p>
          <a:p>
            <a:r>
              <a:rPr lang="es-ES_tradnl" dirty="0"/>
              <a:t>Una propuesta diferente</a:t>
            </a:r>
          </a:p>
          <a:p>
            <a:pPr lvl="1"/>
            <a:r>
              <a:rPr lang="es-ES_tradnl" dirty="0"/>
              <a:t>Definir una lista de inversiones donde la probabilidad de no lograr 20% es casi nula</a:t>
            </a:r>
          </a:p>
          <a:p>
            <a:pPr lvl="1"/>
            <a:r>
              <a:rPr lang="es-ES_tradnl" dirty="0"/>
              <a:t>Agregar los “Sí” por política nacional (energía renovable, reciclaje, lista corta de certificaciones)</a:t>
            </a:r>
          </a:p>
          <a:p>
            <a:pPr lvl="1"/>
            <a:r>
              <a:rPr lang="es-ES_tradnl" dirty="0"/>
              <a:t>Lista ”Gris” para todo que cliente esté dispuesto a realizar M&amp;E</a:t>
            </a:r>
          </a:p>
          <a:p>
            <a:r>
              <a:rPr lang="es-ES_tradnl" dirty="0"/>
              <a:t>M&amp;E: tamaño y cantidad – seguimiento estadístico</a:t>
            </a:r>
          </a:p>
        </p:txBody>
      </p:sp>
    </p:spTree>
    <p:extLst>
      <p:ext uri="{BB962C8B-B14F-4D97-AF65-F5344CB8AC3E}">
        <p14:creationId xmlns:p14="http://schemas.microsoft.com/office/powerpoint/2010/main" val="2327812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4435-B79B-AD46-8A4A-E251E9FAC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127FA2-47DB-B348-9EFD-C43AC2210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51" y="251872"/>
            <a:ext cx="8859186" cy="6354255"/>
          </a:xfrm>
        </p:spPr>
      </p:pic>
    </p:spTree>
    <p:extLst>
      <p:ext uri="{BB962C8B-B14F-4D97-AF65-F5344CB8AC3E}">
        <p14:creationId xmlns:p14="http://schemas.microsoft.com/office/powerpoint/2010/main" val="3006160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2EEF9-ED52-4114-9768-B2ACDFB2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Parámetros - Agricultura Sostenible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DA0672B-7EBF-D941-A2D6-FAAB27FDB4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3196218"/>
              </p:ext>
            </p:extLst>
          </p:nvPr>
        </p:nvGraphicFramePr>
        <p:xfrm>
          <a:off x="1003300" y="1695292"/>
          <a:ext cx="4889501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9501">
                  <a:extLst>
                    <a:ext uri="{9D8B030D-6E8A-4147-A177-3AD203B41FA5}">
                      <a16:colId xmlns:a16="http://schemas.microsoft.com/office/drawing/2014/main" val="1389013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z="2400" noProof="0"/>
                        <a:t>Ambientales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033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b="1" noProof="0" dirty="0"/>
                        <a:t>Requisitos tierra y efectos suelo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804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b="1" noProof="0"/>
                        <a:t>Uso del agua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90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b="1" noProof="0"/>
                        <a:t>Vulnerabilidad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609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b="1" noProof="0"/>
                        <a:t>Huella de GEI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313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b="1" noProof="0"/>
                        <a:t>Energía utilizada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363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b="1" noProof="0"/>
                        <a:t>Residuos (sólidos y tóxicos)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14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b="1" noProof="0" dirty="0"/>
                        <a:t>Insumos químicos (fertilizantes y pesticidas)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355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02E1C333-1EBF-7C46-BED9-35CAC83C63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002390"/>
              </p:ext>
            </p:extLst>
          </p:nvPr>
        </p:nvGraphicFramePr>
        <p:xfrm>
          <a:off x="6489700" y="1757045"/>
          <a:ext cx="525780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389013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z="2400" noProof="0"/>
                        <a:t>Productor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033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b="1" noProof="0"/>
                        <a:t>Productividad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804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b="1" noProof="0"/>
                        <a:t>Calidad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90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b="1" noProof="0"/>
                        <a:t>Costos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609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b="1" noProof="0"/>
                        <a:t>Precio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313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b="1" noProof="0"/>
                        <a:t>Estructura de mercado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363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b="1" noProof="0" dirty="0"/>
                        <a:t>Viabilidad de </a:t>
                      </a:r>
                      <a:r>
                        <a:rPr lang="es-ES_tradnl" sz="2000" b="1" i="1" noProof="0" dirty="0" err="1"/>
                        <a:t>cluster</a:t>
                      </a:r>
                      <a:r>
                        <a:rPr lang="es-ES_tradnl" sz="2000" b="1" noProof="0" dirty="0"/>
                        <a:t> y comunidad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144609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84EE7FE-1CF4-1C4E-919F-396562D358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00529"/>
              </p:ext>
            </p:extLst>
          </p:nvPr>
        </p:nvGraphicFramePr>
        <p:xfrm>
          <a:off x="5422900" y="5073015"/>
          <a:ext cx="52578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389013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z="2400" noProof="0"/>
                        <a:t>Seguridad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033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b="1" noProof="0"/>
                        <a:t>Accidentes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804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b="1" noProof="0"/>
                        <a:t>Químicos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90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b="1" noProof="0" dirty="0"/>
                        <a:t>Entorno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609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182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E32C9-A7D3-1B46-A325-C978FAE58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Lista</a:t>
            </a:r>
            <a:r>
              <a:rPr lang="en-US" dirty="0"/>
              <a:t> Pre-</a:t>
            </a:r>
            <a:r>
              <a:rPr lang="en-US" dirty="0" err="1"/>
              <a:t>aprobada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2D0BB84-71D1-FD4F-B057-D8E7B8367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90223"/>
            <a:ext cx="10406632" cy="5277553"/>
          </a:xfrm>
        </p:spPr>
      </p:pic>
    </p:spTree>
    <p:extLst>
      <p:ext uri="{BB962C8B-B14F-4D97-AF65-F5344CB8AC3E}">
        <p14:creationId xmlns:p14="http://schemas.microsoft.com/office/powerpoint/2010/main" val="4247540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884E6-7D50-EE46-B023-3A47E141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EA97A6-EE27-8A47-8934-D662A2BC7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22" y="154130"/>
            <a:ext cx="8740514" cy="6549739"/>
          </a:xfrm>
        </p:spPr>
      </p:pic>
    </p:spTree>
    <p:extLst>
      <p:ext uri="{BB962C8B-B14F-4D97-AF65-F5344CB8AC3E}">
        <p14:creationId xmlns:p14="http://schemas.microsoft.com/office/powerpoint/2010/main" val="4110135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884E6-7D50-EE46-B023-3A47E141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Motores</a:t>
            </a:r>
            <a:r>
              <a:rPr lang="en-US" dirty="0"/>
              <a:t> de diesel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A6619-941D-8140-93F6-F83C11B85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R" dirty="0"/>
              <a:t>Sustitución de motores para autobuses y camiones. Se busca la una reducción de al menos un 20% en materia particulada, son elegibles los siguientes reemplazos:</a:t>
            </a:r>
          </a:p>
          <a:p>
            <a:pPr marL="0" indent="0">
              <a:buNone/>
            </a:pPr>
            <a:endParaRPr lang="es-CR" dirty="0"/>
          </a:p>
          <a:p>
            <a:pPr marL="0" indent="0">
              <a:buNone/>
            </a:pPr>
            <a:r>
              <a:rPr lang="es-CR" dirty="0"/>
              <a:t>• Euro I a Euro II o superior</a:t>
            </a:r>
          </a:p>
          <a:p>
            <a:pPr marL="0" indent="0">
              <a:buNone/>
            </a:pPr>
            <a:r>
              <a:rPr lang="es-CR" dirty="0"/>
              <a:t>• Euro II (96) a Euro II (98) o superior</a:t>
            </a:r>
          </a:p>
          <a:p>
            <a:pPr marL="0" indent="0">
              <a:buNone/>
            </a:pPr>
            <a:r>
              <a:rPr lang="es-CR" dirty="0"/>
              <a:t>• Euro II (98) a Euro IV o superior</a:t>
            </a:r>
          </a:p>
          <a:p>
            <a:pPr marL="0" indent="0">
              <a:buNone/>
            </a:pPr>
            <a:r>
              <a:rPr lang="es-CR" dirty="0"/>
              <a:t>• Euro III a Euro IV o superior</a:t>
            </a:r>
          </a:p>
          <a:p>
            <a:pPr marL="0" indent="0">
              <a:buNone/>
            </a:pPr>
            <a:r>
              <a:rPr lang="es-CR" dirty="0"/>
              <a:t>• Euro IV a Euro VI</a:t>
            </a:r>
          </a:p>
          <a:p>
            <a:pPr marL="0" indent="0">
              <a:buNone/>
            </a:pPr>
            <a:r>
              <a:rPr lang="es-CR" dirty="0"/>
              <a:t>• Euro V a Euro 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112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ABCA7-A816-834B-83F6-51A0998E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Ejemplo</a:t>
            </a:r>
            <a:r>
              <a:rPr lang="en-US" sz="4000" dirty="0"/>
              <a:t> – Bono Verde FIRA -Agricultura </a:t>
            </a:r>
            <a:r>
              <a:rPr lang="en-US" sz="4000" dirty="0" err="1"/>
              <a:t>Protegida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2D19C-05A2-5F40-80A2-AC7875080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/>
              <a:t>Cartera grande y en expansión – en particular tomate</a:t>
            </a:r>
          </a:p>
          <a:p>
            <a:r>
              <a:rPr lang="es-ES_tradnl" dirty="0"/>
              <a:t>Costo de M&amp;E por cliente inviable – revisión ex ante y ex post para determinar para ver impacto.  </a:t>
            </a:r>
          </a:p>
          <a:p>
            <a:r>
              <a:rPr lang="es-ES_tradnl" dirty="0"/>
              <a:t>Interesados en certificación internacional </a:t>
            </a:r>
            <a:r>
              <a:rPr lang="es-ES_tradnl" dirty="0" err="1"/>
              <a:t>Climate</a:t>
            </a:r>
            <a:r>
              <a:rPr lang="es-ES_tradnl" dirty="0"/>
              <a:t> Bonds </a:t>
            </a:r>
            <a:r>
              <a:rPr lang="es-ES_tradnl" dirty="0" err="1"/>
              <a:t>Initiative</a:t>
            </a:r>
            <a:endParaRPr lang="es-ES_tradnl" dirty="0"/>
          </a:p>
          <a:p>
            <a:pPr lvl="1"/>
            <a:r>
              <a:rPr lang="es-ES_tradnl" dirty="0"/>
              <a:t>Reducción GEI o vulnerabilidad (evento climáticos, resiliencia) </a:t>
            </a:r>
          </a:p>
          <a:p>
            <a:r>
              <a:rPr lang="es-ES_tradnl" dirty="0"/>
              <a:t>Objetivos nacionales (Presidencia)</a:t>
            </a:r>
          </a:p>
          <a:p>
            <a:pPr lvl="1"/>
            <a:r>
              <a:rPr lang="es-ES_tradnl" dirty="0"/>
              <a:t>Agua, agua y agua. Resiliencia. Productividad.</a:t>
            </a:r>
          </a:p>
          <a:p>
            <a:r>
              <a:rPr lang="es-ES_tradnl" dirty="0"/>
              <a:t>Opciones</a:t>
            </a:r>
          </a:p>
          <a:p>
            <a:pPr lvl="1"/>
            <a:r>
              <a:rPr lang="es-ES_tradnl" dirty="0"/>
              <a:t>Financiar ”todo” - M&amp;E todo y asignar a beneficios</a:t>
            </a:r>
          </a:p>
          <a:p>
            <a:pPr lvl="1"/>
            <a:r>
              <a:rPr lang="es-ES_tradnl" dirty="0"/>
              <a:t>Financiar ciertas zonas o productos selectivamente, M&amp;E con más alta probabilidad</a:t>
            </a:r>
          </a:p>
          <a:p>
            <a:pPr lvl="1"/>
            <a:r>
              <a:rPr lang="es-ES_tradnl" dirty="0"/>
              <a:t>Financiar basado en características de la inversión (infraestructura)</a:t>
            </a:r>
          </a:p>
          <a:p>
            <a:r>
              <a:rPr lang="es-ES_tradnl" dirty="0"/>
              <a:t>Punto clave era el desempeño relativa a línea base, normalizado</a:t>
            </a:r>
          </a:p>
          <a:p>
            <a:pPr lvl="1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14386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EB64E759-75D1-7549-A39A-D10ED93E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8" name="Slide Number Placeholder 2">
            <a:extLst>
              <a:ext uri="{FF2B5EF4-FFF2-40B4-BE49-F238E27FC236}">
                <a16:creationId xmlns:a16="http://schemas.microsoft.com/office/drawing/2014/main" id="{9A9439FA-6721-2C49-9E1E-D5C1DC19DE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530A1B-0F5B-B140-97A5-3EE4971857D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9459" name="officeArt object">
            <a:extLst>
              <a:ext uri="{FF2B5EF4-FFF2-40B4-BE49-F238E27FC236}">
                <a16:creationId xmlns:a16="http://schemas.microsoft.com/office/drawing/2014/main" id="{CCEF3247-62FD-1240-A71B-756D5CF27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153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4F10F6D-08DF-B04B-8318-7FDEF1F8A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482" name="Slide Number Placeholder 2">
            <a:extLst>
              <a:ext uri="{FF2B5EF4-FFF2-40B4-BE49-F238E27FC236}">
                <a16:creationId xmlns:a16="http://schemas.microsoft.com/office/drawing/2014/main" id="{45FC4E6C-7200-DC40-86CC-C883EBFBB2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DDB754-F900-A644-83A5-D8EABBF48A08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0483" name="officeArt object">
            <a:extLst>
              <a:ext uri="{FF2B5EF4-FFF2-40B4-BE49-F238E27FC236}">
                <a16:creationId xmlns:a16="http://schemas.microsoft.com/office/drawing/2014/main" id="{A07B70E0-FD49-7442-AE2E-78975DE59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46038"/>
            <a:ext cx="91059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005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173A8DEF-2FDA-0841-81EF-0C41BB68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2530" name="Slide Number Placeholder 2">
            <a:extLst>
              <a:ext uri="{FF2B5EF4-FFF2-40B4-BE49-F238E27FC236}">
                <a16:creationId xmlns:a16="http://schemas.microsoft.com/office/drawing/2014/main" id="{BBF3F2DB-70D9-184B-B01F-9DFFE0486E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61AE24-A3D0-C743-9FC4-E3F2B9143FF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5D0EAFCB-79D2-494C-A53C-333437023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090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2EEF9-ED52-4114-9768-B2ACDFB2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Ejemplo</a:t>
            </a:r>
            <a:r>
              <a:rPr lang="en-US" sz="4000" dirty="0"/>
              <a:t> – Bono Verde FIRA -Agricultura </a:t>
            </a:r>
            <a:r>
              <a:rPr lang="en-US" sz="4000" dirty="0" err="1"/>
              <a:t>Protegida</a:t>
            </a:r>
            <a:endParaRPr lang="en-U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49D91D-EDF3-43EE-BEF5-879149A1D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CR" sz="3700" dirty="0"/>
              <a:t>Comparaciones a través de múltiples dimensiones relacionadas con la sostenibilidad</a:t>
            </a:r>
          </a:p>
          <a:p>
            <a:r>
              <a:rPr lang="es-CR" sz="3700" dirty="0"/>
              <a:t>Productividad</a:t>
            </a:r>
          </a:p>
          <a:p>
            <a:r>
              <a:rPr lang="es-CR" sz="3700" dirty="0"/>
              <a:t>Requisitos de suelo y tierra</a:t>
            </a:r>
          </a:p>
          <a:p>
            <a:r>
              <a:rPr lang="es-CR" sz="3700" dirty="0"/>
              <a:t>Uso del agua</a:t>
            </a:r>
          </a:p>
          <a:p>
            <a:r>
              <a:rPr lang="es-CR" sz="3700" dirty="0"/>
              <a:t>Vulnerabilidad</a:t>
            </a:r>
          </a:p>
          <a:p>
            <a:r>
              <a:rPr lang="es-CR" sz="3700" dirty="0"/>
              <a:t>Huella de GEI</a:t>
            </a:r>
          </a:p>
          <a:p>
            <a:r>
              <a:rPr lang="es-CR" sz="3700" dirty="0"/>
              <a:t>Energía usada</a:t>
            </a:r>
          </a:p>
          <a:p>
            <a:r>
              <a:rPr lang="es-CR" sz="3700" dirty="0"/>
              <a:t>Insumos químicos (fertilizantes y pesticidas)</a:t>
            </a:r>
          </a:p>
          <a:p>
            <a:r>
              <a:rPr lang="es-CR" sz="3700" dirty="0"/>
              <a:t>Residuos</a:t>
            </a:r>
          </a:p>
          <a:p>
            <a:r>
              <a:rPr lang="es-CR" sz="3700" dirty="0"/>
              <a:t>Cuestiones laborales</a:t>
            </a:r>
          </a:p>
          <a:p>
            <a:endParaRPr lang="es-C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084C33-AEBF-DF43-B098-47895CE1E6C5}"/>
              </a:ext>
            </a:extLst>
          </p:cNvPr>
          <p:cNvSpPr/>
          <p:nvPr/>
        </p:nvSpPr>
        <p:spPr>
          <a:xfrm>
            <a:off x="853190" y="2473377"/>
            <a:ext cx="4183505" cy="197870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5F9AE0-DB48-894E-AB40-2AC5954AF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85" y="2806700"/>
            <a:ext cx="838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30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2EEF9-ED52-4114-9768-B2ACDFB2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Ejemplo</a:t>
            </a:r>
            <a:r>
              <a:rPr lang="en-US" sz="4000" dirty="0"/>
              <a:t> – Bono Verde FIRA -Agricultura </a:t>
            </a:r>
            <a:r>
              <a:rPr lang="en-US" sz="4000" dirty="0" err="1"/>
              <a:t>Protegida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084C33-AEBF-DF43-B098-47895CE1E6C5}"/>
              </a:ext>
            </a:extLst>
          </p:cNvPr>
          <p:cNvSpPr/>
          <p:nvPr/>
        </p:nvSpPr>
        <p:spPr>
          <a:xfrm>
            <a:off x="853190" y="2473377"/>
            <a:ext cx="4183505" cy="158895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5F9AE0-DB48-894E-AB40-2AC5954AF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85" y="2806700"/>
            <a:ext cx="838200" cy="622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E0ED2-9A28-BE47-9AD2-155A755EBD81}"/>
              </a:ext>
            </a:extLst>
          </p:cNvPr>
          <p:cNvSpPr txBox="1"/>
          <p:nvPr/>
        </p:nvSpPr>
        <p:spPr>
          <a:xfrm>
            <a:off x="584616" y="3642610"/>
            <a:ext cx="5816184" cy="9144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AFC411-2C99-574F-A2D6-57EA6F430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90" y="3837965"/>
            <a:ext cx="2257685" cy="5236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49D91D-EDF3-43EE-BEF5-879149A1D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CR" sz="3700" dirty="0"/>
              <a:t>Comparaciones a través de múltiples dimensiones relacionadas con la sostenibilidad</a:t>
            </a:r>
          </a:p>
          <a:p>
            <a:r>
              <a:rPr lang="es-CR" sz="3700" dirty="0"/>
              <a:t>Productividad</a:t>
            </a:r>
          </a:p>
          <a:p>
            <a:r>
              <a:rPr lang="es-CR" sz="3700" dirty="0"/>
              <a:t>Requisitos de suelo y tierra</a:t>
            </a:r>
          </a:p>
          <a:p>
            <a:r>
              <a:rPr lang="es-CR" sz="3700" dirty="0"/>
              <a:t>Uso del agua</a:t>
            </a:r>
          </a:p>
          <a:p>
            <a:r>
              <a:rPr lang="es-CR" sz="3700" dirty="0"/>
              <a:t>Vulnerabilidad</a:t>
            </a:r>
          </a:p>
          <a:p>
            <a:r>
              <a:rPr lang="es-CR" sz="3700" dirty="0"/>
              <a:t>Huella de GEI</a:t>
            </a:r>
          </a:p>
          <a:p>
            <a:r>
              <a:rPr lang="es-CR" sz="3700" dirty="0"/>
              <a:t>Energía usada</a:t>
            </a:r>
          </a:p>
          <a:p>
            <a:r>
              <a:rPr lang="es-CR" sz="3700" dirty="0"/>
              <a:t>Insumos químicos (fertilizantes y pesticidas)</a:t>
            </a:r>
          </a:p>
          <a:p>
            <a:r>
              <a:rPr lang="es-CR" sz="3700" dirty="0"/>
              <a:t>Residuos</a:t>
            </a:r>
          </a:p>
          <a:p>
            <a:r>
              <a:rPr lang="es-CR" sz="3700" dirty="0"/>
              <a:t>Cuestiones laborales</a:t>
            </a:r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643256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2EEF9-ED52-4114-9768-B2ACDFB2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Ejemplo</a:t>
            </a:r>
            <a:r>
              <a:rPr lang="en-US" sz="4000" dirty="0"/>
              <a:t> – Bono Verde FIRA -Agricultura </a:t>
            </a:r>
            <a:r>
              <a:rPr lang="en-US" sz="4000" dirty="0" err="1"/>
              <a:t>Protegida</a:t>
            </a:r>
            <a:endParaRPr lang="en-U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49D91D-EDF3-43EE-BEF5-879149A1D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CR" sz="3700" dirty="0"/>
              <a:t>Comparaciones a través de múltiples dimensiones relacionadas con la sostenibilidad</a:t>
            </a:r>
          </a:p>
          <a:p>
            <a:r>
              <a:rPr lang="es-CR" sz="3700" dirty="0"/>
              <a:t>Productividad</a:t>
            </a:r>
          </a:p>
          <a:p>
            <a:r>
              <a:rPr lang="es-CR" sz="3700" dirty="0"/>
              <a:t>Requisitos de suelo y tierra</a:t>
            </a:r>
          </a:p>
          <a:p>
            <a:r>
              <a:rPr lang="es-CR" sz="3700" dirty="0"/>
              <a:t>Uso del agua</a:t>
            </a:r>
          </a:p>
          <a:p>
            <a:r>
              <a:rPr lang="es-CR" sz="3700" dirty="0"/>
              <a:t>Vulnerabilidad</a:t>
            </a:r>
          </a:p>
          <a:p>
            <a:r>
              <a:rPr lang="es-CR" sz="3700" dirty="0"/>
              <a:t>Huella de GEI</a:t>
            </a:r>
          </a:p>
          <a:p>
            <a:r>
              <a:rPr lang="es-CR" sz="3700" dirty="0"/>
              <a:t>Energía usada</a:t>
            </a:r>
          </a:p>
          <a:p>
            <a:r>
              <a:rPr lang="es-CR" sz="3700" dirty="0"/>
              <a:t>Insumos químicos (fertilizantes y pesticidas)</a:t>
            </a:r>
          </a:p>
          <a:p>
            <a:r>
              <a:rPr lang="es-CR" sz="3700" dirty="0"/>
              <a:t>Residuos</a:t>
            </a:r>
          </a:p>
          <a:p>
            <a:r>
              <a:rPr lang="es-CR" sz="3700" dirty="0"/>
              <a:t>Cuestiones laborales</a:t>
            </a:r>
          </a:p>
          <a:p>
            <a:endParaRPr lang="es-C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084C33-AEBF-DF43-B098-47895CE1E6C5}"/>
              </a:ext>
            </a:extLst>
          </p:cNvPr>
          <p:cNvSpPr/>
          <p:nvPr/>
        </p:nvSpPr>
        <p:spPr>
          <a:xfrm>
            <a:off x="853190" y="2473377"/>
            <a:ext cx="4183505" cy="158895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5F9AE0-DB48-894E-AB40-2AC5954AF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85" y="2806700"/>
            <a:ext cx="838200" cy="622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E0ED2-9A28-BE47-9AD2-155A755EBD81}"/>
              </a:ext>
            </a:extLst>
          </p:cNvPr>
          <p:cNvSpPr txBox="1"/>
          <p:nvPr/>
        </p:nvSpPr>
        <p:spPr>
          <a:xfrm>
            <a:off x="584616" y="3642610"/>
            <a:ext cx="5816184" cy="9144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AFC411-2C99-574F-A2D6-57EA6F430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90" y="3837965"/>
            <a:ext cx="2257685" cy="523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346681-9145-8348-8786-9C5BCEC8B74C}"/>
              </a:ext>
            </a:extLst>
          </p:cNvPr>
          <p:cNvSpPr txBox="1"/>
          <p:nvPr/>
        </p:nvSpPr>
        <p:spPr>
          <a:xfrm>
            <a:off x="9793184" y="3776644"/>
            <a:ext cx="1625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Invernaderos</a:t>
            </a:r>
            <a:r>
              <a:rPr lang="en-US" dirty="0"/>
              <a:t> y </a:t>
            </a:r>
          </a:p>
          <a:p>
            <a:r>
              <a:rPr lang="en-US" dirty="0" err="1"/>
              <a:t>Malla</a:t>
            </a:r>
            <a:r>
              <a:rPr lang="en-US" dirty="0"/>
              <a:t> </a:t>
            </a:r>
            <a:r>
              <a:rPr lang="en-US" dirty="0" err="1"/>
              <a:t>Sombra</a:t>
            </a:r>
            <a:endParaRPr lang="en-US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6EC7F84-C803-0542-BFF9-E55613666D5A}"/>
              </a:ext>
            </a:extLst>
          </p:cNvPr>
          <p:cNvSpPr/>
          <p:nvPr/>
        </p:nvSpPr>
        <p:spPr>
          <a:xfrm>
            <a:off x="9046980" y="3946159"/>
            <a:ext cx="546725" cy="28106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01F7BE5-8FEA-EE45-B98A-EB65A9D3F51B}"/>
              </a:ext>
            </a:extLst>
          </p:cNvPr>
          <p:cNvSpPr/>
          <p:nvPr/>
        </p:nvSpPr>
        <p:spPr>
          <a:xfrm>
            <a:off x="6881944" y="2977316"/>
            <a:ext cx="546725" cy="28106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CE212B-AF78-374F-9A5B-2D7C8A886137}"/>
              </a:ext>
            </a:extLst>
          </p:cNvPr>
          <p:cNvSpPr txBox="1"/>
          <p:nvPr/>
        </p:nvSpPr>
        <p:spPr>
          <a:xfrm>
            <a:off x="7682253" y="2911841"/>
            <a:ext cx="384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Varias</a:t>
            </a:r>
            <a:r>
              <a:rPr lang="en-US" dirty="0"/>
              <a:t> </a:t>
            </a:r>
            <a:r>
              <a:rPr lang="en-US" dirty="0" err="1"/>
              <a:t>tecnologías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baja</a:t>
            </a:r>
            <a:r>
              <a:rPr lang="en-US" dirty="0"/>
              <a:t> a </a:t>
            </a:r>
            <a:r>
              <a:rPr lang="en-US" dirty="0" err="1"/>
              <a:t>alta</a:t>
            </a:r>
            <a:r>
              <a:rPr lang="en-US" dirty="0"/>
              <a:t> </a:t>
            </a:r>
            <a:r>
              <a:rPr lang="en-US" dirty="0" err="1"/>
              <a:t>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294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2EEF9-ED52-4114-9768-B2ACDFB2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Retos M&amp;E en la agricultura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49D91D-EDF3-43EE-BEF5-879149A1D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484" y="1855606"/>
            <a:ext cx="10727961" cy="4351338"/>
          </a:xfrm>
        </p:spPr>
        <p:txBody>
          <a:bodyPr>
            <a:normAutofit fontScale="92500" lnSpcReduction="20000"/>
          </a:bodyPr>
          <a:lstStyle/>
          <a:p>
            <a:r>
              <a:rPr lang="es-CR" dirty="0"/>
              <a:t>Muchos variables relevantes e importantes</a:t>
            </a:r>
          </a:p>
          <a:p>
            <a:pPr lvl="1"/>
            <a:r>
              <a:rPr lang="es-CR" dirty="0"/>
              <a:t>Poco correlación entre grupos de variables</a:t>
            </a:r>
          </a:p>
          <a:p>
            <a:r>
              <a:rPr lang="es-CR" dirty="0"/>
              <a:t>Externalidades y consecuencias no-intencionales (ej productividad corto versus largo plazo, control patógenos y riesgos)</a:t>
            </a:r>
          </a:p>
          <a:p>
            <a:r>
              <a:rPr lang="es-CR" dirty="0"/>
              <a:t>Muchos factores exógenos (tiempo, clima, mercados, efecto intermediarios)</a:t>
            </a:r>
          </a:p>
          <a:p>
            <a:r>
              <a:rPr lang="es-CR" dirty="0"/>
              <a:t>Heterogeniedad de la población – no existe productor ”típico” - ni siquiera ”promedio”. Tamaño, ubicación, tecnificación, técnicas, ...</a:t>
            </a:r>
          </a:p>
          <a:p>
            <a:r>
              <a:rPr lang="es-CR" dirty="0"/>
              <a:t>¿Línea base?</a:t>
            </a:r>
          </a:p>
          <a:p>
            <a:r>
              <a:rPr lang="es-CR" dirty="0"/>
              <a:t>Modelo causal es crítico -- MUCHA mitología acumulada que interfiere</a:t>
            </a:r>
          </a:p>
          <a:p>
            <a:r>
              <a:rPr lang="es-CR" dirty="0"/>
              <a:t>Complejo y costoso =&gt; estrategias para ”simplificar”</a:t>
            </a:r>
          </a:p>
          <a:p>
            <a:r>
              <a:rPr lang="es-CR" dirty="0"/>
              <a:t>El mercado y la competencia ya están definiendo criterios, pero variados</a:t>
            </a:r>
          </a:p>
        </p:txBody>
      </p:sp>
    </p:spTree>
    <p:extLst>
      <p:ext uri="{BB962C8B-B14F-4D97-AF65-F5344CB8AC3E}">
        <p14:creationId xmlns:p14="http://schemas.microsoft.com/office/powerpoint/2010/main" val="1261434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2EEF9-ED52-4114-9768-B2ACDFB2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Conclusiones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49D91D-EDF3-43EE-BEF5-879149A1D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R" dirty="0"/>
              <a:t>Consideraciones M&amp;E deben que ser incorporados en el diseño del proyecto (iniciativa, programa, política, línea de crédito)</a:t>
            </a:r>
          </a:p>
          <a:p>
            <a:pPr lvl="1"/>
            <a:r>
              <a:rPr lang="es-CR" dirty="0"/>
              <a:t>Objetivos Programáticos</a:t>
            </a:r>
          </a:p>
          <a:p>
            <a:pPr lvl="1"/>
            <a:r>
              <a:rPr lang="es-CR" dirty="0"/>
              <a:t>Factibilidad y costo de demostrar resultados</a:t>
            </a:r>
          </a:p>
          <a:p>
            <a:r>
              <a:rPr lang="es-CR" dirty="0"/>
              <a:t>Mucho cuidado (Ifs en particular):</a:t>
            </a:r>
          </a:p>
          <a:p>
            <a:pPr lvl="1"/>
            <a:r>
              <a:rPr lang="es-CR" dirty="0"/>
              <a:t>Cuidado con la ”caja negra”</a:t>
            </a:r>
          </a:p>
          <a:p>
            <a:pPr lvl="1"/>
            <a:r>
              <a:rPr lang="es-CR" dirty="0"/>
              <a:t>No confundir intenciones y resultados </a:t>
            </a:r>
          </a:p>
          <a:p>
            <a:pPr lvl="1"/>
            <a:r>
              <a:rPr lang="es-CR" dirty="0"/>
              <a:t>Definir meta, estrategia, indicadores</a:t>
            </a:r>
          </a:p>
          <a:p>
            <a:r>
              <a:rPr lang="es-CR" dirty="0"/>
              <a:t>Invertir en planificación ahorra mucho dinero y confusión, y permite programas mejor direccionados con la misión y objetivos y más costo-efectivos.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070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0A61EB-468E-4C34-8899-B14B9E146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Teoría de Cambio y M&amp;E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7070326-059D-EF4D-99D7-9142BFD1F7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5622947"/>
              </p:ext>
            </p:extLst>
          </p:nvPr>
        </p:nvGraphicFramePr>
        <p:xfrm>
          <a:off x="721317" y="1570805"/>
          <a:ext cx="10749366" cy="275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A5A9750-1B5B-CA4B-8B82-59128939CF77}"/>
              </a:ext>
            </a:extLst>
          </p:cNvPr>
          <p:cNvSpPr txBox="1"/>
          <p:nvPr/>
        </p:nvSpPr>
        <p:spPr>
          <a:xfrm>
            <a:off x="1813301" y="4396971"/>
            <a:ext cx="321113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_tradnl" b="1" dirty="0"/>
              <a:t>Fase de Monitoreo – ”Acciones”</a:t>
            </a:r>
          </a:p>
          <a:p>
            <a:r>
              <a:rPr lang="es-ES_tradnl" dirty="0"/>
              <a:t>Esfuerzos</a:t>
            </a:r>
          </a:p>
          <a:p>
            <a:r>
              <a:rPr lang="es-ES_tradnl" dirty="0"/>
              <a:t>Intenciones</a:t>
            </a:r>
          </a:p>
          <a:p>
            <a:r>
              <a:rPr lang="es-ES_tradnl" dirty="0"/>
              <a:t>Comunicar esfuerzos ”reales”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85C19-C572-DC4E-BC1E-75D7ADA34030}"/>
              </a:ext>
            </a:extLst>
          </p:cNvPr>
          <p:cNvSpPr txBox="1"/>
          <p:nvPr/>
        </p:nvSpPr>
        <p:spPr>
          <a:xfrm>
            <a:off x="7364485" y="4361426"/>
            <a:ext cx="3433504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_tradnl" b="1" dirty="0"/>
              <a:t>Fase de Evaluación – “Resultados”</a:t>
            </a:r>
          </a:p>
          <a:p>
            <a:r>
              <a:rPr lang="es-ES_tradnl" dirty="0"/>
              <a:t>Datos indicativos para éxito</a:t>
            </a:r>
          </a:p>
          <a:p>
            <a:r>
              <a:rPr lang="es-ES_tradnl" dirty="0"/>
              <a:t>Intenciones no valen</a:t>
            </a:r>
          </a:p>
          <a:p>
            <a:r>
              <a:rPr lang="es-ES_tradnl" dirty="0"/>
              <a:t>Comunicar ”impacto”</a:t>
            </a:r>
          </a:p>
        </p:txBody>
      </p:sp>
      <p:sp>
        <p:nvSpPr>
          <p:cNvPr id="13" name="Right Bracket 12">
            <a:extLst>
              <a:ext uri="{FF2B5EF4-FFF2-40B4-BE49-F238E27FC236}">
                <a16:creationId xmlns:a16="http://schemas.microsoft.com/office/drawing/2014/main" id="{3E74374E-393B-E645-B44A-C37127C261F9}"/>
              </a:ext>
            </a:extLst>
          </p:cNvPr>
          <p:cNvSpPr/>
          <p:nvPr/>
        </p:nvSpPr>
        <p:spPr>
          <a:xfrm rot="5400000">
            <a:off x="8973517" y="2278254"/>
            <a:ext cx="108489" cy="311515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020B8C-8C5A-A84A-B335-C15CDFBB4740}"/>
              </a:ext>
            </a:extLst>
          </p:cNvPr>
          <p:cNvCxnSpPr>
            <a:stCxn id="13" idx="2"/>
          </p:cNvCxnSpPr>
          <p:nvPr/>
        </p:nvCxnSpPr>
        <p:spPr>
          <a:xfrm>
            <a:off x="9027761" y="3890078"/>
            <a:ext cx="0" cy="371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Bracket 17">
            <a:extLst>
              <a:ext uri="{FF2B5EF4-FFF2-40B4-BE49-F238E27FC236}">
                <a16:creationId xmlns:a16="http://schemas.microsoft.com/office/drawing/2014/main" id="{0CA8E87A-88AB-A644-B1EC-173325EBB126}"/>
              </a:ext>
            </a:extLst>
          </p:cNvPr>
          <p:cNvSpPr/>
          <p:nvPr/>
        </p:nvSpPr>
        <p:spPr>
          <a:xfrm rot="5400000">
            <a:off x="3680846" y="1821055"/>
            <a:ext cx="201477" cy="393656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477413A-E900-7545-A91E-C9D4630E1D65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3781584" y="3890078"/>
            <a:ext cx="1" cy="371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0AA4A1-EA2F-1343-AEA3-147D3D8997E3}"/>
              </a:ext>
            </a:extLst>
          </p:cNvPr>
          <p:cNvCxnSpPr>
            <a:cxnSpLocks/>
          </p:cNvCxnSpPr>
          <p:nvPr/>
        </p:nvCxnSpPr>
        <p:spPr>
          <a:xfrm flipH="1">
            <a:off x="6617776" y="1441342"/>
            <a:ext cx="960895" cy="3316638"/>
          </a:xfrm>
          <a:prstGeom prst="line">
            <a:avLst/>
          </a:prstGeom>
          <a:ln w="139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00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188AA91E-340B-5C42-B4AA-EBF8B52FB7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6318197"/>
              </p:ext>
            </p:extLst>
          </p:nvPr>
        </p:nvGraphicFramePr>
        <p:xfrm>
          <a:off x="604434" y="3742961"/>
          <a:ext cx="10749366" cy="275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0A8ED47-32DA-BD4B-B4C1-FBDE197B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Ejemplo</a:t>
            </a:r>
            <a:r>
              <a:rPr lang="en-US" dirty="0"/>
              <a:t>: Café- </a:t>
            </a:r>
            <a:r>
              <a:rPr lang="en-US" dirty="0" err="1"/>
              <a:t>programa</a:t>
            </a:r>
            <a:r>
              <a:rPr lang="en-US" dirty="0"/>
              <a:t> para </a:t>
            </a:r>
            <a:r>
              <a:rPr lang="en-US" dirty="0" err="1"/>
              <a:t>productores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38C458-D284-564F-9290-6ED4474784C5}"/>
              </a:ext>
            </a:extLst>
          </p:cNvPr>
          <p:cNvSpPr txBox="1"/>
          <p:nvPr/>
        </p:nvSpPr>
        <p:spPr>
          <a:xfrm>
            <a:off x="1104625" y="1536174"/>
            <a:ext cx="8728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/>
              <a:t>Hipótesis</a:t>
            </a:r>
            <a:r>
              <a:rPr lang="es-ES_tradnl" sz="2400" dirty="0"/>
              <a:t>:</a:t>
            </a:r>
          </a:p>
          <a:p>
            <a:r>
              <a:rPr lang="es-ES_tradnl" sz="2400" dirty="0"/>
              <a:t>Mejoro la condición de mis proveedores productores de café pagando un sobreprecio por saco de café.</a:t>
            </a:r>
          </a:p>
          <a:p>
            <a:endParaRPr lang="es-ES_tradnl" sz="2400" dirty="0"/>
          </a:p>
          <a:p>
            <a:r>
              <a:rPr lang="es-ES_tradnl" sz="2400" b="1" dirty="0"/>
              <a:t>Temas</a:t>
            </a:r>
            <a:r>
              <a:rPr lang="es-ES_tradnl" sz="2400" dirty="0"/>
              <a:t>:</a:t>
            </a:r>
          </a:p>
          <a:p>
            <a:r>
              <a:rPr lang="es-ES_tradnl" sz="2400" dirty="0"/>
              <a:t>¿Por buen desempeño? U otra característica?</a:t>
            </a:r>
          </a:p>
          <a:p>
            <a:r>
              <a:rPr lang="es-ES_tradnl" sz="2400" dirty="0"/>
              <a:t>¿A todos?</a:t>
            </a:r>
          </a:p>
          <a:p>
            <a:r>
              <a:rPr lang="es-ES_tradnl" sz="2400" dirty="0"/>
              <a:t>¿Cuánto? </a:t>
            </a:r>
          </a:p>
          <a:p>
            <a:endParaRPr lang="es-ES_tradnl" sz="2400" dirty="0"/>
          </a:p>
          <a:p>
            <a:endParaRPr lang="es-ES_tradnl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C84A8C-1EEC-EB42-8F1F-FED5BBBE8D8D}"/>
              </a:ext>
            </a:extLst>
          </p:cNvPr>
          <p:cNvSpPr txBox="1"/>
          <p:nvPr/>
        </p:nvSpPr>
        <p:spPr>
          <a:xfrm>
            <a:off x="959369" y="5633011"/>
            <a:ext cx="1062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USD/CHF	           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precio</a:t>
            </a:r>
            <a:r>
              <a:rPr lang="en-US" dirty="0"/>
              <a:t>        </a:t>
            </a:r>
            <a:r>
              <a:rPr lang="en-US" dirty="0" err="1"/>
              <a:t>Aumento</a:t>
            </a:r>
            <a:r>
              <a:rPr lang="en-US" dirty="0"/>
              <a:t> $/kg </a:t>
            </a:r>
            <a:r>
              <a:rPr lang="en-US" dirty="0" err="1"/>
              <a:t>recibido</a:t>
            </a:r>
            <a:r>
              <a:rPr lang="en-US" dirty="0"/>
              <a:t>	Más </a:t>
            </a:r>
            <a:r>
              <a:rPr lang="en-US" dirty="0" err="1"/>
              <a:t>rentables</a:t>
            </a:r>
            <a:r>
              <a:rPr lang="en-US" dirty="0"/>
              <a:t>	    </a:t>
            </a:r>
            <a:r>
              <a:rPr lang="en-US" dirty="0" err="1"/>
              <a:t>Mejoras</a:t>
            </a:r>
            <a:r>
              <a:rPr lang="en-US" dirty="0"/>
              <a:t> </a:t>
            </a:r>
            <a:r>
              <a:rPr lang="en-US" dirty="0" err="1"/>
              <a:t>condiciones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07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0FE85-7D86-F944-81EE-68B67ED9C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Programa</a:t>
            </a:r>
            <a:r>
              <a:rPr lang="en-US" dirty="0"/>
              <a:t> </a:t>
            </a:r>
            <a:r>
              <a:rPr lang="en-US" dirty="0" err="1"/>
              <a:t>financiamiento</a:t>
            </a:r>
            <a:r>
              <a:rPr lang="en-US" dirty="0"/>
              <a:t> ”</a:t>
            </a:r>
            <a:r>
              <a:rPr lang="en-US" dirty="0" err="1"/>
              <a:t>sobre-precio</a:t>
            </a:r>
            <a:r>
              <a:rPr lang="en-US" dirty="0"/>
              <a:t>”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DBD51B-992B-0543-8B47-DE37F656B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9877691"/>
              </p:ext>
            </p:extLst>
          </p:nvPr>
        </p:nvGraphicFramePr>
        <p:xfrm>
          <a:off x="-413479" y="1439333"/>
          <a:ext cx="1176727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683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93C8A-6134-9A44-AF6B-55E71CA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D7F10-A141-8747-9503-4A60366844F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2944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ES_tradnl" b="1" dirty="0">
                <a:latin typeface="Courier" pitchFamily="2" charset="0"/>
              </a:rPr>
              <a:t>Comunicado de Prensa – Banco de Desarrollo</a:t>
            </a:r>
          </a:p>
          <a:p>
            <a:pPr marL="0" indent="0">
              <a:buNone/>
            </a:pPr>
            <a:r>
              <a:rPr lang="es-ES_tradnl" dirty="0">
                <a:latin typeface="Courier" pitchFamily="2" charset="0"/>
              </a:rPr>
              <a:t>”El Banco de Desarrollo y </a:t>
            </a:r>
            <a:r>
              <a:rPr lang="es-ES_tradnl" i="1" dirty="0" err="1">
                <a:latin typeface="Courier" pitchFamily="2" charset="0"/>
              </a:rPr>
              <a:t>MarcaGrande</a:t>
            </a:r>
            <a:r>
              <a:rPr lang="es-ES_tradnl" dirty="0">
                <a:latin typeface="Courier" pitchFamily="2" charset="0"/>
              </a:rPr>
              <a:t> anuncian el éxito de primer ciclo del Programa de Café Sostenible. 6,150 productores </a:t>
            </a:r>
            <a:r>
              <a:rPr lang="es-ES_tradnl" dirty="0" err="1">
                <a:latin typeface="Courier" pitchFamily="2" charset="0"/>
              </a:rPr>
              <a:t>PyMEs</a:t>
            </a:r>
            <a:r>
              <a:rPr lang="es-ES_tradnl" dirty="0">
                <a:latin typeface="Courier" pitchFamily="2" charset="0"/>
              </a:rPr>
              <a:t> de café en tres zonas productoras recibieron más de USD1.7 millones en sobreprecio, así mejorando sus retornos económicos y su situación de vida...” </a:t>
            </a:r>
          </a:p>
        </p:txBody>
      </p:sp>
    </p:spTree>
    <p:extLst>
      <p:ext uri="{BB962C8B-B14F-4D97-AF65-F5344CB8AC3E}">
        <p14:creationId xmlns:p14="http://schemas.microsoft.com/office/powerpoint/2010/main" val="1508803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8ED47-32DA-BD4B-B4C1-FBDE197B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Café- </a:t>
            </a:r>
            <a:r>
              <a:rPr lang="en-US" dirty="0" err="1"/>
              <a:t>situación</a:t>
            </a:r>
            <a:r>
              <a:rPr lang="en-US" dirty="0"/>
              <a:t> </a:t>
            </a:r>
            <a:r>
              <a:rPr lang="en-US" dirty="0" err="1"/>
              <a:t>productores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38C458-D284-564F-9290-6ED4474784C5}"/>
              </a:ext>
            </a:extLst>
          </p:cNvPr>
          <p:cNvSpPr txBox="1"/>
          <p:nvPr/>
        </p:nvSpPr>
        <p:spPr>
          <a:xfrm>
            <a:off x="1089635" y="1690688"/>
            <a:ext cx="43298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Hipótesis</a:t>
            </a:r>
            <a:r>
              <a:rPr lang="en-US" dirty="0"/>
              <a:t>:</a:t>
            </a:r>
          </a:p>
          <a:p>
            <a:r>
              <a:rPr lang="en-US" dirty="0" err="1"/>
              <a:t>Mejorar</a:t>
            </a:r>
            <a:r>
              <a:rPr lang="en-US" dirty="0"/>
              <a:t> la </a:t>
            </a:r>
            <a:r>
              <a:rPr lang="en-US" dirty="0" err="1"/>
              <a:t>condición</a:t>
            </a:r>
            <a:r>
              <a:rPr lang="en-US" dirty="0"/>
              <a:t> de mis </a:t>
            </a:r>
            <a:r>
              <a:rPr lang="en-US" dirty="0" err="1"/>
              <a:t>proveedores</a:t>
            </a:r>
            <a:r>
              <a:rPr lang="en-US" dirty="0"/>
              <a:t> </a:t>
            </a:r>
            <a:r>
              <a:rPr lang="en-US" dirty="0" err="1"/>
              <a:t>productores</a:t>
            </a:r>
            <a:r>
              <a:rPr lang="en-US" dirty="0"/>
              <a:t> de café </a:t>
            </a:r>
            <a:r>
              <a:rPr lang="en-US" dirty="0" err="1"/>
              <a:t>pagando</a:t>
            </a:r>
            <a:r>
              <a:rPr lang="en-US" dirty="0"/>
              <a:t> un </a:t>
            </a:r>
            <a:r>
              <a:rPr lang="en-US" dirty="0" err="1"/>
              <a:t>sobreprecio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saco</a:t>
            </a:r>
            <a:r>
              <a:rPr lang="en-US" dirty="0"/>
              <a:t> de café.</a:t>
            </a:r>
          </a:p>
          <a:p>
            <a:endParaRPr lang="en-US" dirty="0"/>
          </a:p>
          <a:p>
            <a:r>
              <a:rPr lang="en-US" b="1" dirty="0" err="1"/>
              <a:t>Temas</a:t>
            </a:r>
            <a:r>
              <a:rPr lang="en-US" dirty="0"/>
              <a:t>:</a:t>
            </a:r>
          </a:p>
          <a:p>
            <a:r>
              <a:rPr lang="en-US" dirty="0"/>
              <a:t>Por </a:t>
            </a:r>
            <a:r>
              <a:rPr lang="en-US" dirty="0" err="1"/>
              <a:t>buen</a:t>
            </a:r>
            <a:r>
              <a:rPr lang="en-US" dirty="0"/>
              <a:t> </a:t>
            </a:r>
            <a:r>
              <a:rPr lang="en-US" dirty="0" err="1"/>
              <a:t>desempeño</a:t>
            </a:r>
            <a:r>
              <a:rPr lang="en-US" dirty="0"/>
              <a:t>? U </a:t>
            </a:r>
            <a:r>
              <a:rPr lang="en-US" dirty="0" err="1"/>
              <a:t>otro</a:t>
            </a:r>
            <a:r>
              <a:rPr lang="en-US" dirty="0"/>
              <a:t> </a:t>
            </a:r>
            <a:r>
              <a:rPr lang="en-US" dirty="0" err="1"/>
              <a:t>característica</a:t>
            </a:r>
            <a:r>
              <a:rPr lang="en-US" dirty="0"/>
              <a:t>?</a:t>
            </a:r>
          </a:p>
          <a:p>
            <a:r>
              <a:rPr lang="en-US" dirty="0"/>
              <a:t>A </a:t>
            </a:r>
            <a:r>
              <a:rPr lang="en-US" dirty="0" err="1"/>
              <a:t>todos</a:t>
            </a:r>
            <a:r>
              <a:rPr lang="en-US" dirty="0"/>
              <a:t>?</a:t>
            </a:r>
          </a:p>
          <a:p>
            <a:r>
              <a:rPr lang="en-US" dirty="0" err="1"/>
              <a:t>Cuánto</a:t>
            </a:r>
            <a:r>
              <a:rPr lang="en-US" dirty="0"/>
              <a:t>? 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188AA91E-340B-5C42-B4AA-EBF8B52FB77E}"/>
              </a:ext>
            </a:extLst>
          </p:cNvPr>
          <p:cNvGraphicFramePr>
            <a:graphicFrameLocks/>
          </p:cNvGraphicFramePr>
          <p:nvPr/>
        </p:nvGraphicFramePr>
        <p:xfrm>
          <a:off x="604434" y="3742961"/>
          <a:ext cx="10749366" cy="275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6C84A8C-1EEC-EB42-8F1F-FED5BBBE8D8D}"/>
              </a:ext>
            </a:extLst>
          </p:cNvPr>
          <p:cNvSpPr txBox="1"/>
          <p:nvPr/>
        </p:nvSpPr>
        <p:spPr>
          <a:xfrm>
            <a:off x="959369" y="5633011"/>
            <a:ext cx="1062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USD/CHF	           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precio</a:t>
            </a:r>
            <a:r>
              <a:rPr lang="en-US" dirty="0"/>
              <a:t>        </a:t>
            </a:r>
            <a:r>
              <a:rPr lang="en-US" dirty="0" err="1"/>
              <a:t>Aumento</a:t>
            </a:r>
            <a:r>
              <a:rPr lang="en-US" dirty="0"/>
              <a:t> $/kg </a:t>
            </a:r>
            <a:r>
              <a:rPr lang="en-US" dirty="0" err="1"/>
              <a:t>recibido</a:t>
            </a:r>
            <a:r>
              <a:rPr lang="en-US" dirty="0"/>
              <a:t>	Más </a:t>
            </a:r>
            <a:r>
              <a:rPr lang="en-US" dirty="0" err="1"/>
              <a:t>rentables</a:t>
            </a:r>
            <a:r>
              <a:rPr lang="en-US" dirty="0"/>
              <a:t>	    </a:t>
            </a:r>
            <a:r>
              <a:rPr lang="en-US" dirty="0" err="1"/>
              <a:t>Mejoras</a:t>
            </a:r>
            <a:r>
              <a:rPr lang="en-US" dirty="0"/>
              <a:t> </a:t>
            </a:r>
            <a:r>
              <a:rPr lang="en-US" dirty="0" err="1"/>
              <a:t>condiciones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2038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3080A1A1B58547A66A381FAAB4896B" ma:contentTypeVersion="10" ma:contentTypeDescription="Create a new document." ma:contentTypeScope="" ma:versionID="b3163a5f4881fe3fa0dd525c9398c990">
  <xsd:schema xmlns:xsd="http://www.w3.org/2001/XMLSchema" xmlns:xs="http://www.w3.org/2001/XMLSchema" xmlns:p="http://schemas.microsoft.com/office/2006/metadata/properties" xmlns:ns2="cdc7663a-08f0-4737-9e8c-148ce897a09c" xmlns:ns3="a02d9897-dc9c-47da-8ee1-c51d0c773f9f" targetNamespace="http://schemas.microsoft.com/office/2006/metadata/properties" ma:root="true" ma:fieldsID="18ae935a6bc661ad8a0b8dae309d2e3d" ns2:_="" ns3:_="">
    <xsd:import namespace="cdc7663a-08f0-4737-9e8c-148ce897a09c"/>
    <xsd:import namespace="a02d9897-dc9c-47da-8ee1-c51d0c773f9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c7663a-08f0-4737-9e8c-148ce897a09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2d9897-dc9c-47da-8ee1-c51d0c773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dc7663a-08f0-4737-9e8c-148ce897a09c">EZSHARE-1590319330-23143</_dlc_DocId>
    <_dlc_DocIdUrl xmlns="cdc7663a-08f0-4737-9e8c-148ce897a09c">
      <Url>https://idbg.sharepoint.com/teams/ezShareTestArea/_layouts/15/DocIdRedir.aspx?ID=EZSHARE-1590319330-23143</Url>
      <Description>EZSHARE-1590319330-23143</Description>
    </_dlc_DocIdUrl>
  </documentManagement>
</p:properties>
</file>

<file path=customXml/itemProps1.xml><?xml version="1.0" encoding="utf-8"?>
<ds:datastoreItem xmlns:ds="http://schemas.openxmlformats.org/officeDocument/2006/customXml" ds:itemID="{C3439903-C7F5-4751-9A85-CA9C9C7D28E7}"/>
</file>

<file path=customXml/itemProps2.xml><?xml version="1.0" encoding="utf-8"?>
<ds:datastoreItem xmlns:ds="http://schemas.openxmlformats.org/officeDocument/2006/customXml" ds:itemID="{AD9619FB-2B97-4A3A-9C48-C9CA22BC741F}"/>
</file>

<file path=customXml/itemProps3.xml><?xml version="1.0" encoding="utf-8"?>
<ds:datastoreItem xmlns:ds="http://schemas.openxmlformats.org/officeDocument/2006/customXml" ds:itemID="{D2D54FDD-8B03-499B-A118-B57C5395D086}"/>
</file>

<file path=customXml/itemProps4.xml><?xml version="1.0" encoding="utf-8"?>
<ds:datastoreItem xmlns:ds="http://schemas.openxmlformats.org/officeDocument/2006/customXml" ds:itemID="{C5712C97-1A9B-4766-B0B0-7A3435B2A386}"/>
</file>

<file path=docProps/app.xml><?xml version="1.0" encoding="utf-8"?>
<Properties xmlns="http://schemas.openxmlformats.org/officeDocument/2006/extended-properties" xmlns:vt="http://schemas.openxmlformats.org/officeDocument/2006/docPropsVTypes">
  <TotalTime>50717</TotalTime>
  <Words>2045</Words>
  <Application>Microsoft Macintosh PowerPoint</Application>
  <PresentationFormat>Widescreen</PresentationFormat>
  <Paragraphs>508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ＭＳ Ｐゴシック</vt:lpstr>
      <vt:lpstr>Arial</vt:lpstr>
      <vt:lpstr>Calibri</vt:lpstr>
      <vt:lpstr>Calibri Light</vt:lpstr>
      <vt:lpstr>Courier</vt:lpstr>
      <vt:lpstr>Tema de Office</vt:lpstr>
      <vt:lpstr>M&amp;E y Teoría de Cambio en Agricultura</vt:lpstr>
      <vt:lpstr>Agricultura – situación</vt:lpstr>
      <vt:lpstr>Parámetros - Agricultura Sostenible</vt:lpstr>
      <vt:lpstr>Retos M&amp;E en la agricultura</vt:lpstr>
      <vt:lpstr>Teoría de Cambio y M&amp;E</vt:lpstr>
      <vt:lpstr>Ejemplo: Café- programa para productores</vt:lpstr>
      <vt:lpstr>Programa financiamiento ”sobre-precio”</vt:lpstr>
      <vt:lpstr>PowerPoint Presentation</vt:lpstr>
      <vt:lpstr>Café- situación productores</vt:lpstr>
      <vt:lpstr>Café- situación productores</vt:lpstr>
      <vt:lpstr>PowerPoint Presentation</vt:lpstr>
      <vt:lpstr>PowerPoint Presentation</vt:lpstr>
      <vt:lpstr>Costos de Producción – Costa Rica 2016</vt:lpstr>
      <vt:lpstr>Café- situación productores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Factores con influencia positiva sobre rendimiento</vt:lpstr>
      <vt:lpstr>PowerPoint Presentation</vt:lpstr>
      <vt:lpstr>Avanzando hacia las metas</vt:lpstr>
      <vt:lpstr>PowerPoint Presentation</vt:lpstr>
      <vt:lpstr>PowerPoint Presentation</vt:lpstr>
      <vt:lpstr>Trifinio KPIs Adopción &amp; Rendimiento </vt:lpstr>
      <vt:lpstr>Trifinio KPIs Rentabilidad y Economía en Finca </vt:lpstr>
      <vt:lpstr>Ejemplo – Líneas Verdes de FMO</vt:lpstr>
      <vt:lpstr>PowerPoint Presentation</vt:lpstr>
      <vt:lpstr>Lista Pre-aprobada</vt:lpstr>
      <vt:lpstr>PowerPoint Presentation</vt:lpstr>
      <vt:lpstr>Motores de diesel</vt:lpstr>
      <vt:lpstr>Ejemplo – Bono Verde FIRA -Agricultura Protegida</vt:lpstr>
      <vt:lpstr>PowerPoint Presentation</vt:lpstr>
      <vt:lpstr>PowerPoint Presentation</vt:lpstr>
      <vt:lpstr>PowerPoint Presentation</vt:lpstr>
      <vt:lpstr>Ejemplo – Bono Verde FIRA -Agricultura Protegida</vt:lpstr>
      <vt:lpstr>Ejemplo – Bono Verde FIRA -Agricultura Protegida</vt:lpstr>
      <vt:lpstr>Ejemplo – Bono Verde FIRA -Agricultura Protegida</vt:lpstr>
      <vt:lpstr>Conclusiones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Markets Intelligence Center</dc:title>
  <dc:creator>Alejandro Roblero</dc:creator>
  <cp:lastModifiedBy>Lawrence Pratt</cp:lastModifiedBy>
  <cp:revision>143</cp:revision>
  <dcterms:created xsi:type="dcterms:W3CDTF">2017-07-17T01:40:58Z</dcterms:created>
  <dcterms:modified xsi:type="dcterms:W3CDTF">2018-11-07T15:06:38Z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0x010100443080A1A1B58547A66A381FAAB4896B</vt:lpwstr>
  </property>
  <property fmtid="{D5CDD505-2E9C-101B-9397-08002B2CF9AE}" pid="3" name="_dlc_DocIdItemGuid">
    <vt:lpwstr>84caebaa-6968-4f79-b981-1074130bfe2e</vt:lpwstr>
  </property>
</Properties>
</file>