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3" r:id="rId2"/>
    <p:sldMasterId id="2147483661" r:id="rId3"/>
  </p:sldMasterIdLst>
  <p:notesMasterIdLst>
    <p:notesMasterId r:id="rId14"/>
  </p:notesMasterIdLst>
  <p:sldIdLst>
    <p:sldId id="282" r:id="rId4"/>
    <p:sldId id="272" r:id="rId5"/>
    <p:sldId id="257" r:id="rId6"/>
    <p:sldId id="273" r:id="rId7"/>
    <p:sldId id="283" r:id="rId8"/>
    <p:sldId id="260" r:id="rId9"/>
    <p:sldId id="284" r:id="rId10"/>
    <p:sldId id="285" r:id="rId11"/>
    <p:sldId id="265" r:id="rId12"/>
    <p:sldId id="286" r:id="rId13"/>
  </p:sldIdLst>
  <p:sldSz cx="9144000" cy="5715000" type="screen16x10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k Rodriguez Maldonado" initials="ERM" lastIdx="1" clrIdx="0">
    <p:extLst>
      <p:ext uri="{19B8F6BF-5375-455C-9EA6-DF929625EA0E}">
        <p15:presenceInfo xmlns:p15="http://schemas.microsoft.com/office/powerpoint/2012/main" userId="S-1-5-21-85988526-1914181042-473644946-3468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41" autoAdjust="0"/>
  </p:normalViewPr>
  <p:slideViewPr>
    <p:cSldViewPr snapToGrid="0" snapToObjects="1">
      <p:cViewPr varScale="1">
        <p:scale>
          <a:sx n="84" d="100"/>
          <a:sy n="84" d="100"/>
        </p:scale>
        <p:origin x="990" y="7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CA" sz="1200" b="1" i="0" u="none" strike="noStrike" kern="1200" spc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CA" sz="1200" noProof="0" dirty="0" smtClean="0"/>
              <a:t>Structure according to category of the sustainable portfolio</a:t>
            </a:r>
            <a:endParaRPr lang="en-CA" sz="1200" noProof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CA" sz="1200" b="1" i="0" u="none" strike="noStrike" kern="1200" spc="0" baseline="0" noProof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Hoja1!$O$3</c:f>
              <c:strCache>
                <c:ptCount val="1"/>
                <c:pt idx="0">
                  <c:v>Ecoturismo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Hoja1!$P$2</c:f>
              <c:numCache>
                <c:formatCode>0.0%</c:formatCode>
                <c:ptCount val="1"/>
                <c:pt idx="0">
                  <c:v>1.6307998237063721E-6</c:v>
                </c:pt>
              </c:numCache>
            </c:numRef>
          </c:cat>
          <c:val>
            <c:numRef>
              <c:f>Hoja1!$P$3</c:f>
              <c:numCache>
                <c:formatCode>0.0%</c:formatCode>
                <c:ptCount val="1"/>
                <c:pt idx="0">
                  <c:v>1.0165622183580822E-3</c:v>
                </c:pt>
              </c:numCache>
            </c:numRef>
          </c:val>
        </c:ser>
        <c:ser>
          <c:idx val="1"/>
          <c:order val="1"/>
          <c:tx>
            <c:strRef>
              <c:f>Hoja1!$O$4</c:f>
              <c:strCache>
                <c:ptCount val="1"/>
                <c:pt idx="0">
                  <c:v>Biodigestores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222222222222223E-2"/>
                  <c:y val="-0.25462962962962965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Biodigestors</a:t>
                    </a:r>
                    <a:r>
                      <a:rPr lang="en-US" baseline="0" dirty="0" smtClean="0"/>
                      <a:t>, </a:t>
                    </a:r>
                    <a:fld id="{29E5B7A7-6F65-405F-B290-E7B4EBFCE7FA}" type="VALUE">
                      <a:rPr lang="en-US" baseline="0"/>
                      <a:pPr/>
                      <a:t>[VALOR]</a:t>
                    </a:fld>
                    <a:endParaRPr lang="en-US" baseline="0" dirty="0" smtClean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Hoja1!$P$2</c:f>
              <c:numCache>
                <c:formatCode>0.0%</c:formatCode>
                <c:ptCount val="1"/>
                <c:pt idx="0">
                  <c:v>1.6307998237063721E-6</c:v>
                </c:pt>
              </c:numCache>
            </c:numRef>
          </c:cat>
          <c:val>
            <c:numRef>
              <c:f>Hoja1!$P$4</c:f>
              <c:numCache>
                <c:formatCode>0.0%</c:formatCode>
                <c:ptCount val="1"/>
                <c:pt idx="0">
                  <c:v>2.1423355140150611E-2</c:v>
                </c:pt>
              </c:numCache>
            </c:numRef>
          </c:val>
        </c:ser>
        <c:ser>
          <c:idx val="2"/>
          <c:order val="2"/>
          <c:tx>
            <c:strRef>
              <c:f>Hoja1!$O$5</c:f>
              <c:strCache>
                <c:ptCount val="1"/>
                <c:pt idx="0">
                  <c:v>Uso Eficiente de la Energía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5555555555555552E-2"/>
                  <c:y val="0.222139896390106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Energy Efficiency</a:t>
                    </a:r>
                    <a:r>
                      <a:rPr lang="en-US" baseline="0" dirty="0" smtClean="0"/>
                      <a:t>, </a:t>
                    </a:r>
                    <a:fld id="{1EFAABBD-06DD-4102-A7A8-C20119D9A7D3}" type="VALUE">
                      <a:rPr lang="en-US" baseline="0"/>
                      <a:pPr/>
                      <a:t>[VALOR]</a:t>
                    </a:fld>
                    <a:endParaRPr lang="en-US" baseline="0" dirty="0" smtClean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Hoja1!$P$2</c:f>
              <c:numCache>
                <c:formatCode>0.0%</c:formatCode>
                <c:ptCount val="1"/>
                <c:pt idx="0">
                  <c:v>1.6307998237063721E-6</c:v>
                </c:pt>
              </c:numCache>
            </c:numRef>
          </c:cat>
          <c:val>
            <c:numRef>
              <c:f>Hoja1!$P$5</c:f>
              <c:numCache>
                <c:formatCode>0.0%</c:formatCode>
                <c:ptCount val="1"/>
                <c:pt idx="0">
                  <c:v>5.6093847368133581E-2</c:v>
                </c:pt>
              </c:numCache>
            </c:numRef>
          </c:val>
        </c:ser>
        <c:ser>
          <c:idx val="3"/>
          <c:order val="3"/>
          <c:tx>
            <c:strRef>
              <c:f>Hoja1!$O$6</c:f>
              <c:strCache>
                <c:ptCount val="1"/>
                <c:pt idx="0">
                  <c:v>Forestal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3333333333333336"/>
                  <c:y val="-0.236111111111111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Forestry</a:t>
                    </a:r>
                    <a:r>
                      <a:rPr lang="en-US" baseline="0" dirty="0" smtClean="0"/>
                      <a:t>, </a:t>
                    </a:r>
                    <a:fld id="{09DEE5FC-8DDA-4693-B302-EEFAA37BF332}" type="VALUE">
                      <a:rPr lang="en-US" baseline="0"/>
                      <a:pPr/>
                      <a:t>[VALOR]</a:t>
                    </a:fld>
                    <a:endParaRPr lang="en-US" baseline="0" dirty="0" smtClean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Hoja1!$P$2</c:f>
              <c:numCache>
                <c:formatCode>0.0%</c:formatCode>
                <c:ptCount val="1"/>
                <c:pt idx="0">
                  <c:v>1.6307998237063721E-6</c:v>
                </c:pt>
              </c:numCache>
            </c:numRef>
          </c:cat>
          <c:val>
            <c:numRef>
              <c:f>Hoja1!$P$6</c:f>
              <c:numCache>
                <c:formatCode>0.0%</c:formatCode>
                <c:ptCount val="1"/>
                <c:pt idx="0">
                  <c:v>7.1649047157923751E-2</c:v>
                </c:pt>
              </c:numCache>
            </c:numRef>
          </c:val>
        </c:ser>
        <c:ser>
          <c:idx val="4"/>
          <c:order val="4"/>
          <c:tx>
            <c:strRef>
              <c:f>Hoja1!$O$7</c:f>
              <c:strCache>
                <c:ptCount val="1"/>
                <c:pt idx="0">
                  <c:v>Energía Renovable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26250010936132978"/>
                  <c:y val="0.21704468300045301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algn="l">
                      <a:defRPr sz="9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 smtClean="0"/>
                      <a:t>Renewable Energy, </a:t>
                    </a:r>
                    <a:fld id="{7627A3E9-4599-43A3-BA9A-366D90A132A3}" type="VALUE">
                      <a:rPr lang="en-US" baseline="0"/>
                      <a:pPr algn="l">
                        <a:defRPr/>
                      </a:pPr>
                      <a:t>[VALOR]</a:t>
                    </a:fld>
                    <a:endParaRPr lang="en-US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l"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931955380577425"/>
                      <c:h val="0.16873955921372308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Hoja1!$P$2</c:f>
              <c:numCache>
                <c:formatCode>0.0%</c:formatCode>
                <c:ptCount val="1"/>
                <c:pt idx="0">
                  <c:v>1.6307998237063721E-6</c:v>
                </c:pt>
              </c:numCache>
            </c:numRef>
          </c:cat>
          <c:val>
            <c:numRef>
              <c:f>Hoja1!$P$7</c:f>
              <c:numCache>
                <c:formatCode>0.0%</c:formatCode>
                <c:ptCount val="1"/>
                <c:pt idx="0">
                  <c:v>0.13070031574262866</c:v>
                </c:pt>
              </c:numCache>
            </c:numRef>
          </c:val>
        </c:ser>
        <c:ser>
          <c:idx val="5"/>
          <c:order val="5"/>
          <c:tx>
            <c:strRef>
              <c:f>Hoja1!$O$8</c:f>
              <c:strCache>
                <c:ptCount val="1"/>
                <c:pt idx="0">
                  <c:v>Uso Eficiente del Agua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7777777777777779E-3"/>
                  <c:y val="-9.259259259259258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Efficient use of water</a:t>
                    </a:r>
                    <a:r>
                      <a:rPr lang="en-US" baseline="0" dirty="0" smtClean="0"/>
                      <a:t>, </a:t>
                    </a:r>
                    <a:fld id="{C4C82BFF-EE15-47A5-A035-D3255D840DFB}" type="VALUE">
                      <a:rPr lang="en-US" baseline="0"/>
                      <a:pPr/>
                      <a:t>[VALOR]</a:t>
                    </a:fld>
                    <a:endParaRPr lang="en-US" baseline="0" dirty="0" smtClean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Hoja1!$P$2</c:f>
              <c:numCache>
                <c:formatCode>0.0%</c:formatCode>
                <c:ptCount val="1"/>
                <c:pt idx="0">
                  <c:v>1.6307998237063721E-6</c:v>
                </c:pt>
              </c:numCache>
            </c:numRef>
          </c:cat>
          <c:val>
            <c:numRef>
              <c:f>Hoja1!$P$8</c:f>
              <c:numCache>
                <c:formatCode>0.0%</c:formatCode>
                <c:ptCount val="1"/>
                <c:pt idx="0">
                  <c:v>0.25800945740965386</c:v>
                </c:pt>
              </c:numCache>
            </c:numRef>
          </c:val>
        </c:ser>
        <c:ser>
          <c:idx val="6"/>
          <c:order val="6"/>
          <c:tx>
            <c:strRef>
              <c:f>Hoja1!$O$9</c:f>
              <c:strCache>
                <c:ptCount val="1"/>
                <c:pt idx="0">
                  <c:v>Prácticas Sostenibles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3333333333333332E-3"/>
                  <c:y val="-9.259259259259258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Sustainable practices</a:t>
                    </a:r>
                    <a:r>
                      <a:rPr lang="en-US" baseline="0" dirty="0" smtClean="0"/>
                      <a:t>, </a:t>
                    </a:r>
                    <a:fld id="{22FFA06A-F451-44C1-B59B-1B619270FD6D}" type="VALUE">
                      <a:rPr lang="en-US" baseline="0"/>
                      <a:pPr/>
                      <a:t>[VALOR]</a:t>
                    </a:fld>
                    <a:endParaRPr lang="en-US" baseline="0" dirty="0" smtClean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Hoja1!$P$2</c:f>
              <c:numCache>
                <c:formatCode>0.0%</c:formatCode>
                <c:ptCount val="1"/>
                <c:pt idx="0">
                  <c:v>1.6307998237063721E-6</c:v>
                </c:pt>
              </c:numCache>
            </c:numRef>
          </c:cat>
          <c:val>
            <c:numRef>
              <c:f>Hoja1!$P$9</c:f>
              <c:numCache>
                <c:formatCode>0.0%</c:formatCode>
                <c:ptCount val="1"/>
                <c:pt idx="0">
                  <c:v>0.46110578416332776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8899528"/>
        <c:axId val="478896000"/>
      </c:barChart>
      <c:catAx>
        <c:axId val="47889952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78896000"/>
        <c:crosses val="autoZero"/>
        <c:auto val="1"/>
        <c:lblAlgn val="ctr"/>
        <c:lblOffset val="100"/>
        <c:noMultiLvlLbl val="0"/>
      </c:catAx>
      <c:valAx>
        <c:axId val="478896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78899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CA" sz="1100" noProof="0" dirty="0" smtClean="0">
                <a:solidFill>
                  <a:schemeClr val="tx1"/>
                </a:solidFill>
              </a:rPr>
              <a:t>Sustainable</a:t>
            </a:r>
            <a:r>
              <a:rPr lang="en-CA" sz="1100" baseline="0" noProof="0" dirty="0" smtClean="0">
                <a:solidFill>
                  <a:schemeClr val="tx1"/>
                </a:solidFill>
              </a:rPr>
              <a:t> projects total finance portfolio</a:t>
            </a:r>
            <a:endParaRPr lang="en-CA" sz="1100" noProof="0" dirty="0" smtClean="0">
              <a:solidFill>
                <a:schemeClr val="tx1"/>
              </a:solidFill>
            </a:endParaRPr>
          </a:p>
          <a:p>
            <a:pPr>
              <a:defRPr sz="1100">
                <a:solidFill>
                  <a:schemeClr val="tx1"/>
                </a:solidFill>
              </a:defRPr>
            </a:pPr>
            <a:r>
              <a:rPr lang="en-CA" sz="1100" noProof="0" dirty="0" smtClean="0">
                <a:solidFill>
                  <a:schemeClr val="tx1"/>
                </a:solidFill>
              </a:rPr>
              <a:t>(credit </a:t>
            </a:r>
            <a:r>
              <a:rPr lang="en-CA" sz="1100" baseline="0" noProof="0" dirty="0" smtClean="0">
                <a:solidFill>
                  <a:schemeClr val="tx1"/>
                </a:solidFill>
              </a:rPr>
              <a:t>+ guarantees)</a:t>
            </a:r>
            <a:endParaRPr lang="en-CA" sz="1100" noProof="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Hoja1!$D$2</c:f>
              <c:strCache>
                <c:ptCount val="1"/>
                <c:pt idx="0">
                  <c:v>Avance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4304461942257217E-3"/>
                  <c:y val="-0.1908135571990000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$4,100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2081031307550652E-3"/>
                  <c:y val="-0.203681309791600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$4,506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2614189235032854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$5,782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Hoja1!$C$3:$C$8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Hoja1!$D$3:$D$8</c:f>
              <c:numCache>
                <c:formatCode>General</c:formatCode>
                <c:ptCount val="6"/>
                <c:pt idx="0">
                  <c:v>4100</c:v>
                </c:pt>
                <c:pt idx="1">
                  <c:v>4506</c:v>
                </c:pt>
                <c:pt idx="2">
                  <c:v>5782</c:v>
                </c:pt>
                <c:pt idx="3">
                  <c:v>6179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Hoja1!$E$2</c:f>
              <c:strCache>
                <c:ptCount val="1"/>
                <c:pt idx="0">
                  <c:v>Proyección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9051305263837248E-17"/>
                  <c:y val="-3.864760668783830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$7,545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1254218261233143E-16"/>
                  <c:y val="-0.2918461610726345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$8,202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7776569365292303E-3"/>
                  <c:y val="-0.3391904093359707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$8,914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Hoja1!$C$3:$C$8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Hoja1!$E$3:$E$8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181</c:v>
                </c:pt>
                <c:pt idx="4">
                  <c:v>7100</c:v>
                </c:pt>
                <c:pt idx="5">
                  <c:v>7856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8896784"/>
        <c:axId val="478897176"/>
      </c:barChart>
      <c:catAx>
        <c:axId val="47889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78897176"/>
        <c:crosses val="autoZero"/>
        <c:auto val="1"/>
        <c:lblAlgn val="ctr"/>
        <c:lblOffset val="100"/>
        <c:noMultiLvlLbl val="0"/>
      </c:catAx>
      <c:valAx>
        <c:axId val="4788971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78896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5957E-84B1-4B2A-A225-1BCD5897EDF6}" type="datetimeFigureOut">
              <a:rPr lang="es-MX" smtClean="0"/>
              <a:t>01/03/2017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1162050"/>
            <a:ext cx="5019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9D734-99A0-4312-9B75-E79DC90253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3793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3C-45B2-9D48-B563-D91C6AE6297E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D63E-A6FF-7C46-9586-C697A2E8A9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9211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3C-45B2-9D48-B563-D91C6AE6297E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D63E-A6FF-7C46-9586-C697A2E8A9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4233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3C-45B2-9D48-B563-D91C6AE6297E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D63E-A6FF-7C46-9586-C697A2E8A9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2227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3C-45B2-9D48-B563-D91C6AE6297E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D63E-A6FF-7C46-9586-C697A2E8A9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6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74B4-AD5F-6444-BC20-E5DDB742488F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E20-F259-6A4C-9F2C-2015271C21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4832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74B4-AD5F-6444-BC20-E5DDB742488F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E20-F259-6A4C-9F2C-2015271C21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94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74B4-AD5F-6444-BC20-E5DDB742488F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E20-F259-6A4C-9F2C-2015271C21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8517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74B4-AD5F-6444-BC20-E5DDB742488F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E20-F259-6A4C-9F2C-2015271C21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4494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74B4-AD5F-6444-BC20-E5DDB742488F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E20-F259-6A4C-9F2C-2015271C21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2917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74B4-AD5F-6444-BC20-E5DDB742488F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E20-F259-6A4C-9F2C-2015271C21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0651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74B4-AD5F-6444-BC20-E5DDB742488F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E20-F259-6A4C-9F2C-2015271C21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309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3C-45B2-9D48-B563-D91C6AE6297E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D63E-A6FF-7C46-9586-C697A2E8A9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98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74B4-AD5F-6444-BC20-E5DDB742488F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E20-F259-6A4C-9F2C-2015271C21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9668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74B4-AD5F-6444-BC20-E5DDB742488F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E20-F259-6A4C-9F2C-2015271C21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3138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74B4-AD5F-6444-BC20-E5DDB742488F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E20-F259-6A4C-9F2C-2015271C21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466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74B4-AD5F-6444-BC20-E5DDB742488F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E20-F259-6A4C-9F2C-2015271C21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5524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B94E-080C-764B-92E7-B42FFA4DE827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5D3E-3D44-1745-8127-9163F3D271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16480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B94E-080C-764B-92E7-B42FFA4DE827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5D3E-3D44-1745-8127-9163F3D271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09658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B94E-080C-764B-92E7-B42FFA4DE827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5D3E-3D44-1745-8127-9163F3D271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62385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B94E-080C-764B-92E7-B42FFA4DE827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5D3E-3D44-1745-8127-9163F3D271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2136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B94E-080C-764B-92E7-B42FFA4DE827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5D3E-3D44-1745-8127-9163F3D271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003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B94E-080C-764B-92E7-B42FFA4DE827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5D3E-3D44-1745-8127-9163F3D271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6117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3C-45B2-9D48-B563-D91C6AE6297E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D63E-A6FF-7C46-9586-C697A2E8A9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844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B94E-080C-764B-92E7-B42FFA4DE827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5D3E-3D44-1745-8127-9163F3D271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4803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B94E-080C-764B-92E7-B42FFA4DE827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5D3E-3D44-1745-8127-9163F3D271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93643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B94E-080C-764B-92E7-B42FFA4DE827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5D3E-3D44-1745-8127-9163F3D271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58483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B94E-080C-764B-92E7-B42FFA4DE827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5D3E-3D44-1745-8127-9163F3D271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2665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B94E-080C-764B-92E7-B42FFA4DE827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F5D3E-3D44-1745-8127-9163F3D271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838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3C-45B2-9D48-B563-D91C6AE6297E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D63E-A6FF-7C46-9586-C697A2E8A9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5846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3C-45B2-9D48-B563-D91C6AE6297E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D63E-A6FF-7C46-9586-C697A2E8A9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7859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3C-45B2-9D48-B563-D91C6AE6297E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D63E-A6FF-7C46-9586-C697A2E8A9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9388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3C-45B2-9D48-B563-D91C6AE6297E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D63E-A6FF-7C46-9586-C697A2E8A9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25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3C-45B2-9D48-B563-D91C6AE6297E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D63E-A6FF-7C46-9586-C697A2E8A9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6772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3C-45B2-9D48-B563-D91C6AE6297E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D63E-A6FF-7C46-9586-C697A2E8A9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117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70B3C-45B2-9D48-B563-D91C6AE6297E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FD63E-A6FF-7C46-9586-C697A2E8A9BD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 descr="Presentaciones-02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6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74B4-AD5F-6444-BC20-E5DDB742488F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6CE20-F259-6A4C-9F2C-2015271C2194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 descr="Presentaciones-06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" y="13850"/>
            <a:ext cx="9144000" cy="571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3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AB94E-080C-764B-92E7-B42FFA4DE827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F5D3E-3D44-1745-8127-9163F3D27177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 descr="Presentaciones-05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34"/>
          <a:stretch/>
        </p:blipFill>
        <p:spPr>
          <a:xfrm>
            <a:off x="0" y="1532758"/>
            <a:ext cx="9144000" cy="417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5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iecc.inecc.gob.mx/efecto-cambio-climatico-en-mexico.php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resentaciones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1952"/>
          </a:xfrm>
          <a:prstGeom prst="rect">
            <a:avLst/>
          </a:prstGeom>
        </p:spPr>
      </p:pic>
      <p:sp>
        <p:nvSpPr>
          <p:cNvPr id="4" name="Título 3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446532" y="1908293"/>
            <a:ext cx="825093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CA" sz="3200" b="1" dirty="0" smtClean="0">
                <a:solidFill>
                  <a:srgbClr val="051954"/>
                </a:solidFill>
                <a:latin typeface="Helvetica" charset="0"/>
                <a:cs typeface="Helvetica" charset="0"/>
              </a:rPr>
              <a:t>FIRA´s </a:t>
            </a:r>
            <a:r>
              <a:rPr lang="en-CA" sz="3200" b="1" dirty="0" smtClean="0">
                <a:solidFill>
                  <a:srgbClr val="051954"/>
                </a:solidFill>
                <a:latin typeface="Helvetica" charset="0"/>
                <a:cs typeface="Helvetica" charset="0"/>
              </a:rPr>
              <a:t>role in </a:t>
            </a:r>
            <a:br>
              <a:rPr lang="en-CA" sz="3200" b="1" dirty="0" smtClean="0">
                <a:solidFill>
                  <a:srgbClr val="051954"/>
                </a:solidFill>
                <a:latin typeface="Helvetica" charset="0"/>
                <a:cs typeface="Helvetica" charset="0"/>
              </a:rPr>
            </a:br>
            <a:r>
              <a:rPr lang="en-CA" sz="3200" b="1" dirty="0" smtClean="0">
                <a:solidFill>
                  <a:srgbClr val="051954"/>
                </a:solidFill>
                <a:latin typeface="Helvetica" charset="0"/>
                <a:cs typeface="Helvetica" charset="0"/>
              </a:rPr>
              <a:t>Agro-industrial Sustainability</a:t>
            </a:r>
            <a:r>
              <a:rPr lang="es-MX" sz="3200" b="1" dirty="0" smtClean="0">
                <a:solidFill>
                  <a:srgbClr val="051954"/>
                </a:solidFill>
                <a:latin typeface="Helvetica" charset="0"/>
                <a:cs typeface="Helvetica" charset="0"/>
              </a:rPr>
              <a:t/>
            </a:r>
            <a:br>
              <a:rPr lang="es-MX" sz="3200" b="1" dirty="0" smtClean="0">
                <a:solidFill>
                  <a:srgbClr val="051954"/>
                </a:solidFill>
                <a:latin typeface="Helvetica" charset="0"/>
                <a:cs typeface="Helvetica" charset="0"/>
              </a:rPr>
            </a:br>
            <a:r>
              <a:rPr lang="es-MX" sz="4000" b="1" dirty="0" smtClean="0">
                <a:solidFill>
                  <a:srgbClr val="051954"/>
                </a:solidFill>
                <a:latin typeface="Helvetica" charset="0"/>
                <a:cs typeface="Helvetica" charset="0"/>
              </a:rPr>
              <a:t/>
            </a:r>
            <a:br>
              <a:rPr lang="es-MX" sz="4000" b="1" dirty="0" smtClean="0">
                <a:solidFill>
                  <a:srgbClr val="051954"/>
                </a:solidFill>
                <a:latin typeface="Helvetica" charset="0"/>
                <a:cs typeface="Helvetica" charset="0"/>
              </a:rPr>
            </a:br>
            <a:r>
              <a:rPr lang="es-MX" sz="2800" b="1" dirty="0" smtClean="0">
                <a:latin typeface="Helvetica" charset="0"/>
                <a:cs typeface="Helvetica" charset="0"/>
              </a:rPr>
              <a:t>Ernesto Fernández Arias</a:t>
            </a:r>
            <a:endParaRPr lang="es-MX" sz="4000" b="1" dirty="0">
              <a:latin typeface="Helvetica" charset="0"/>
              <a:cs typeface="Helvetica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66260"/>
            <a:ext cx="9148495" cy="134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4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resentaciones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195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66260"/>
            <a:ext cx="9148495" cy="1345692"/>
          </a:xfrm>
          <a:prstGeom prst="rect">
            <a:avLst/>
          </a:prstGeom>
        </p:spPr>
      </p:pic>
      <p:sp>
        <p:nvSpPr>
          <p:cNvPr id="7" name="Título 3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446532" y="1908293"/>
            <a:ext cx="825093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CA" sz="3200" b="1" dirty="0" smtClean="0">
                <a:solidFill>
                  <a:srgbClr val="051954"/>
                </a:solidFill>
                <a:latin typeface="Helvetica" charset="0"/>
                <a:cs typeface="Helvetica" charset="0"/>
              </a:rPr>
              <a:t>FIRA´s </a:t>
            </a:r>
            <a:r>
              <a:rPr lang="en-CA" sz="3200" b="1" dirty="0" smtClean="0">
                <a:solidFill>
                  <a:srgbClr val="051954"/>
                </a:solidFill>
                <a:latin typeface="Helvetica" charset="0"/>
                <a:cs typeface="Helvetica" charset="0"/>
              </a:rPr>
              <a:t>role in </a:t>
            </a:r>
            <a:br>
              <a:rPr lang="en-CA" sz="3200" b="1" dirty="0" smtClean="0">
                <a:solidFill>
                  <a:srgbClr val="051954"/>
                </a:solidFill>
                <a:latin typeface="Helvetica" charset="0"/>
                <a:cs typeface="Helvetica" charset="0"/>
              </a:rPr>
            </a:br>
            <a:r>
              <a:rPr lang="en-CA" sz="3200" b="1" dirty="0" smtClean="0">
                <a:solidFill>
                  <a:srgbClr val="051954"/>
                </a:solidFill>
                <a:latin typeface="Helvetica" charset="0"/>
                <a:cs typeface="Helvetica" charset="0"/>
              </a:rPr>
              <a:t>Agro-industrial Sustainability</a:t>
            </a:r>
            <a:r>
              <a:rPr lang="es-MX" sz="3200" b="1" dirty="0" smtClean="0">
                <a:solidFill>
                  <a:srgbClr val="051954"/>
                </a:solidFill>
                <a:latin typeface="Helvetica" charset="0"/>
                <a:cs typeface="Helvetica" charset="0"/>
              </a:rPr>
              <a:t/>
            </a:r>
            <a:br>
              <a:rPr lang="es-MX" sz="3200" b="1" dirty="0" smtClean="0">
                <a:solidFill>
                  <a:srgbClr val="051954"/>
                </a:solidFill>
                <a:latin typeface="Helvetica" charset="0"/>
                <a:cs typeface="Helvetica" charset="0"/>
              </a:rPr>
            </a:br>
            <a:r>
              <a:rPr lang="es-MX" sz="4000" b="1" dirty="0" smtClean="0">
                <a:solidFill>
                  <a:srgbClr val="051954"/>
                </a:solidFill>
                <a:latin typeface="Helvetica" charset="0"/>
                <a:cs typeface="Helvetica" charset="0"/>
              </a:rPr>
              <a:t/>
            </a:r>
            <a:br>
              <a:rPr lang="es-MX" sz="4000" b="1" dirty="0" smtClean="0">
                <a:solidFill>
                  <a:srgbClr val="051954"/>
                </a:solidFill>
                <a:latin typeface="Helvetica" charset="0"/>
                <a:cs typeface="Helvetica" charset="0"/>
              </a:rPr>
            </a:br>
            <a:r>
              <a:rPr lang="es-MX" sz="2800" b="1" dirty="0" smtClean="0">
                <a:latin typeface="Helvetica" charset="0"/>
                <a:cs typeface="Helvetica" charset="0"/>
              </a:rPr>
              <a:t>Ernesto Fernández Arias</a:t>
            </a:r>
            <a:endParaRPr lang="es-MX" sz="4000" b="1" dirty="0"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72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" descr="Model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07" y="1262296"/>
            <a:ext cx="6813185" cy="390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15290" y="92442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  <a:spcBef>
                <a:spcPct val="20000"/>
              </a:spcBef>
            </a:pPr>
            <a:r>
              <a:rPr lang="en-CA" altLang="es-MX" sz="1800" b="1" dirty="0" smtClean="0">
                <a:solidFill>
                  <a:srgbClr val="051954"/>
                </a:solidFill>
                <a:ea typeface="ＭＳ Ｐゴシック" charset="0"/>
                <a:cs typeface="Helvetica" charset="0"/>
              </a:rPr>
              <a:t>FIRA is a second tier financial institution. Its business model relies on 98 financial intermediaries from the banking and non-banking sector, as well as technological agents across the entire country. </a:t>
            </a:r>
            <a:endParaRPr lang="en-CA" altLang="es-MX" sz="1800" b="1" dirty="0">
              <a:solidFill>
                <a:srgbClr val="051954"/>
              </a:solidFill>
              <a:ea typeface="ＭＳ Ｐゴシック" charset="0"/>
              <a:cs typeface="Helvetica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17270" y="2275440"/>
            <a:ext cx="145161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 smtClean="0">
                <a:solidFill>
                  <a:schemeClr val="tx2"/>
                </a:solidFill>
              </a:rPr>
              <a:t>Funding</a:t>
            </a:r>
          </a:p>
          <a:p>
            <a:pPr algn="r"/>
            <a:r>
              <a:rPr lang="en-CA" sz="1400" b="1" dirty="0" smtClean="0">
                <a:solidFill>
                  <a:schemeClr val="tx2"/>
                </a:solidFill>
              </a:rPr>
              <a:t>Guarantees</a:t>
            </a:r>
          </a:p>
          <a:p>
            <a:pPr algn="r"/>
            <a:r>
              <a:rPr lang="en-CA" sz="1400" b="1" dirty="0" smtClean="0">
                <a:solidFill>
                  <a:schemeClr val="tx2"/>
                </a:solidFill>
              </a:rPr>
              <a:t>Intermediaries</a:t>
            </a:r>
            <a:endParaRPr lang="en-CA" sz="1400" b="1" dirty="0">
              <a:solidFill>
                <a:schemeClr val="tx2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263640" y="2153520"/>
            <a:ext cx="2026920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tx2"/>
                </a:solidFill>
              </a:rPr>
              <a:t>Technical Support</a:t>
            </a:r>
          </a:p>
          <a:p>
            <a:r>
              <a:rPr lang="en-CA" b="1" dirty="0" smtClean="0">
                <a:solidFill>
                  <a:schemeClr val="tx2"/>
                </a:solidFill>
              </a:rPr>
              <a:t>to producers</a:t>
            </a:r>
          </a:p>
          <a:p>
            <a:r>
              <a:rPr lang="en-CA" sz="1400" b="1" dirty="0" smtClean="0">
                <a:solidFill>
                  <a:schemeClr val="tx2"/>
                </a:solidFill>
              </a:rPr>
              <a:t>Training</a:t>
            </a:r>
          </a:p>
          <a:p>
            <a:r>
              <a:rPr lang="en-CA" sz="1400" b="1" dirty="0" smtClean="0">
                <a:solidFill>
                  <a:schemeClr val="tx2"/>
                </a:solidFill>
              </a:rPr>
              <a:t>Technology transfer</a:t>
            </a:r>
          </a:p>
          <a:p>
            <a:r>
              <a:rPr lang="en-CA" sz="1400" b="1" dirty="0" smtClean="0">
                <a:solidFill>
                  <a:schemeClr val="tx2"/>
                </a:solidFill>
              </a:rPr>
              <a:t>Internal capacity strengthening</a:t>
            </a:r>
            <a:endParaRPr lang="en-CA" sz="1400" b="1" dirty="0">
              <a:solidFill>
                <a:schemeClr val="tx2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7594" y="4674769"/>
            <a:ext cx="55132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chemeClr val="tx2"/>
                </a:solidFill>
              </a:rPr>
              <a:t>Clients: agricultural producers receiving financing and technical support</a:t>
            </a:r>
            <a:endParaRPr lang="en-CA" sz="1400" b="1" dirty="0">
              <a:solidFill>
                <a:schemeClr val="tx2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034552" y="2738295"/>
            <a:ext cx="291712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smtClean="0">
                <a:solidFill>
                  <a:schemeClr val="tx2"/>
                </a:solidFill>
              </a:rPr>
              <a:t>Financial Intermediaries</a:t>
            </a:r>
            <a:endParaRPr lang="en-CA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74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299"/>
            <a:ext cx="8229600" cy="952500"/>
          </a:xfrm>
        </p:spPr>
        <p:txBody>
          <a:bodyPr>
            <a:normAutofit/>
          </a:bodyPr>
          <a:lstStyle/>
          <a:p>
            <a:pPr algn="l"/>
            <a:r>
              <a:rPr lang="en-CA" sz="1800" b="1" dirty="0" smtClean="0">
                <a:solidFill>
                  <a:srgbClr val="051954"/>
                </a:solidFill>
                <a:ea typeface="ＭＳ Ｐゴシック" charset="0"/>
                <a:cs typeface="Helvetica" charset="0"/>
              </a:rPr>
              <a:t>Why do we need to finance sustainable projects?</a:t>
            </a:r>
            <a:endParaRPr lang="en-CA" sz="1800" b="1" dirty="0">
              <a:solidFill>
                <a:srgbClr val="051954"/>
              </a:solidFill>
              <a:ea typeface="ＭＳ Ｐゴシック" charset="0"/>
              <a:cs typeface="Helvetica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6136" y="1158620"/>
            <a:ext cx="8491728" cy="3771636"/>
          </a:xfrm>
        </p:spPr>
        <p:txBody>
          <a:bodyPr>
            <a:normAutofit/>
          </a:bodyPr>
          <a:lstStyle/>
          <a:p>
            <a:pPr marL="360000">
              <a:spcBef>
                <a:spcPts val="300"/>
              </a:spcBef>
            </a:pPr>
            <a:r>
              <a:rPr lang="en-CA" sz="1800" b="1" dirty="0" smtClean="0"/>
              <a:t>Agricultural sector contributes with 12% of the GHG inventory in México</a:t>
            </a:r>
            <a:r>
              <a:rPr lang="es-MX" sz="1800" baseline="30000" dirty="0"/>
              <a:t>1</a:t>
            </a:r>
            <a:r>
              <a:rPr lang="es-MX" sz="1800" baseline="30000" dirty="0" smtClean="0"/>
              <a:t>/</a:t>
            </a:r>
          </a:p>
          <a:p>
            <a:pPr marL="360000">
              <a:spcBef>
                <a:spcPts val="300"/>
              </a:spcBef>
            </a:pPr>
            <a:r>
              <a:rPr lang="en-CA" sz="1800" dirty="0" smtClean="0"/>
              <a:t>Agriculture represents </a:t>
            </a:r>
            <a:r>
              <a:rPr lang="en-CA" sz="1800" b="1" dirty="0" smtClean="0"/>
              <a:t>70% of water consumption in M</a:t>
            </a:r>
            <a:r>
              <a:rPr lang="es-MX" sz="1800" b="1" dirty="0" err="1" smtClean="0"/>
              <a:t>exico</a:t>
            </a:r>
            <a:endParaRPr lang="es-MX" sz="1800" b="1" dirty="0" smtClean="0"/>
          </a:p>
          <a:p>
            <a:pPr marL="360000">
              <a:spcBef>
                <a:spcPts val="300"/>
              </a:spcBef>
            </a:pPr>
            <a:r>
              <a:rPr lang="en-CA" sz="1800" b="1" dirty="0" smtClean="0"/>
              <a:t>Agricultural sector is greatly exposed to the (negative) effects of climate change. </a:t>
            </a:r>
            <a:r>
              <a:rPr lang="en-CA" sz="1800" dirty="0" smtClean="0"/>
              <a:t>According to the INECC, it is expected in coming years to observe a rise in temperature between 2.5</a:t>
            </a:r>
            <a:r>
              <a:rPr lang="es-MX" sz="1800" dirty="0"/>
              <a:t>º C</a:t>
            </a:r>
            <a:r>
              <a:rPr lang="en-CA" sz="1800" dirty="0" smtClean="0"/>
              <a:t> to 4.5</a:t>
            </a:r>
            <a:r>
              <a:rPr lang="es-MX" sz="1800" dirty="0"/>
              <a:t>º C</a:t>
            </a:r>
            <a:r>
              <a:rPr lang="en-CA" sz="1800" dirty="0" smtClean="0"/>
              <a:t>, and a decrease in precipitation from </a:t>
            </a:r>
            <a:r>
              <a:rPr lang="es-MX" sz="1800" dirty="0" smtClean="0"/>
              <a:t>5 to 10%:</a:t>
            </a:r>
          </a:p>
          <a:p>
            <a:pPr marL="17100" indent="0">
              <a:spcBef>
                <a:spcPts val="300"/>
              </a:spcBef>
              <a:buNone/>
            </a:pPr>
            <a:endParaRPr lang="en-CA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1600" b="1" dirty="0" smtClean="0"/>
              <a:t>Projected </a:t>
            </a:r>
            <a:r>
              <a:rPr lang="en-CA" sz="1600" b="1" dirty="0" smtClean="0"/>
              <a:t>d</a:t>
            </a:r>
            <a:r>
              <a:rPr lang="en-CA" sz="1600" b="1" dirty="0" smtClean="0"/>
              <a:t>ecreasing </a:t>
            </a:r>
            <a:r>
              <a:rPr lang="en-CA" sz="1600" b="1" dirty="0" smtClean="0"/>
              <a:t>yields in crop production, particularly maize, in 2050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1600" dirty="0" smtClean="0"/>
              <a:t>The rise of the sea level could affect agricultural lands by means of saline intrusion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1600" b="1" dirty="0" smtClean="0"/>
              <a:t>An increasing number and severity of tropical storms and natural disasters.</a:t>
            </a:r>
            <a:endParaRPr lang="en-CA" sz="1600" b="1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1600" dirty="0" smtClean="0"/>
              <a:t>Regardi</a:t>
            </a:r>
            <a:r>
              <a:rPr lang="en-CA" sz="1600" dirty="0" smtClean="0"/>
              <a:t>ng oceans, a rise in temperature could collapse the fish stock colonies thus impacting on the productivity of fisheries.</a:t>
            </a:r>
            <a:endParaRPr lang="en-CA" sz="1800" dirty="0" smtClean="0"/>
          </a:p>
          <a:p>
            <a:pPr lvl="1"/>
            <a:endParaRPr lang="es-MX" sz="1400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195072" y="5110077"/>
            <a:ext cx="665302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/>
              <a:t>1/ Inventario Nacional de Emisiones de Gases de Efecto Invernadero 2013</a:t>
            </a:r>
          </a:p>
          <a:p>
            <a:r>
              <a:rPr lang="es-MX" sz="1050" dirty="0" smtClean="0"/>
              <a:t>2/ INECC, Efectos del Cambio Climático en México</a:t>
            </a:r>
            <a:r>
              <a:rPr lang="es-MX" sz="1050" dirty="0"/>
              <a:t>, disponible en: </a:t>
            </a:r>
            <a:r>
              <a:rPr lang="es-MX" sz="1050" dirty="0">
                <a:hlinkClick r:id="rId2"/>
              </a:rPr>
              <a:t>http://</a:t>
            </a:r>
            <a:r>
              <a:rPr lang="es-MX" sz="1050" dirty="0" smtClean="0">
                <a:hlinkClick r:id="rId2"/>
              </a:rPr>
              <a:t>iecc.inecc.gob.mx/efecto-cambio-climatico-en-mexico.php</a:t>
            </a:r>
            <a:r>
              <a:rPr lang="es-MX" sz="1050" dirty="0" smtClean="0"/>
              <a:t> </a:t>
            </a:r>
            <a:endParaRPr lang="es-MX" sz="1050" dirty="0"/>
          </a:p>
        </p:txBody>
      </p:sp>
    </p:spTree>
    <p:extLst>
      <p:ext uri="{BB962C8B-B14F-4D97-AF65-F5344CB8AC3E}">
        <p14:creationId xmlns:p14="http://schemas.microsoft.com/office/powerpoint/2010/main" val="53105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730" y="45536"/>
            <a:ext cx="8332470" cy="9525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en-CA" sz="1800" b="1" dirty="0" smtClean="0">
                <a:solidFill>
                  <a:srgbClr val="051954"/>
                </a:solidFill>
                <a:ea typeface="ＭＳ Ｐゴシック" charset="0"/>
                <a:cs typeface="Helvetica" charset="0"/>
              </a:rPr>
              <a:t>Sustainable development, measures to alleviate climate change and programs </a:t>
            </a:r>
            <a:r>
              <a:rPr lang="en-CA" sz="1800" b="1" dirty="0" smtClean="0">
                <a:solidFill>
                  <a:srgbClr val="051954"/>
                </a:solidFill>
                <a:ea typeface="ＭＳ Ｐゴシック" charset="0"/>
                <a:cs typeface="Helvetica" charset="0"/>
              </a:rPr>
              <a:t>targeting natural disasters assistance are public policies priorities in Mexico.</a:t>
            </a:r>
            <a:endParaRPr lang="en-CA" sz="1800" b="1" dirty="0">
              <a:solidFill>
                <a:srgbClr val="051954"/>
              </a:solidFill>
              <a:ea typeface="ＭＳ Ｐゴシック" charset="0"/>
              <a:cs typeface="Helvetica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1977" y="1342544"/>
            <a:ext cx="4209988" cy="4134882"/>
          </a:xfrm>
        </p:spPr>
        <p:txBody>
          <a:bodyPr>
            <a:noAutofit/>
          </a:bodyPr>
          <a:lstStyle/>
          <a:p>
            <a:pPr marL="238115" indent="-238115" algn="just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CA" sz="1400" dirty="0" smtClean="0"/>
              <a:t>The sustainable projects portfolio of FIRA is mainly conformed by the following categories: Sustainable practices (e.g. no tilling techniques, greenhouse production, organic fertilizers), Efficient use of water (e.g. irrigation technologies), Renewable energy (e.g. </a:t>
            </a:r>
            <a:r>
              <a:rPr lang="en-CA" sz="1400" dirty="0" smtClean="0"/>
              <a:t>PV projects), Energy efficiency, and </a:t>
            </a:r>
            <a:r>
              <a:rPr lang="en-CA" sz="1400" dirty="0" err="1" smtClean="0"/>
              <a:t>biodigestors</a:t>
            </a:r>
            <a:r>
              <a:rPr lang="en-CA" sz="1400" dirty="0" smtClean="0"/>
              <a:t>.</a:t>
            </a:r>
          </a:p>
          <a:p>
            <a:pPr marL="238115" indent="-238115" algn="just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CA" sz="1400" dirty="0" smtClean="0"/>
              <a:t>According to FIRA´s institutional plan there is a sustainable projects Key Performance Indicator (KPI) that establishes a goal of credit portfolio of $8,914 million pesos in 2018.</a:t>
            </a:r>
          </a:p>
          <a:p>
            <a:pPr marL="238115" indent="-238115" algn="just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CA" sz="1400" dirty="0" smtClean="0"/>
              <a:t>This goal represents an increment of 117% of the sustainable credit portfolio in comparison to base year 2013</a:t>
            </a:r>
          </a:p>
          <a:p>
            <a:pPr marL="238115" indent="-238115" algn="just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CA" sz="1400" dirty="0" smtClean="0"/>
              <a:t>Energy Efficiency projects only contribute with 5.6% of the credit portfolio of sustainable projects, thus it is identified an opportunity area</a:t>
            </a:r>
            <a:endParaRPr lang="en-CA" sz="1400" b="1" dirty="0" smtClean="0"/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0811008"/>
              </p:ext>
            </p:extLst>
          </p:nvPr>
        </p:nvGraphicFramePr>
        <p:xfrm>
          <a:off x="4572000" y="3218409"/>
          <a:ext cx="4572000" cy="1823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263515" y="5223510"/>
            <a:ext cx="17716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/>
              <a:t>* Parcial a Noviembre 2016</a:t>
            </a:r>
            <a:endParaRPr lang="es-MX" sz="1050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1433624"/>
              </p:ext>
            </p:extLst>
          </p:nvPr>
        </p:nvGraphicFramePr>
        <p:xfrm>
          <a:off x="4572000" y="1074288"/>
          <a:ext cx="4137660" cy="2240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Conector recto de flecha 8"/>
          <p:cNvCxnSpPr/>
          <p:nvPr/>
        </p:nvCxnSpPr>
        <p:spPr>
          <a:xfrm flipV="1">
            <a:off x="4996946" y="1788186"/>
            <a:ext cx="3255514" cy="4001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4816728" y="1511187"/>
            <a:ext cx="2177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>
                <a:solidFill>
                  <a:srgbClr val="FF0000"/>
                </a:solidFill>
              </a:rPr>
              <a:t>Nominal growth = 117%</a:t>
            </a:r>
            <a:endParaRPr lang="en-CA" sz="1200" dirty="0" smtClean="0">
              <a:solidFill>
                <a:srgbClr val="FF0000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4720590" y="4468988"/>
            <a:ext cx="1051560" cy="4343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lecha a la derecha con muesca 11"/>
          <p:cNvSpPr/>
          <p:nvPr/>
        </p:nvSpPr>
        <p:spPr>
          <a:xfrm>
            <a:off x="4180523" y="4481884"/>
            <a:ext cx="651510" cy="515720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325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2328" y="80429"/>
            <a:ext cx="8229600" cy="952500"/>
          </a:xfrm>
        </p:spPr>
        <p:txBody>
          <a:bodyPr>
            <a:normAutofit/>
          </a:bodyPr>
          <a:lstStyle/>
          <a:p>
            <a:pPr algn="l"/>
            <a:r>
              <a:rPr lang="en-CA" sz="1800" b="1" dirty="0" smtClean="0">
                <a:solidFill>
                  <a:srgbClr val="051954"/>
                </a:solidFill>
                <a:ea typeface="ＭＳ Ｐゴシック" charset="0"/>
                <a:cs typeface="Helvetica" charset="0"/>
              </a:rPr>
              <a:t>FIRA actively collaborate with international and national institutions to develop sustainable projects</a:t>
            </a:r>
            <a:r>
              <a:rPr lang="en-CA" sz="1800" b="1" dirty="0" smtClean="0">
                <a:solidFill>
                  <a:srgbClr val="051954"/>
                </a:solidFill>
                <a:ea typeface="ＭＳ Ｐゴシック" charset="0"/>
                <a:cs typeface="Helvetica" charset="0"/>
              </a:rPr>
              <a:t>.</a:t>
            </a:r>
            <a:endParaRPr lang="en-CA" sz="1800" b="1" dirty="0">
              <a:solidFill>
                <a:srgbClr val="051954"/>
              </a:solidFill>
              <a:ea typeface="ＭＳ Ｐゴシック" charset="0"/>
              <a:cs typeface="Helvetica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62328" y="1290355"/>
            <a:ext cx="8881672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u="sng" dirty="0" smtClean="0"/>
              <a:t>Projects in cooperation with international actors</a:t>
            </a:r>
            <a:r>
              <a:rPr lang="en-CA" b="1" dirty="0" smtClean="0"/>
              <a:t>:		      </a:t>
            </a:r>
            <a:r>
              <a:rPr lang="en-CA" b="1" u="sng" dirty="0" smtClean="0"/>
              <a:t>Actor</a:t>
            </a:r>
            <a:r>
              <a:rPr lang="en-CA" b="1" dirty="0" smtClean="0"/>
              <a:t>:</a:t>
            </a:r>
          </a:p>
          <a:p>
            <a:endParaRPr lang="es-MX" sz="14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MX" sz="1600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b="1" dirty="0" smtClean="0"/>
              <a:t>Programa de Eficiencia </a:t>
            </a:r>
            <a:r>
              <a:rPr lang="es-MX" sz="1600" b="1" dirty="0" smtClean="0"/>
              <a:t>Energética (</a:t>
            </a:r>
            <a:r>
              <a:rPr lang="es-MX" sz="1600" b="1" dirty="0" err="1" smtClean="0"/>
              <a:t>Energy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Efficiency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Program</a:t>
            </a:r>
            <a:r>
              <a:rPr lang="es-MX" sz="1600" b="1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b="1" dirty="0" smtClean="0"/>
              <a:t>Green Bond</a:t>
            </a:r>
            <a:endParaRPr lang="es-MX" sz="1600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b="1" dirty="0" smtClean="0"/>
              <a:t>Manejo </a:t>
            </a:r>
            <a:r>
              <a:rPr lang="es-MX" sz="1600" b="1" dirty="0" smtClean="0"/>
              <a:t>Forestal Sostenible </a:t>
            </a:r>
            <a:r>
              <a:rPr lang="es-MX" sz="1600" b="1" dirty="0" smtClean="0"/>
              <a:t>(</a:t>
            </a:r>
            <a:r>
              <a:rPr lang="es-MX" sz="1600" b="1" dirty="0" err="1" smtClean="0"/>
              <a:t>Sustainable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Forestry</a:t>
            </a:r>
            <a:r>
              <a:rPr lang="es-MX" sz="1600" b="1" dirty="0" smtClean="0"/>
              <a:t>)</a:t>
            </a:r>
            <a:endParaRPr lang="es-MX" sz="1600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MX" sz="1600" b="1" dirty="0" smtClean="0"/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b="1" dirty="0"/>
              <a:t>Programa de Apoyo a Proyectos </a:t>
            </a:r>
            <a:r>
              <a:rPr lang="es-MX" sz="1600" b="1" dirty="0" smtClean="0"/>
              <a:t>Sostenibles (</a:t>
            </a:r>
            <a:r>
              <a:rPr lang="es-MX" sz="1600" b="1" dirty="0" err="1" smtClean="0"/>
              <a:t>Sustainable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Projects</a:t>
            </a:r>
            <a:r>
              <a:rPr lang="es-MX" sz="1600" b="1" dirty="0" smtClean="0"/>
              <a:t>)</a:t>
            </a:r>
            <a:endParaRPr lang="es-MX" sz="1600" b="1" dirty="0" smtClean="0"/>
          </a:p>
          <a:p>
            <a:pPr marL="0" lvl="1">
              <a:lnSpc>
                <a:spcPct val="150000"/>
              </a:lnSpc>
            </a:pPr>
            <a:endParaRPr lang="es-MX" sz="1400" b="1" dirty="0"/>
          </a:p>
        </p:txBody>
      </p:sp>
      <p:sp>
        <p:nvSpPr>
          <p:cNvPr id="10" name="Rectángulo 9"/>
          <p:cNvSpPr/>
          <p:nvPr/>
        </p:nvSpPr>
        <p:spPr>
          <a:xfrm>
            <a:off x="7077833" y="4965465"/>
            <a:ext cx="1782994" cy="64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6286491" y="2118952"/>
            <a:ext cx="2650786" cy="1982893"/>
            <a:chOff x="5721971" y="1746372"/>
            <a:chExt cx="2650786" cy="1982893"/>
          </a:xfrm>
          <a:solidFill>
            <a:schemeClr val="bg1"/>
          </a:solidFill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1971" y="1746372"/>
              <a:ext cx="2650786" cy="559238"/>
            </a:xfrm>
            <a:prstGeom prst="rect">
              <a:avLst/>
            </a:prstGeom>
            <a:grpFill/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1971" y="2429775"/>
              <a:ext cx="1152115" cy="626150"/>
            </a:xfrm>
            <a:prstGeom prst="rect">
              <a:avLst/>
            </a:prstGeom>
            <a:grpFill/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1971" y="3083374"/>
              <a:ext cx="751469" cy="645891"/>
            </a:xfrm>
            <a:prstGeom prst="rect">
              <a:avLst/>
            </a:prstGeom>
            <a:grpFill/>
          </p:spPr>
        </p:pic>
      </p:grpSp>
      <p:sp>
        <p:nvSpPr>
          <p:cNvPr id="4" name="Rectángulo 3"/>
          <p:cNvSpPr/>
          <p:nvPr/>
        </p:nvSpPr>
        <p:spPr>
          <a:xfrm>
            <a:off x="7739059" y="3125701"/>
            <a:ext cx="1306130" cy="524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880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262328" y="1290355"/>
            <a:ext cx="888167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u="sng" dirty="0" smtClean="0"/>
              <a:t>Projects in cooperation with national actors</a:t>
            </a:r>
            <a:r>
              <a:rPr lang="en-CA" b="1" dirty="0" smtClean="0"/>
              <a:t>:		      </a:t>
            </a:r>
            <a:r>
              <a:rPr lang="en-CA" b="1" u="sng" dirty="0" smtClean="0"/>
              <a:t>Actor</a:t>
            </a:r>
            <a:r>
              <a:rPr lang="en-CA" b="1" dirty="0" smtClean="0"/>
              <a:t>:</a:t>
            </a:r>
          </a:p>
          <a:p>
            <a:endParaRPr lang="en-CA" sz="1400" dirty="0" smtClean="0"/>
          </a:p>
          <a:p>
            <a:endParaRPr lang="es-MX" sz="1400" dirty="0" smtClean="0"/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b="1" dirty="0"/>
              <a:t>Programa de Eficiencia Energética (</a:t>
            </a:r>
            <a:r>
              <a:rPr lang="es-MX" sz="1600" b="1" dirty="0" err="1"/>
              <a:t>Energy</a:t>
            </a:r>
            <a:r>
              <a:rPr lang="es-MX" sz="1600" b="1" dirty="0"/>
              <a:t> </a:t>
            </a:r>
            <a:r>
              <a:rPr lang="es-MX" sz="1600" b="1" dirty="0" err="1"/>
              <a:t>Efficiency</a:t>
            </a:r>
            <a:r>
              <a:rPr lang="es-MX" sz="1600" b="1" dirty="0"/>
              <a:t> </a:t>
            </a:r>
            <a:r>
              <a:rPr lang="es-MX" sz="1600" b="1" dirty="0" err="1"/>
              <a:t>Program</a:t>
            </a:r>
            <a:r>
              <a:rPr lang="es-MX" sz="1600" b="1" dirty="0"/>
              <a:t>)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b="1" dirty="0" smtClean="0"/>
              <a:t>Fondo </a:t>
            </a:r>
            <a:r>
              <a:rPr lang="es-MX" sz="1600" b="1" dirty="0"/>
              <a:t>Nacional Forestal </a:t>
            </a:r>
            <a:r>
              <a:rPr lang="es-MX" sz="1600" b="1" dirty="0" smtClean="0"/>
              <a:t>/ Plantaciones forestales </a:t>
            </a:r>
            <a:r>
              <a:rPr lang="es-MX" sz="1600" b="1" dirty="0" smtClean="0"/>
              <a:t>comerciales</a:t>
            </a:r>
          </a:p>
          <a:p>
            <a:pPr marL="0" lvl="1">
              <a:lnSpc>
                <a:spcPct val="150000"/>
              </a:lnSpc>
            </a:pPr>
            <a:r>
              <a:rPr lang="es-MX" sz="1600" b="1" dirty="0" smtClean="0"/>
              <a:t>	(</a:t>
            </a:r>
            <a:r>
              <a:rPr lang="en-CA" sz="1600" b="1" dirty="0" smtClean="0"/>
              <a:t>Commercial plantations</a:t>
            </a:r>
            <a:r>
              <a:rPr lang="es-MX" sz="1600" b="1" dirty="0" smtClean="0"/>
              <a:t>)</a:t>
            </a:r>
            <a:endParaRPr lang="es-MX" sz="1600" b="1" dirty="0"/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b="1" dirty="0" smtClean="0"/>
              <a:t>FONAGA </a:t>
            </a:r>
            <a:r>
              <a:rPr lang="es-MX" sz="1600" b="1" dirty="0" smtClean="0"/>
              <a:t>Verde (</a:t>
            </a:r>
            <a:r>
              <a:rPr lang="en-CA" sz="1600" b="1" dirty="0" smtClean="0"/>
              <a:t>Green guarantee scheme</a:t>
            </a:r>
            <a:r>
              <a:rPr lang="es-MX" sz="1600" b="1" dirty="0" smtClean="0"/>
              <a:t>)</a:t>
            </a:r>
            <a:endParaRPr lang="es-MX" sz="1600" b="1" dirty="0" smtClean="0"/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MX" sz="1600" b="1" dirty="0" smtClean="0"/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b="1" dirty="0" smtClean="0"/>
              <a:t>Tecnificación de </a:t>
            </a:r>
            <a:r>
              <a:rPr lang="es-MX" sz="1600" b="1" dirty="0" smtClean="0"/>
              <a:t>riego (</a:t>
            </a:r>
            <a:r>
              <a:rPr lang="en-CA" sz="1600" b="1" dirty="0" smtClean="0"/>
              <a:t>Irrigation technologies</a:t>
            </a:r>
            <a:r>
              <a:rPr lang="en-CA" sz="1600" b="1" dirty="0" smtClean="0"/>
              <a:t>)</a:t>
            </a:r>
            <a:endParaRPr lang="en-CA" sz="1600" b="1" dirty="0" smtClean="0"/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MX" sz="1600" b="1" dirty="0"/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b="1" dirty="0" smtClean="0"/>
              <a:t>Bioseguridad </a:t>
            </a:r>
            <a:r>
              <a:rPr lang="es-MX" sz="1600" b="1" dirty="0" smtClean="0"/>
              <a:t>pecuaria (</a:t>
            </a:r>
            <a:r>
              <a:rPr lang="en-CA" sz="1600" b="1" dirty="0" smtClean="0"/>
              <a:t>Livestock biosecurity</a:t>
            </a:r>
            <a:r>
              <a:rPr lang="es-MX" sz="1600" b="1" dirty="0" smtClean="0"/>
              <a:t>) </a:t>
            </a:r>
            <a:endParaRPr lang="es-MX" sz="1600" b="1" dirty="0" smtClean="0"/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MX" sz="1600" b="1" dirty="0" smtClean="0"/>
          </a:p>
        </p:txBody>
      </p:sp>
      <p:sp>
        <p:nvSpPr>
          <p:cNvPr id="10" name="Rectángulo 9"/>
          <p:cNvSpPr/>
          <p:nvPr/>
        </p:nvSpPr>
        <p:spPr>
          <a:xfrm>
            <a:off x="7077833" y="4965465"/>
            <a:ext cx="1782994" cy="64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739059" y="3125701"/>
            <a:ext cx="1306130" cy="524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449" y="4537506"/>
            <a:ext cx="1967971" cy="6257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449" y="3691892"/>
            <a:ext cx="1424618" cy="6447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262328" y="80429"/>
            <a:ext cx="8229600" cy="952500"/>
          </a:xfrm>
        </p:spPr>
        <p:txBody>
          <a:bodyPr>
            <a:normAutofit/>
          </a:bodyPr>
          <a:lstStyle/>
          <a:p>
            <a:pPr algn="l"/>
            <a:r>
              <a:rPr lang="en-CA" sz="1800" b="1" dirty="0" smtClean="0">
                <a:solidFill>
                  <a:srgbClr val="051954"/>
                </a:solidFill>
                <a:ea typeface="ＭＳ Ｐゴシック" charset="0"/>
                <a:cs typeface="Helvetica" charset="0"/>
              </a:rPr>
              <a:t>FIRA actively collaborate with international and national institutions to develop sustainable projects</a:t>
            </a:r>
            <a:r>
              <a:rPr lang="en-CA" sz="1800" b="1" dirty="0" smtClean="0">
                <a:solidFill>
                  <a:srgbClr val="051954"/>
                </a:solidFill>
                <a:ea typeface="ＭＳ Ｐゴシック" charset="0"/>
                <a:cs typeface="Helvetica" charset="0"/>
              </a:rPr>
              <a:t>.</a:t>
            </a:r>
            <a:endParaRPr lang="en-CA" sz="1800" b="1" dirty="0">
              <a:solidFill>
                <a:srgbClr val="051954"/>
              </a:solidFill>
              <a:ea typeface="ＭＳ Ｐゴシック" charset="0"/>
              <a:cs typeface="Helvetica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253" y="1741250"/>
            <a:ext cx="2352675" cy="7334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253" y="2580048"/>
            <a:ext cx="1865713" cy="89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4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2328" y="80429"/>
            <a:ext cx="8229600" cy="952500"/>
          </a:xfrm>
        </p:spPr>
        <p:txBody>
          <a:bodyPr>
            <a:normAutofit/>
          </a:bodyPr>
          <a:lstStyle/>
          <a:p>
            <a:pPr algn="l"/>
            <a:r>
              <a:rPr lang="en-CA" sz="1800" b="1" dirty="0" smtClean="0">
                <a:solidFill>
                  <a:srgbClr val="051954"/>
                </a:solidFill>
                <a:ea typeface="ＭＳ Ｐゴシック" charset="0"/>
                <a:cs typeface="Helvetica" charset="0"/>
              </a:rPr>
              <a:t>FIRA support productive projects and actions that contribute to implement the “Climate Change y agricultural production Agenda”</a:t>
            </a:r>
            <a:endParaRPr lang="en-CA" sz="1800" b="1" dirty="0">
              <a:solidFill>
                <a:srgbClr val="051954"/>
              </a:solidFill>
              <a:ea typeface="ＭＳ Ｐゴシック" charset="0"/>
              <a:cs typeface="Helvetica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62328" y="1290355"/>
            <a:ext cx="85984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CA" sz="1600" b="1" dirty="0" smtClean="0"/>
              <a:t>The “Agenda” is the result of a joint effort of a diversity of organizations in the Mexican agricultural sector, and aims to produce climate friendly agricultural goods.</a:t>
            </a:r>
          </a:p>
          <a:p>
            <a:pPr marL="0" lvl="1">
              <a:lnSpc>
                <a:spcPct val="150000"/>
              </a:lnSpc>
            </a:pPr>
            <a:r>
              <a:rPr lang="en-CA" sz="1600" dirty="0" smtClean="0"/>
              <a:t>Lines of action:</a:t>
            </a:r>
          </a:p>
          <a:p>
            <a:pPr marL="3429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CA" sz="1600" dirty="0" smtClean="0"/>
              <a:t>Sustainable livestock production</a:t>
            </a:r>
          </a:p>
          <a:p>
            <a:pPr marL="3429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CA" sz="1600" dirty="0" smtClean="0"/>
              <a:t>Sustainable fisheries and aquaculture</a:t>
            </a:r>
          </a:p>
          <a:p>
            <a:pPr marL="3429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CA" sz="1600" dirty="0" smtClean="0"/>
              <a:t>Sustainable agriculture</a:t>
            </a:r>
          </a:p>
          <a:p>
            <a:pPr marL="3429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CA" sz="1600" dirty="0" smtClean="0"/>
              <a:t>Sustainable forestry</a:t>
            </a:r>
          </a:p>
          <a:p>
            <a:pPr marL="3429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CA" sz="1600" dirty="0" smtClean="0"/>
              <a:t>Energy Efficiency</a:t>
            </a:r>
          </a:p>
          <a:p>
            <a:pPr marL="3429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CA" sz="1600" dirty="0" smtClean="0"/>
              <a:t>Renewable Energy</a:t>
            </a:r>
            <a:endParaRPr lang="en-CA" sz="1600" dirty="0" smtClean="0"/>
          </a:p>
        </p:txBody>
      </p:sp>
      <p:sp>
        <p:nvSpPr>
          <p:cNvPr id="10" name="Rectángulo 9"/>
          <p:cNvSpPr/>
          <p:nvPr/>
        </p:nvSpPr>
        <p:spPr>
          <a:xfrm>
            <a:off x="7077833" y="4965465"/>
            <a:ext cx="1782994" cy="64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739059" y="3125701"/>
            <a:ext cx="1306130" cy="524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4871800" y="2553127"/>
            <a:ext cx="3097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u="sng" dirty="0" smtClean="0"/>
              <a:t>Institutions coordinating the Agenda:</a:t>
            </a:r>
            <a:endParaRPr lang="en-CA" b="1" u="sng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228" y="3427930"/>
            <a:ext cx="1967971" cy="6257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500" y="4120345"/>
            <a:ext cx="1967971" cy="9777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367" y="3406272"/>
            <a:ext cx="1717460" cy="71560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33" y="4195201"/>
            <a:ext cx="1875339" cy="90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4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2328" y="80429"/>
            <a:ext cx="8229600" cy="952500"/>
          </a:xfrm>
        </p:spPr>
        <p:txBody>
          <a:bodyPr>
            <a:normAutofit/>
          </a:bodyPr>
          <a:lstStyle/>
          <a:p>
            <a:pPr algn="l"/>
            <a:r>
              <a:rPr lang="en-CA" sz="1800" b="1" dirty="0" smtClean="0">
                <a:solidFill>
                  <a:srgbClr val="051954"/>
                </a:solidFill>
                <a:ea typeface="ＭＳ Ｐゴシック" charset="0"/>
                <a:cs typeface="Helvetica" charset="0"/>
              </a:rPr>
              <a:t>FIRA contributes with the Global Environment Facility (GEF) through the Project: Sustainable Productive Landscapes.</a:t>
            </a:r>
            <a:endParaRPr lang="en-CA" sz="1800" b="1" dirty="0">
              <a:solidFill>
                <a:srgbClr val="051954"/>
              </a:solidFill>
              <a:ea typeface="ＭＳ Ｐゴシック" charset="0"/>
              <a:cs typeface="Helvetica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62328" y="1290355"/>
            <a:ext cx="8881672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The objective is to develop productive territories that promote the forest and jungles connectivity </a:t>
            </a:r>
            <a:r>
              <a:rPr lang="en-CA" b="1" dirty="0" smtClean="0"/>
              <a:t>in order to preserve biodiversity and ecosystem services</a:t>
            </a:r>
            <a:r>
              <a:rPr lang="en-CA" b="1" dirty="0" smtClean="0"/>
              <a:t>.</a:t>
            </a:r>
          </a:p>
          <a:p>
            <a:endParaRPr lang="es-MX" sz="1600" b="1" dirty="0"/>
          </a:p>
          <a:p>
            <a:endParaRPr lang="es-MX" sz="1600" b="1" dirty="0" smtClean="0"/>
          </a:p>
          <a:p>
            <a:pPr marL="0" lvl="1">
              <a:lnSpc>
                <a:spcPct val="150000"/>
              </a:lnSpc>
            </a:pPr>
            <a:endParaRPr lang="es-MX" sz="1400" b="1" dirty="0"/>
          </a:p>
        </p:txBody>
      </p:sp>
      <p:sp>
        <p:nvSpPr>
          <p:cNvPr id="10" name="Rectángulo 9"/>
          <p:cNvSpPr/>
          <p:nvPr/>
        </p:nvSpPr>
        <p:spPr>
          <a:xfrm>
            <a:off x="7077833" y="4965465"/>
            <a:ext cx="1782994" cy="64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739059" y="3125701"/>
            <a:ext cx="1306130" cy="524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705" y="2151189"/>
            <a:ext cx="2316465" cy="104726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3" y="2218119"/>
            <a:ext cx="2271030" cy="101385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0332" y="2360784"/>
            <a:ext cx="2433367" cy="7737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277" y="3555491"/>
            <a:ext cx="2112832" cy="95807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090" y="3517992"/>
            <a:ext cx="2102983" cy="9517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712" y="3351962"/>
            <a:ext cx="2112832" cy="128383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523" y="4682016"/>
            <a:ext cx="2102983" cy="93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1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61345" t="60306" r="3452" b="5719"/>
          <a:stretch/>
        </p:blipFill>
        <p:spPr>
          <a:xfrm>
            <a:off x="1458546" y="1173162"/>
            <a:ext cx="6148194" cy="87280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320" y="91705"/>
            <a:ext cx="8229600" cy="952500"/>
          </a:xfrm>
        </p:spPr>
        <p:txBody>
          <a:bodyPr>
            <a:noAutofit/>
          </a:bodyPr>
          <a:lstStyle/>
          <a:p>
            <a:pPr algn="l"/>
            <a:r>
              <a:rPr lang="en-CA" sz="1800" b="1" dirty="0" smtClean="0">
                <a:solidFill>
                  <a:srgbClr val="051954"/>
                </a:solidFill>
                <a:ea typeface="ＭＳ Ｐゴシック" charset="0"/>
                <a:cs typeface="Helvetica" charset="0"/>
              </a:rPr>
              <a:t>The Energy Efficiency Program of FIRA, as part of the ESI initiative, is an example of an innovative mechanism to foster climate change mitigation projects</a:t>
            </a:r>
            <a:r>
              <a:rPr lang="en-CA" sz="1800" b="1" dirty="0" smtClean="0">
                <a:solidFill>
                  <a:srgbClr val="051954"/>
                </a:solidFill>
                <a:ea typeface="ＭＳ Ｐゴシック" charset="0"/>
                <a:cs typeface="Helvetica" charset="0"/>
              </a:rPr>
              <a:t>.</a:t>
            </a:r>
            <a:endParaRPr lang="en-CA" sz="1800" b="1" dirty="0">
              <a:solidFill>
                <a:srgbClr val="051954"/>
              </a:solidFill>
              <a:ea typeface="ＭＳ Ｐゴシック" charset="0"/>
              <a:cs typeface="Helvetica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74320" y="1983658"/>
            <a:ext cx="866394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CA" sz="1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1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ESI </a:t>
            </a:r>
            <a:r>
              <a:rPr lang="es-ES" sz="1400" dirty="0" err="1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  <a:r>
              <a:rPr lang="es-ES" sz="1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1400" dirty="0" err="1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ES" sz="1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r>
              <a:rPr lang="es-ES" sz="1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ES" sz="1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1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Danish</a:t>
            </a:r>
            <a:r>
              <a:rPr lang="es-ES" sz="1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s-ES" sz="1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Agency, </a:t>
            </a:r>
            <a:r>
              <a:rPr lang="es-ES_tradnl" sz="1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Inter-American </a:t>
            </a:r>
            <a:r>
              <a:rPr lang="es-ES_tradnl" sz="1400" dirty="0" err="1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es-ES_tradnl" sz="1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Bank (IDB),</a:t>
            </a:r>
            <a:r>
              <a:rPr lang="es-ES_tradnl" sz="1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400" dirty="0" err="1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_tradnl" sz="1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400" dirty="0" err="1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Clean</a:t>
            </a:r>
            <a:r>
              <a:rPr lang="es-ES_tradnl" sz="1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400" dirty="0" err="1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r>
              <a:rPr lang="es-ES_tradnl" sz="1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400" dirty="0" err="1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Fund</a:t>
            </a:r>
            <a:r>
              <a:rPr lang="es-ES_tradnl" sz="1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(CTF), and in </a:t>
            </a:r>
            <a:r>
              <a:rPr lang="es-ES_tradnl" sz="1400" dirty="0" err="1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cooperation</a:t>
            </a:r>
            <a:r>
              <a:rPr lang="es-ES_tradnl" sz="1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400" dirty="0" err="1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ES_tradnl" sz="1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Secretaría </a:t>
            </a:r>
            <a:r>
              <a:rPr lang="es-ES_tradnl" sz="1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 Energía (SENER) </a:t>
            </a:r>
            <a:r>
              <a:rPr lang="es-ES_tradnl" sz="1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and Comisión </a:t>
            </a:r>
            <a:r>
              <a:rPr lang="es-ES_tradnl" sz="1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Nacional para el Uso Eficiente de la Energía (CONUEE), FIRA </a:t>
            </a:r>
            <a:r>
              <a:rPr lang="es-ES_tradnl" sz="1400" dirty="0" err="1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designed</a:t>
            </a:r>
            <a:r>
              <a:rPr lang="es-ES_tradnl" sz="1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ES_tradnl" sz="1400" dirty="0" err="1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developed</a:t>
            </a:r>
            <a:r>
              <a:rPr lang="es-ES_tradnl" sz="1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400" dirty="0" err="1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ES_tradnl" sz="1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400" dirty="0" err="1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s-ES_tradnl" sz="1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400" dirty="0" err="1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es-ES_tradnl" sz="1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400" dirty="0" err="1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es-ES_tradnl" sz="1400" i="1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MX" sz="14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CA" sz="1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objective of the program is to foster the modernization of the agroindustry sector that contribute to increase its sustainability and productivity.</a:t>
            </a:r>
          </a:p>
          <a:p>
            <a:pPr marL="171450" indent="-171450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CA" sz="1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program incorporates as an innovative risk mitigation mechanism an Energy Savings Surety Bond (</a:t>
            </a:r>
            <a:r>
              <a:rPr lang="en-CA" sz="1400" dirty="0" err="1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Fianza</a:t>
            </a:r>
            <a:r>
              <a:rPr lang="en-CA" sz="1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171450" indent="-171450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CA" sz="1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It is expected that this model will be able to mobilize climate investments through market structuring and risk mitigation instruments that unlocks the agroindustry energy savings potential</a:t>
            </a:r>
            <a:r>
              <a:rPr lang="en-CA" sz="1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14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2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5187</TotalTime>
  <Words>757</Words>
  <Application>Microsoft Office PowerPoint</Application>
  <PresentationFormat>Presentación en pantalla (16:10)</PresentationFormat>
  <Paragraphs>85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ＭＳ Ｐゴシック</vt:lpstr>
      <vt:lpstr>Arial</vt:lpstr>
      <vt:lpstr>Calibri</vt:lpstr>
      <vt:lpstr>Helvetica</vt:lpstr>
      <vt:lpstr>Times New Roman</vt:lpstr>
      <vt:lpstr>Wingdings</vt:lpstr>
      <vt:lpstr>Tema de Office</vt:lpstr>
      <vt:lpstr>1_Diseño personalizado</vt:lpstr>
      <vt:lpstr>Diseño personalizado</vt:lpstr>
      <vt:lpstr>FIRA´s role in  Agro-industrial Sustainability  Ernesto Fernández Arias</vt:lpstr>
      <vt:lpstr>Presentación de PowerPoint</vt:lpstr>
      <vt:lpstr>Why do we need to finance sustainable projects?</vt:lpstr>
      <vt:lpstr>Sustainable development, measures to alleviate climate change and programs targeting natural disasters assistance are public policies priorities in Mexico.</vt:lpstr>
      <vt:lpstr>FIRA actively collaborate with international and national institutions to develop sustainable projects.</vt:lpstr>
      <vt:lpstr>FIRA actively collaborate with international and national institutions to develop sustainable projects.</vt:lpstr>
      <vt:lpstr>FIRA support productive projects and actions that contribute to implement the “Climate Change y agricultural production Agenda”</vt:lpstr>
      <vt:lpstr>FIRA contributes with the Global Environment Facility (GEF) through the Project: Sustainable Productive Landscapes.</vt:lpstr>
      <vt:lpstr>The Energy Efficiency Program of FIRA, as part of the ESI initiative, is an example of an innovative mechanism to foster climate change mitigation projects.</vt:lpstr>
      <vt:lpstr>FIRA´s role in  Agro-industrial Sustainability  Ernesto Fernández Arias</vt:lpstr>
    </vt:vector>
  </TitlesOfParts>
  <Company>FIRA Banco de México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VISIÓN Y PERSPECTIVAS</dc:title>
  <dc:creator>Liliana Ruede Alcocer</dc:creator>
  <cp:lastModifiedBy>Erick Rodriguez Maldonado</cp:lastModifiedBy>
  <cp:revision>103</cp:revision>
  <cp:lastPrinted>2016-05-06T21:05:36Z</cp:lastPrinted>
  <dcterms:created xsi:type="dcterms:W3CDTF">2016-01-29T18:43:10Z</dcterms:created>
  <dcterms:modified xsi:type="dcterms:W3CDTF">2017-03-01T19:45:55Z</dcterms:modified>
</cp:coreProperties>
</file>